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2"/>
  </p:notesMasterIdLst>
  <p:handoutMasterIdLst>
    <p:handoutMasterId r:id="rId23"/>
  </p:handoutMasterIdLst>
  <p:sldIdLst>
    <p:sldId id="260" r:id="rId5"/>
    <p:sldId id="296" r:id="rId6"/>
    <p:sldId id="342" r:id="rId7"/>
    <p:sldId id="350" r:id="rId8"/>
    <p:sldId id="351" r:id="rId9"/>
    <p:sldId id="294" r:id="rId10"/>
    <p:sldId id="301" r:id="rId11"/>
    <p:sldId id="338" r:id="rId12"/>
    <p:sldId id="344" r:id="rId13"/>
    <p:sldId id="345" r:id="rId14"/>
    <p:sldId id="352" r:id="rId15"/>
    <p:sldId id="355" r:id="rId16"/>
    <p:sldId id="353" r:id="rId17"/>
    <p:sldId id="354" r:id="rId18"/>
    <p:sldId id="346" r:id="rId19"/>
    <p:sldId id="347" r:id="rId20"/>
    <p:sldId id="356" r:id="rId2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5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7/28/2020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7/28/2020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14739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037443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943983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267128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2720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July 2020</a:t>
            </a:r>
            <a:endParaRPr lang="en-US" sz="1000" dirty="0">
              <a:solidFill>
                <a:prstClr val="black"/>
              </a:solidFill>
            </a:endParaRPr>
          </a:p>
        </p:txBody>
      </p:sp>
    </p:spTree>
    <p:extLst>
      <p:ext uri="{BB962C8B-B14F-4D97-AF65-F5344CB8AC3E}">
        <p14:creationId xmlns:p14="http://schemas.microsoft.com/office/powerpoint/2010/main" val="24299988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3313655546"/>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5: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July 29,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NPRR1002, BESTF-5 Energy Storage Resource Single Model Registration and Charging Restrictions in Emergency Conditions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3060</a:t>
            </a:r>
          </a:p>
          <a:p>
            <a:r>
              <a:rPr lang="en-US" b="1" dirty="0"/>
              <a:t>ERCOT Impact Analysis:  </a:t>
            </a:r>
            <a:r>
              <a:rPr lang="en-US" dirty="0"/>
              <a:t>Between $100k and $200k; no impacts to ERCOT staffing; impacts to </a:t>
            </a:r>
            <a:r>
              <a:rPr lang="x-none" dirty="0"/>
              <a:t>Resource Integration</a:t>
            </a:r>
            <a:r>
              <a:rPr lang="en-US" dirty="0"/>
              <a:t> and DAIP; </a:t>
            </a:r>
            <a:r>
              <a:rPr lang="x-none" dirty="0"/>
              <a:t>ERCOT business processes</a:t>
            </a:r>
            <a:r>
              <a:rPr lang="en-US" dirty="0"/>
              <a:t> will be updated; no impacts to ERCOT grid operations and practices.</a:t>
            </a:r>
          </a:p>
          <a:p>
            <a:r>
              <a:rPr lang="en-US" b="1" dirty="0"/>
              <a:t>Revision Description:  </a:t>
            </a:r>
            <a:r>
              <a:rPr lang="en-US" dirty="0"/>
              <a:t>This NPRR, along with its related Revision Requests, establishes Energy Storage Resource (ESR) "single model" registration and charging restrictions in Emergency Conditions.</a:t>
            </a:r>
          </a:p>
          <a:p>
            <a:r>
              <a:rPr lang="en-US" b="1" dirty="0"/>
              <a:t>PRS Decision:</a:t>
            </a:r>
            <a:r>
              <a:rPr lang="en-US" dirty="0"/>
              <a:t>  On 6/11/20, PRS unanimously voted via roll call to recommend approval of NPRR1002 as amended by the 5/7/20 ERCOT comments.  On 7/16/20, PRS unanimously voted via roll call to endorse and forward to TAC the 6/11/20 PRS Report as amended by the 7/9/20 ERCOT comments as revised by PRS and Impact Analysis for NPRR1002 with a recommended priority of 2020 and rank of 3060.</a:t>
            </a:r>
          </a:p>
        </p:txBody>
      </p:sp>
    </p:spTree>
    <p:extLst>
      <p:ext uri="{BB962C8B-B14F-4D97-AF65-F5344CB8AC3E}">
        <p14:creationId xmlns:p14="http://schemas.microsoft.com/office/powerpoint/2010/main" val="1541309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NPRR1003, Elimination of References to Resource Asset Registration Form [ERCOT]</a:t>
            </a:r>
            <a:endParaRPr lang="en-US" sz="1800" dirty="0"/>
          </a:p>
        </p:txBody>
      </p:sp>
      <p:sp>
        <p:nvSpPr>
          <p:cNvPr id="14339" name="Rectangle 2"/>
          <p:cNvSpPr>
            <a:spLocks noChangeArrowheads="1"/>
          </p:cNvSpPr>
          <p:nvPr/>
        </p:nvSpPr>
        <p:spPr bwMode="auto">
          <a:xfrm>
            <a:off x="346586" y="633811"/>
            <a:ext cx="848032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replaces all remaining references to the Resource Asset Registration Form (“RARF”) with more general language in anticipation of the elimination of the RARF.</a:t>
            </a:r>
          </a:p>
          <a:p>
            <a:r>
              <a:rPr lang="en-US" b="1" dirty="0"/>
              <a:t>PRS Decision:</a:t>
            </a:r>
            <a:r>
              <a:rPr lang="en-US" dirty="0"/>
              <a:t>  On 6/11/20, PRS unanimously voted via roll call to recommend approval of NPRR1003 as submitted.  On 7/16/20, PRS unanimously voted via roll call to endorse and forward to TAC the 6/11/20 PRS Report as amended by the 7/13/20 ERCOT comments and the Impact Analysis for NPRR1003.</a:t>
            </a:r>
          </a:p>
        </p:txBody>
      </p:sp>
    </p:spTree>
    <p:extLst>
      <p:ext uri="{BB962C8B-B14F-4D97-AF65-F5344CB8AC3E}">
        <p14:creationId xmlns:p14="http://schemas.microsoft.com/office/powerpoint/2010/main" val="864607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NPRR1004, Load Distribution Factor Process Update [ERCOT]</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2021; Rank 3210</a:t>
            </a:r>
          </a:p>
          <a:p>
            <a:r>
              <a:rPr lang="en-US" b="1" dirty="0"/>
              <a:t>ERCOT Impact Analysis:  </a:t>
            </a:r>
            <a:r>
              <a:rPr lang="en-US" dirty="0"/>
              <a:t>Between $45k and $65k; no impacts to ERCOT staffing; impacts to </a:t>
            </a:r>
            <a:r>
              <a:rPr lang="x-none" dirty="0"/>
              <a:t>MMS, Integration</a:t>
            </a:r>
            <a:r>
              <a:rPr lang="en-US" dirty="0"/>
              <a:t>, DAIP, and External Public; </a:t>
            </a:r>
            <a:r>
              <a:rPr lang="x-none" dirty="0"/>
              <a:t>ERCOT business processes</a:t>
            </a:r>
            <a:r>
              <a:rPr lang="en-US" dirty="0"/>
              <a:t> will be updated; no impacts to ERCOT grid operations and practices.</a:t>
            </a:r>
          </a:p>
          <a:p>
            <a:r>
              <a:rPr lang="en-US" b="1" dirty="0"/>
              <a:t>Revision Description:  </a:t>
            </a:r>
            <a:r>
              <a:rPr lang="en-US" dirty="0"/>
              <a:t>This NPRR creates a new process for determining the Load distribution factors used in the Congestion Revenue Rights (CRR) Auctions and Day-Ahead Market (DAM) clearing.</a:t>
            </a:r>
          </a:p>
          <a:p>
            <a:r>
              <a:rPr lang="en-US" b="1" dirty="0"/>
              <a:t>PRS Decision:</a:t>
            </a:r>
            <a:r>
              <a:rPr lang="en-US" dirty="0"/>
              <a:t>  On 6/11/20, PRS unanimously voted via roll call to recommend approval of NPRR1004 as submitted.  On 7/16/20, PRS unanimously voted via roll call to endorse and forward to TAC the 6/11/20 PRS Report and the Impact Analysis for NPRR1004 with a recommended priority of 2021 and rank of 3210.</a:t>
            </a:r>
          </a:p>
        </p:txBody>
      </p:sp>
    </p:spTree>
    <p:extLst>
      <p:ext uri="{BB962C8B-B14F-4D97-AF65-F5344CB8AC3E}">
        <p14:creationId xmlns:p14="http://schemas.microsoft.com/office/powerpoint/2010/main" val="4267646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NPRR1015, Clarification of DAM implementation of NPRR863 Phase 2 – URGENT [ERCOT]</a:t>
            </a:r>
            <a:endParaRPr lang="en-US" sz="1800" dirty="0"/>
          </a:p>
        </p:txBody>
      </p:sp>
      <p:sp>
        <p:nvSpPr>
          <p:cNvPr id="14339" name="Rectangle 2"/>
          <p:cNvSpPr>
            <a:spLocks noChangeArrowheads="1"/>
          </p:cNvSpPr>
          <p:nvPr/>
        </p:nvSpPr>
        <p:spPr bwMode="auto">
          <a:xfrm>
            <a:off x="346586" y="633811"/>
            <a:ext cx="8480323"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NPRR863, </a:t>
            </a:r>
            <a:r>
              <a:rPr lang="x-none" dirty="0"/>
              <a:t>Creation of ERCOT Contingency Reserve Service and Revisions to Responsive Reserve</a:t>
            </a:r>
            <a:endParaRPr lang="en-US" dirty="0"/>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r>
              <a:rPr lang="en-US" dirty="0" smtClean="0"/>
              <a:t>. </a:t>
            </a:r>
            <a:r>
              <a:rPr lang="en-US"/>
              <a:t>(There are no additional impacts to this NPRR beyond what was captured in the Impact Analysis for NPRR863.)</a:t>
            </a:r>
            <a:endParaRPr lang="en-US" dirty="0"/>
          </a:p>
          <a:p>
            <a:r>
              <a:rPr lang="en-US" b="1" dirty="0"/>
              <a:t>Revision Description:  </a:t>
            </a:r>
            <a:r>
              <a:rPr lang="en-US" dirty="0"/>
              <a:t>This NPRR clarifies the submission and reporting changes necessary in the market system to complete NPRR863 implementation of changes to Responsive Reserve (RRS) and addition of ERCOT Contingency Reserve Service (ECRS).  Primarily this is to address the RRS “sub-types” of Primary Frequency Response, Fast Frequency Response (FFR), and Load Resources controlled by high-set under-frequency relays; and the ECRS “sub-types” of SCED-</a:t>
            </a:r>
            <a:r>
              <a:rPr lang="en-US" dirty="0" err="1"/>
              <a:t>dispatchable</a:t>
            </a:r>
            <a:r>
              <a:rPr lang="en-US" dirty="0"/>
              <a:t> and non-SCED-</a:t>
            </a:r>
            <a:r>
              <a:rPr lang="en-US" dirty="0" err="1"/>
              <a:t>dispatchable</a:t>
            </a:r>
            <a:r>
              <a:rPr lang="en-US" dirty="0"/>
              <a:t> with regard to Ancillary Service Offers, self-arrangement, and trades, as well as related reports.</a:t>
            </a:r>
          </a:p>
          <a:p>
            <a:r>
              <a:rPr lang="en-US" b="1" dirty="0"/>
              <a:t>PRS Decision:</a:t>
            </a:r>
            <a:r>
              <a:rPr lang="en-US" dirty="0"/>
              <a:t>  On 7/16/20, PRS unanimously voted via roll call to grant NPRR1015 Urgent status, to recommend approval of NPRR1015 as amended by the 7/2/20 ERCOT comments, and to forward NPRR1015 and the Impact Analysis to TAC.  </a:t>
            </a:r>
          </a:p>
        </p:txBody>
      </p:sp>
    </p:spTree>
    <p:extLst>
      <p:ext uri="{BB962C8B-B14F-4D97-AF65-F5344CB8AC3E}">
        <p14:creationId xmlns:p14="http://schemas.microsoft.com/office/powerpoint/2010/main" val="787363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NPRR1016, Clarify Requirements for Distribution Generation Resources (DGRs) and Distribution Energy Storage Resources (DESRs) [ERCOT]</a:t>
            </a:r>
            <a:endParaRPr lang="en-US" sz="1800" dirty="0"/>
          </a:p>
        </p:txBody>
      </p:sp>
      <p:sp>
        <p:nvSpPr>
          <p:cNvPr id="14339" name="Rectangle 2"/>
          <p:cNvSpPr>
            <a:spLocks noChangeArrowheads="1"/>
          </p:cNvSpPr>
          <p:nvPr/>
        </p:nvSpPr>
        <p:spPr bwMode="auto">
          <a:xfrm>
            <a:off x="346586" y="633811"/>
            <a:ext cx="8480323"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3070</a:t>
            </a:r>
          </a:p>
          <a:p>
            <a:r>
              <a:rPr lang="en-US" b="1" dirty="0"/>
              <a:t>ERCOT Impact Analysis:  </a:t>
            </a:r>
            <a:r>
              <a:rPr lang="en-US" dirty="0"/>
              <a:t>Between $400k and $550k; no impacts to ERCOT staffing; impacts to </a:t>
            </a:r>
            <a:r>
              <a:rPr lang="x-none" dirty="0"/>
              <a:t>Outage Scheduler (OS)</a:t>
            </a:r>
            <a:r>
              <a:rPr lang="en-US" dirty="0"/>
              <a:t>, EMS, BI &amp; Data Analytics, DAIP, MMS, </a:t>
            </a:r>
            <a:r>
              <a:rPr lang="x-none" dirty="0"/>
              <a:t>CRM &amp; Registration System</a:t>
            </a:r>
            <a:r>
              <a:rPr lang="en-US" dirty="0"/>
              <a:t> (REG), </a:t>
            </a:r>
            <a:r>
              <a:rPr lang="x-none" dirty="0"/>
              <a:t>Network Model Management System (NMMS)</a:t>
            </a:r>
            <a:r>
              <a:rPr lang="en-US" dirty="0"/>
              <a:t>, and Integration; </a:t>
            </a:r>
            <a:r>
              <a:rPr lang="x-none" dirty="0"/>
              <a:t>ERCOT business processes</a:t>
            </a:r>
            <a:r>
              <a:rPr lang="en-US" dirty="0"/>
              <a:t> will be updated; ERCOT grid operations and practices will be updated.</a:t>
            </a:r>
          </a:p>
          <a:p>
            <a:r>
              <a:rPr lang="en-US" b="1" dirty="0"/>
              <a:t>Revision Description:  </a:t>
            </a:r>
            <a:r>
              <a:rPr lang="en-US" dirty="0"/>
              <a:t>This NPRR clarifies various important reliability requirements for Distribution Generation Resources (DGRs) that are seeking qualification to provide Ancillary Service(s) and/or participate in Security-Constrained Economic Dispatch (SCED).</a:t>
            </a:r>
          </a:p>
          <a:p>
            <a:r>
              <a:rPr lang="en-US" b="1" dirty="0"/>
              <a:t>PRS Decision:</a:t>
            </a:r>
            <a:r>
              <a:rPr lang="en-US" dirty="0"/>
              <a:t>  On 6/11/20, PRS unanimously voted via roll call to recommend approval of NPRR1016 as amended by the 5/28/20 ERCOT comments.  On 7/16/20, PRS unanimously voted via roll call to endorse and forward to TAC the 6/11/20 PRS Report as amended by the 7/14/20 ERCOT comments as revised by PRS and Impact Analysis for NPRR1016 with a recommended priority of 2020 and rank of 3070.</a:t>
            </a:r>
          </a:p>
        </p:txBody>
      </p:sp>
    </p:spTree>
    <p:extLst>
      <p:ext uri="{BB962C8B-B14F-4D97-AF65-F5344CB8AC3E}">
        <p14:creationId xmlns:p14="http://schemas.microsoft.com/office/powerpoint/2010/main" val="307954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NPRR1020, Allow Some Integrated Energy Storage Designs to Calculate Internal Loads – URGENT [Tesla]</a:t>
            </a:r>
            <a:endParaRPr lang="en-US" sz="1800" dirty="0"/>
          </a:p>
        </p:txBody>
      </p:sp>
      <p:sp>
        <p:nvSpPr>
          <p:cNvPr id="14339" name="Rectangle 2"/>
          <p:cNvSpPr>
            <a:spLocks noChangeArrowheads="1"/>
          </p:cNvSpPr>
          <p:nvPr/>
        </p:nvSpPr>
        <p:spPr bwMode="auto">
          <a:xfrm>
            <a:off x="346586" y="633811"/>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To be determined</a:t>
            </a:r>
          </a:p>
          <a:p>
            <a:r>
              <a:rPr lang="en-US" b="1" dirty="0"/>
              <a:t>ERCOT Impact Analysis:  </a:t>
            </a:r>
            <a:r>
              <a:rPr lang="en-US" dirty="0"/>
              <a:t>Between $175k and $225k; no impacts to ERCOT staffing; impacts to EPS Meter Data Management (EPS) and </a:t>
            </a:r>
            <a:r>
              <a:rPr lang="x-none" dirty="0"/>
              <a:t>S&amp;B</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clarifies that emerging storage technologies can be interconnected and operated as a Resource and avail of Wholesale Storage Load (WSL) rules.  Specifically, the NPRR proposes to allow ESRs with integrated Loads that cannot be metered as designed, to alternatively calculate these Loads using internal sensors.  This process will require an annual attestation from the Resource Entity.</a:t>
            </a:r>
          </a:p>
          <a:p>
            <a:r>
              <a:rPr lang="en-US" b="1" dirty="0"/>
              <a:t>PRS Decision:</a:t>
            </a:r>
            <a:r>
              <a:rPr lang="en-US" dirty="0"/>
              <a:t>  On 7/16/20, PRS unanimously voted via roll call to grant NPRR1020 Urgent status, to recommend approval of NPRR1020 as amended by the 7/15/20 </a:t>
            </a:r>
            <a:r>
              <a:rPr lang="en-US" dirty="0" err="1"/>
              <a:t>Luminant</a:t>
            </a:r>
            <a:r>
              <a:rPr lang="en-US" dirty="0"/>
              <a:t> comments as revised by PRS, and to forward NPRR1020 to TAC.  </a:t>
            </a:r>
          </a:p>
        </p:txBody>
      </p:sp>
    </p:spTree>
    <p:extLst>
      <p:ext uri="{BB962C8B-B14F-4D97-AF65-F5344CB8AC3E}">
        <p14:creationId xmlns:p14="http://schemas.microsoft.com/office/powerpoint/2010/main" val="3311651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NPRR1030, Modify Allocator for CRR Auction Revenue Distribution – URGENT [ERCOT]</a:t>
            </a:r>
            <a:endParaRPr lang="en-US" sz="1800" dirty="0"/>
          </a:p>
        </p:txBody>
      </p:sp>
      <p:sp>
        <p:nvSpPr>
          <p:cNvPr id="14339" name="Rectangle 2"/>
          <p:cNvSpPr>
            <a:spLocks noChangeArrowheads="1"/>
          </p:cNvSpPr>
          <p:nvPr/>
        </p:nvSpPr>
        <p:spPr bwMode="auto">
          <a:xfrm>
            <a:off x="346586" y="633811"/>
            <a:ext cx="8480323"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2515</a:t>
            </a:r>
          </a:p>
          <a:p>
            <a:r>
              <a:rPr lang="en-US" b="1" dirty="0"/>
              <a:t>ERCOT Impact Analysis:  </a:t>
            </a:r>
            <a:r>
              <a:rPr lang="en-US" dirty="0"/>
              <a:t>Between $20k and $40k; no impacts to ERCOT staffing; impacts to </a:t>
            </a:r>
            <a:r>
              <a:rPr lang="x-none" dirty="0"/>
              <a:t>Market Settlements (S&amp;B)</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proposes to change the CRR Auction Revenue Distribution (CARD) allocation methodology from a peak 15-minute Settlement Interval to Load Ratio Share (LRS) based on Adjusted Metered Load (AML) totals for the entirety of each month, with parallel changes also proposed for the CRR Balancing Account (CRRBA) and certain Block Load Transfers (BLTs) for consistency and to simplify implementation.</a:t>
            </a:r>
          </a:p>
          <a:p>
            <a:r>
              <a:rPr lang="en-US" b="1" dirty="0"/>
              <a:t>PRS Decision:</a:t>
            </a:r>
            <a:r>
              <a:rPr lang="en-US" dirty="0"/>
              <a:t>  On 7/16/20, PRS voted via roll call to grant NPRR1030 Urgent status, to recommend approval of NPRR1030 as submitted, and to forward NPRR1030 and the Impact Analysis to TAC with a recommended priority of 2020 and rank of 2515.  There were four opposing votes from the Cooperative (2) (Golden Spread, STEC), Independent Generator (</a:t>
            </a:r>
            <a:r>
              <a:rPr lang="en-US" dirty="0" err="1"/>
              <a:t>Luminant</a:t>
            </a:r>
            <a:r>
              <a:rPr lang="en-US" dirty="0"/>
              <a:t>), and Municipal (Austin Energy) Market Segments, and seven abstentions from the Consumer (Nucor), Cooperative (4) (Brazos, </a:t>
            </a:r>
            <a:r>
              <a:rPr lang="en-US" dirty="0" err="1"/>
              <a:t>Pedernales</a:t>
            </a:r>
            <a:r>
              <a:rPr lang="en-US" dirty="0"/>
              <a:t>, LCRA, Bandera), and Independent Generator (2) (Enel Green Power, Broad Reach Power) Market Segments.</a:t>
            </a:r>
          </a:p>
        </p:txBody>
      </p:sp>
    </p:spTree>
    <p:extLst>
      <p:ext uri="{BB962C8B-B14F-4D97-AF65-F5344CB8AC3E}">
        <p14:creationId xmlns:p14="http://schemas.microsoft.com/office/powerpoint/2010/main" val="3840083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17</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a:t>
                      </a:r>
                      <a:r>
                        <a:rPr kumimoji="0" lang="en-US" sz="1200" b="1" i="0" u="none" strike="noStrike" kern="1200" cap="none" normalizeH="0" baseline="0" dirty="0" smtClean="0">
                          <a:ln>
                            <a:noFill/>
                          </a:ln>
                          <a:solidFill>
                            <a:srgbClr val="FF0000"/>
                          </a:solidFill>
                          <a:effectLst/>
                          <a:latin typeface="Arial" charset="0"/>
                          <a:ea typeface="+mn-ea"/>
                          <a:cs typeface="+mn-cs"/>
                        </a:rPr>
                        <a:t>5/29</a:t>
                      </a:r>
                      <a:endParaRPr kumimoji="0" lang="en-US" sz="1200" b="0" i="1" u="none" strike="noStrike" cap="none" normalizeH="0" baseline="0" dirty="0" smtClean="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Ph1</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RRGRR021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NPRR977</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Ph2</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NPRR857</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sngStrike" kern="1200" cap="none" normalizeH="0" baseline="0" dirty="0" smtClean="0">
                          <a:ln>
                            <a:noFill/>
                          </a:ln>
                          <a:solidFill>
                            <a:schemeClr val="tx1"/>
                          </a:solidFill>
                          <a:effectLst/>
                          <a:latin typeface="Courier New" pitchFamily="49" charset="0"/>
                          <a:ea typeface="+mn-ea"/>
                          <a:cs typeface="+mn-cs"/>
                        </a:rPr>
                        <a:t>NPRR885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NPRR936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rgbClr val="FF0000"/>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OBDRR009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SCR799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14345" y="1356091"/>
            <a:ext cx="370549" cy="176971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498352"/>
            <a:ext cx="2485392" cy="1077218"/>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NPRR863 Ph1 </a:t>
            </a:r>
            <a:r>
              <a:rPr lang="en-US" sz="800" b="0" kern="0" dirty="0">
                <a:solidFill>
                  <a:prstClr val="black"/>
                </a:solidFill>
                <a:cs typeface="+mn-cs"/>
              </a:rPr>
              <a:t>– </a:t>
            </a:r>
            <a:r>
              <a:rPr lang="en-US" sz="800" b="0" kern="0" dirty="0" smtClean="0">
                <a:solidFill>
                  <a:prstClr val="black"/>
                </a:solidFill>
                <a:cs typeface="+mn-cs"/>
              </a:rPr>
              <a:t>FFR</a:t>
            </a:r>
          </a:p>
          <a:p>
            <a:pPr defTabSz="914400" eaLnBrk="1" hangingPunct="1">
              <a:defRPr/>
            </a:pPr>
            <a:r>
              <a:rPr lang="en-US" sz="800" b="0" kern="0" dirty="0">
                <a:solidFill>
                  <a:prstClr val="black"/>
                </a:solidFill>
                <a:cs typeface="+mn-cs"/>
              </a:rPr>
              <a:t>NPRR863 </a:t>
            </a:r>
            <a:r>
              <a:rPr lang="en-US" sz="800" b="0" kern="0" dirty="0" smtClean="0">
                <a:solidFill>
                  <a:prstClr val="black"/>
                </a:solidFill>
                <a:cs typeface="+mn-cs"/>
              </a:rPr>
              <a:t>Ph2 </a:t>
            </a:r>
            <a:r>
              <a:rPr lang="en-US" sz="800" b="0" kern="0" dirty="0">
                <a:solidFill>
                  <a:prstClr val="black"/>
                </a:solidFill>
                <a:cs typeface="+mn-cs"/>
              </a:rPr>
              <a:t>– </a:t>
            </a:r>
            <a:r>
              <a:rPr lang="en-US" sz="800" b="0" kern="0" dirty="0" smtClean="0">
                <a:solidFill>
                  <a:prstClr val="black"/>
                </a:solidFill>
                <a:cs typeface="+mn-cs"/>
              </a:rPr>
              <a:t>ECRS</a:t>
            </a:r>
          </a:p>
          <a:p>
            <a:pPr defTabSz="914400" eaLnBrk="1" hangingPunct="1">
              <a:defRPr/>
            </a:pPr>
            <a:r>
              <a:rPr lang="en-US" sz="800" b="0" kern="0" dirty="0" smtClean="0">
                <a:solidFill>
                  <a:prstClr val="black"/>
                </a:solidFill>
                <a:cs typeface="+mn-cs"/>
              </a:rPr>
              <a:t>NPRR930(a) – O&amp;M portion</a:t>
            </a:r>
          </a:p>
          <a:p>
            <a:pPr defTabSz="914400" eaLnBrk="1" hangingPunct="1">
              <a:defRPr/>
            </a:pPr>
            <a:r>
              <a:rPr lang="en-US" sz="800" b="0" kern="0" dirty="0" smtClean="0">
                <a:solidFill>
                  <a:prstClr val="black"/>
                </a:solidFill>
                <a:cs typeface="+mn-cs"/>
              </a:rPr>
              <a:t>NPRR935(a) – Sections 4.2.2 (1) (6), 4.2.5</a:t>
            </a:r>
          </a:p>
          <a:p>
            <a:pPr defTabSz="914400" eaLnBrk="1" hangingPunct="1">
              <a:defRPr/>
            </a:pPr>
            <a:r>
              <a:rPr lang="en-US" sz="800" b="0" kern="0" dirty="0" smtClean="0">
                <a:solidFill>
                  <a:prstClr val="black"/>
                </a:solidFill>
                <a:cs typeface="+mn-cs"/>
              </a:rPr>
              <a:t>NPRR935(b) – Sections 2.1, 2.2, 4.2.3</a:t>
            </a:r>
          </a:p>
          <a:p>
            <a:pPr defTabSz="914400" eaLnBrk="1" hangingPunct="1">
              <a:defRPr/>
            </a:pPr>
            <a:r>
              <a:rPr lang="en-US" sz="800" b="0" kern="0" dirty="0" smtClean="0">
                <a:solidFill>
                  <a:prstClr val="black"/>
                </a:solidFill>
                <a:cs typeface="+mn-cs"/>
              </a:rPr>
              <a:t>NPRR978(a) – Initial report decommissions</a:t>
            </a: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p:txBody>
      </p:sp>
      <p:sp>
        <p:nvSpPr>
          <p:cNvPr id="19" name="TextBox 13"/>
          <p:cNvSpPr txBox="1">
            <a:spLocks noChangeArrowheads="1"/>
          </p:cNvSpPr>
          <p:nvPr/>
        </p:nvSpPr>
        <p:spPr bwMode="auto">
          <a:xfrm>
            <a:off x="1586742" y="4797042"/>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800446"/>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600" b="1" i="1" kern="0" dirty="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6021174" y="2861364"/>
            <a:ext cx="143560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p>
          <a:p>
            <a:pPr algn="ctr" defTabSz="914400" eaLnBrk="1" hangingPunct="1">
              <a:defRPr/>
            </a:pPr>
            <a:r>
              <a:rPr lang="en-US" sz="1200" dirty="0" smtClean="0">
                <a:solidFill>
                  <a:prstClr val="black"/>
                </a:solidFill>
                <a:cs typeface="+mn-cs"/>
              </a:rPr>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31" name="TextBox 12"/>
          <p:cNvSpPr txBox="1">
            <a:spLocks noChangeArrowheads="1"/>
          </p:cNvSpPr>
          <p:nvPr/>
        </p:nvSpPr>
        <p:spPr bwMode="auto">
          <a:xfrm>
            <a:off x="7467600" y="18566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2021 Go-Lives</a:t>
            </a:r>
            <a:endParaRPr lang="en-US" sz="1200" b="0" kern="0" dirty="0">
              <a:solidFill>
                <a:prstClr val="black"/>
              </a:solidFill>
              <a:cs typeface="+mn-cs"/>
            </a:endParaRPr>
          </a:p>
        </p:txBody>
      </p:sp>
      <p:sp>
        <p:nvSpPr>
          <p:cNvPr id="35" name="TextBox 34"/>
          <p:cNvSpPr txBox="1"/>
          <p:nvPr/>
        </p:nvSpPr>
        <p:spPr>
          <a:xfrm>
            <a:off x="8638633" y="1366500"/>
            <a:ext cx="370549" cy="375487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200" b="1" i="1" kern="0" dirty="0" smtClean="0">
                <a:solidFill>
                  <a:srgbClr val="000000"/>
                </a:solidFill>
                <a:latin typeface="Arial" panose="020B0604020202020204"/>
                <a:cs typeface="+mn-cs"/>
              </a:rPr>
              <a:t> </a:t>
            </a:r>
            <a:r>
              <a:rPr lang="en-US" sz="1000" b="1" i="1" kern="0" dirty="0" smtClean="0">
                <a:solidFill>
                  <a:srgbClr val="000000"/>
                </a:solidFill>
                <a:latin typeface="Arial" panose="020B0604020202020204"/>
                <a:cs typeface="+mn-cs"/>
              </a:rPr>
              <a:t>NS</a:t>
            </a: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9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a:solidFill>
                  <a:srgbClr val="000000"/>
                </a:solidFill>
                <a:latin typeface="Arial" panose="020B0604020202020204"/>
                <a:cs typeface="+mn-cs"/>
              </a:rPr>
              <a:t>P</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800" b="1" i="1" kern="0" dirty="0">
                <a:solidFill>
                  <a:srgbClr val="000000"/>
                </a:solidFill>
                <a:latin typeface="Arial" panose="020B0604020202020204"/>
                <a:cs typeface="+mn-cs"/>
              </a:rPr>
              <a:t>P</a:t>
            </a:r>
            <a:endParaRPr lang="en-US" sz="8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p:txBody>
      </p:sp>
      <p:sp>
        <p:nvSpPr>
          <p:cNvPr id="46" name="TextBox 12"/>
          <p:cNvSpPr txBox="1">
            <a:spLocks noChangeArrowheads="1"/>
          </p:cNvSpPr>
          <p:nvPr/>
        </p:nvSpPr>
        <p:spPr bwMode="auto">
          <a:xfrm>
            <a:off x="4572000" y="2882595"/>
            <a:ext cx="1444752"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September</a:t>
            </a:r>
          </a:p>
          <a:p>
            <a:pPr algn="ctr" defTabSz="914400" eaLnBrk="1" hangingPunct="1">
              <a:defRPr/>
            </a:pPr>
            <a:r>
              <a:rPr lang="en-US" sz="1200" dirty="0" smtClean="0">
                <a:solidFill>
                  <a:prstClr val="black"/>
                </a:solidFill>
                <a:cs typeface="+mn-cs"/>
              </a:rPr>
              <a:t>Off-Cycle </a:t>
            </a:r>
            <a:r>
              <a:rPr lang="en-US" sz="1000" dirty="0" smtClean="0">
                <a:solidFill>
                  <a:srgbClr val="FF0000"/>
                </a:solidFill>
                <a:cs typeface="+mn-cs"/>
              </a:rPr>
              <a:t>(At Risk)</a:t>
            </a:r>
            <a:endParaRPr lang="en-US" sz="1200" dirty="0" smtClean="0">
              <a:solidFill>
                <a:srgbClr val="FF0000"/>
              </a:solidFill>
              <a:cs typeface="+mn-cs"/>
            </a:endParaRPr>
          </a:p>
        </p:txBody>
      </p:sp>
      <p:sp>
        <p:nvSpPr>
          <p:cNvPr id="47" name="TextBox 46"/>
          <p:cNvSpPr txBox="1"/>
          <p:nvPr/>
        </p:nvSpPr>
        <p:spPr>
          <a:xfrm>
            <a:off x="5690887" y="1357972"/>
            <a:ext cx="370549" cy="223138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1300" b="1" i="1" kern="0" dirty="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4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P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1/19</a:t>
            </a:r>
            <a:endParaRPr lang="en-US" sz="1200" kern="0" dirty="0">
              <a:solidFill>
                <a:prstClr val="black"/>
              </a:solidFill>
              <a:cs typeface="+mn-cs"/>
            </a:endParaRPr>
          </a:p>
        </p:txBody>
      </p:sp>
      <p:sp>
        <p:nvSpPr>
          <p:cNvPr id="41" name="TextBox 40"/>
          <p:cNvSpPr txBox="1"/>
          <p:nvPr/>
        </p:nvSpPr>
        <p:spPr>
          <a:xfrm>
            <a:off x="7184983" y="3284838"/>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p:txBody>
      </p:sp>
      <p:sp>
        <p:nvSpPr>
          <p:cNvPr id="40" name="TextBox 39"/>
          <p:cNvSpPr txBox="1"/>
          <p:nvPr/>
        </p:nvSpPr>
        <p:spPr>
          <a:xfrm>
            <a:off x="1290090" y="2229464"/>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graphicFrame>
        <p:nvGraphicFramePr>
          <p:cNvPr id="38" name="Table 37"/>
          <p:cNvGraphicFramePr>
            <a:graphicFrameLocks noGrp="1"/>
          </p:cNvGraphicFramePr>
          <p:nvPr>
            <p:extLst/>
          </p:nvPr>
        </p:nvGraphicFramePr>
        <p:xfrm>
          <a:off x="176358" y="5047856"/>
          <a:ext cx="8807363" cy="464820"/>
        </p:xfrm>
        <a:graphic>
          <a:graphicData uri="http://schemas.openxmlformats.org/drawingml/2006/table">
            <a:tbl>
              <a:tblPr firstRow="1" bandRow="1"/>
              <a:tblGrid>
                <a:gridCol w="919754"/>
                <a:gridCol w="1189888"/>
                <a:gridCol w="1828800"/>
                <a:gridCol w="4868921"/>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 / 2020</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NPRRs: 826, 879, </a:t>
                      </a:r>
                      <a:r>
                        <a:rPr lang="en-US" sz="800" b="0" strike="noStrike" kern="1200" baseline="0" dirty="0" smtClean="0">
                          <a:solidFill>
                            <a:srgbClr val="FF0000"/>
                          </a:solidFill>
                          <a:latin typeface="+mn-lt"/>
                          <a:ea typeface="+mn-ea"/>
                          <a:cs typeface="+mn-cs"/>
                        </a:rPr>
                        <a:t>885</a:t>
                      </a:r>
                      <a:r>
                        <a:rPr lang="en-US" sz="800" b="0" strike="noStrike" kern="1200" baseline="0" dirty="0" smtClean="0">
                          <a:solidFill>
                            <a:schemeClr val="tx1"/>
                          </a:solidFill>
                          <a:latin typeface="+mn-lt"/>
                          <a:ea typeface="+mn-ea"/>
                          <a:cs typeface="+mn-cs"/>
                        </a:rPr>
                        <a:t>, 918, 930, 935(b), 939, 962, 965, 974, PGRR066, SCR800, SCR805</a:t>
                      </a:r>
                      <a:endParaRPr lang="en-US" sz="800" b="0" strike="sng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2" name="TextBox 41"/>
          <p:cNvSpPr txBox="1"/>
          <p:nvPr/>
        </p:nvSpPr>
        <p:spPr>
          <a:xfrm>
            <a:off x="1286994" y="3028336"/>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4" name="TextBox 43"/>
          <p:cNvSpPr txBox="1"/>
          <p:nvPr/>
        </p:nvSpPr>
        <p:spPr>
          <a:xfrm rot="16200000">
            <a:off x="2680588" y="2475144"/>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2a</a:t>
            </a:r>
            <a:endParaRPr lang="en-US" sz="1000" i="1" dirty="0">
              <a:solidFill>
                <a:prstClr val="black"/>
              </a:solidFill>
              <a:latin typeface="Arial" panose="020B0604020202020204"/>
              <a:cs typeface="+mn-cs"/>
            </a:endParaRPr>
          </a:p>
        </p:txBody>
      </p:sp>
      <p:sp>
        <p:nvSpPr>
          <p:cNvPr id="45" name="Left Brace 44"/>
          <p:cNvSpPr/>
          <p:nvPr/>
        </p:nvSpPr>
        <p:spPr>
          <a:xfrm>
            <a:off x="3337858" y="2235909"/>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1/30</a:t>
            </a:r>
            <a:endParaRPr lang="en-US" sz="1200" kern="0" dirty="0">
              <a:solidFill>
                <a:prstClr val="black"/>
              </a:solidFill>
              <a:cs typeface="+mn-cs"/>
            </a:endParaRPr>
          </a:p>
        </p:txBody>
      </p:sp>
      <p:sp>
        <p:nvSpPr>
          <p:cNvPr id="49" name="TextBox 12"/>
          <p:cNvSpPr txBox="1">
            <a:spLocks noChangeArrowheads="1"/>
          </p:cNvSpPr>
          <p:nvPr/>
        </p:nvSpPr>
        <p:spPr bwMode="auto">
          <a:xfrm>
            <a:off x="3110297" y="405381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8/1</a:t>
            </a:r>
            <a:endParaRPr lang="en-US" sz="1200" kern="0" dirty="0">
              <a:solidFill>
                <a:srgbClr val="FF0000"/>
              </a:solidFill>
              <a:cs typeface="+mn-cs"/>
            </a:endParaRPr>
          </a:p>
        </p:txBody>
      </p:sp>
      <p:sp>
        <p:nvSpPr>
          <p:cNvPr id="50" name="TextBox 12"/>
          <p:cNvSpPr txBox="1">
            <a:spLocks noChangeArrowheads="1"/>
          </p:cNvSpPr>
          <p:nvPr/>
        </p:nvSpPr>
        <p:spPr bwMode="auto">
          <a:xfrm>
            <a:off x="6022848" y="216339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October</a:t>
            </a:r>
            <a:endParaRPr lang="en-US" sz="1200" kern="0" dirty="0">
              <a:solidFill>
                <a:prstClr val="black"/>
              </a:solidFill>
              <a:cs typeface="+mn-cs"/>
            </a:endParaRPr>
          </a:p>
        </p:txBody>
      </p:sp>
      <p:sp>
        <p:nvSpPr>
          <p:cNvPr id="56" name="TextBox 12"/>
          <p:cNvSpPr txBox="1">
            <a:spLocks noChangeArrowheads="1"/>
          </p:cNvSpPr>
          <p:nvPr/>
        </p:nvSpPr>
        <p:spPr bwMode="auto">
          <a:xfrm>
            <a:off x="4488291" y="3717679"/>
            <a:ext cx="1683909"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Q3  RIOO</a:t>
            </a:r>
          </a:p>
          <a:p>
            <a:pPr algn="ctr" defTabSz="914400" eaLnBrk="1" hangingPunct="1">
              <a:defRPr/>
            </a:pPr>
            <a:r>
              <a:rPr lang="en-US" sz="900" b="0" kern="0" dirty="0" smtClean="0">
                <a:solidFill>
                  <a:prstClr val="black"/>
                </a:solidFill>
                <a:cs typeface="+mn-cs"/>
              </a:rPr>
              <a:t>RARF Go-Live - View/Update</a:t>
            </a:r>
            <a:endParaRPr lang="en-US" sz="900" b="0" kern="0" dirty="0">
              <a:solidFill>
                <a:prstClr val="black"/>
              </a:solidFill>
              <a:cs typeface="+mn-cs"/>
            </a:endParaRPr>
          </a:p>
        </p:txBody>
      </p:sp>
      <p:sp>
        <p:nvSpPr>
          <p:cNvPr id="58" name="TextBox 57"/>
          <p:cNvSpPr txBox="1"/>
          <p:nvPr/>
        </p:nvSpPr>
        <p:spPr>
          <a:xfrm>
            <a:off x="1293429" y="4206145"/>
            <a:ext cx="370549" cy="877163"/>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3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cxnSp>
        <p:nvCxnSpPr>
          <p:cNvPr id="5" name="Straight Arrow Connector 4"/>
          <p:cNvCxnSpPr/>
          <p:nvPr/>
        </p:nvCxnSpPr>
        <p:spPr>
          <a:xfrm>
            <a:off x="7077149" y="1756101"/>
            <a:ext cx="478383" cy="834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778095" y="1357405"/>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0" name="TextBox 59"/>
          <p:cNvSpPr txBox="1"/>
          <p:nvPr/>
        </p:nvSpPr>
        <p:spPr>
          <a:xfrm>
            <a:off x="7164760" y="4406888"/>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p:txBody>
      </p:sp>
      <p:sp>
        <p:nvSpPr>
          <p:cNvPr id="61" name="TextBox 12"/>
          <p:cNvSpPr txBox="1">
            <a:spLocks noChangeArrowheads="1"/>
          </p:cNvSpPr>
          <p:nvPr/>
        </p:nvSpPr>
        <p:spPr bwMode="auto">
          <a:xfrm>
            <a:off x="1590676" y="3906683"/>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5</a:t>
            </a:r>
            <a:r>
              <a:rPr lang="en-US" sz="1200" dirty="0" smtClean="0">
                <a:solidFill>
                  <a:prstClr val="black"/>
                </a:solidFill>
                <a:cs typeface="+mn-cs"/>
              </a:rPr>
              <a:t>/1</a:t>
            </a:r>
            <a:endParaRPr lang="en-US" sz="1200" kern="0" dirty="0">
              <a:solidFill>
                <a:prstClr val="black"/>
              </a:solidFill>
              <a:cs typeface="+mn-cs"/>
            </a:endParaRPr>
          </a:p>
        </p:txBody>
      </p:sp>
      <p:sp>
        <p:nvSpPr>
          <p:cNvPr id="62" name="TextBox 61"/>
          <p:cNvSpPr txBox="1"/>
          <p:nvPr/>
        </p:nvSpPr>
        <p:spPr>
          <a:xfrm>
            <a:off x="2807981" y="4206145"/>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3" name="TextBox 12"/>
          <p:cNvSpPr txBox="1">
            <a:spLocks noChangeArrowheads="1"/>
          </p:cNvSpPr>
          <p:nvPr/>
        </p:nvSpPr>
        <p:spPr bwMode="auto">
          <a:xfrm>
            <a:off x="3120074" y="3238212"/>
            <a:ext cx="14519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7/1</a:t>
            </a:r>
            <a:endParaRPr lang="en-US" sz="1200" kern="0" dirty="0">
              <a:solidFill>
                <a:prstClr val="black"/>
              </a:solidFill>
              <a:cs typeface="+mn-cs"/>
            </a:endParaRPr>
          </a:p>
        </p:txBody>
      </p:sp>
      <p:sp>
        <p:nvSpPr>
          <p:cNvPr id="66" name="TextBox 65"/>
          <p:cNvSpPr txBox="1"/>
          <p:nvPr/>
        </p:nvSpPr>
        <p:spPr>
          <a:xfrm>
            <a:off x="4272610" y="1346426"/>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7" name="TextBox 66"/>
          <p:cNvSpPr txBox="1"/>
          <p:nvPr/>
        </p:nvSpPr>
        <p:spPr>
          <a:xfrm>
            <a:off x="4278454" y="2462630"/>
            <a:ext cx="370549" cy="707886"/>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p>
        </p:txBody>
      </p:sp>
      <p:sp>
        <p:nvSpPr>
          <p:cNvPr id="68" name="TextBox 67"/>
          <p:cNvSpPr txBox="1"/>
          <p:nvPr/>
        </p:nvSpPr>
        <p:spPr>
          <a:xfrm>
            <a:off x="4224084" y="3566683"/>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cxnSp>
        <p:nvCxnSpPr>
          <p:cNvPr id="64" name="Straight Arrow Connector 63"/>
          <p:cNvCxnSpPr/>
          <p:nvPr/>
        </p:nvCxnSpPr>
        <p:spPr>
          <a:xfrm flipH="1">
            <a:off x="5460697" y="2463017"/>
            <a:ext cx="2443645" cy="2817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12"/>
          <p:cNvSpPr txBox="1">
            <a:spLocks noChangeArrowheads="1"/>
          </p:cNvSpPr>
          <p:nvPr/>
        </p:nvSpPr>
        <p:spPr bwMode="auto">
          <a:xfrm>
            <a:off x="6010129" y="4121699"/>
            <a:ext cx="145365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2022 Go-Lives</a:t>
            </a:r>
            <a:endParaRPr lang="en-US" sz="1200" b="0" kern="0" dirty="0">
              <a:solidFill>
                <a:prstClr val="black"/>
              </a:solidFill>
              <a:cs typeface="+mn-cs"/>
            </a:endParaRPr>
          </a:p>
        </p:txBody>
      </p:sp>
    </p:spTree>
    <p:extLst>
      <p:ext uri="{BB962C8B-B14F-4D97-AF65-F5344CB8AC3E}">
        <p14:creationId xmlns:p14="http://schemas.microsoft.com/office/powerpoint/2010/main" val="3292459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lvl="0"/>
            <a:r>
              <a:rPr lang="en-US" b="0" dirty="0" smtClean="0"/>
              <a:t>NPRR996</a:t>
            </a:r>
            <a:r>
              <a:rPr lang="en-US" b="0" dirty="0"/>
              <a:t>, Alignment of Hub Bus Names Between Protocols and ERCOT Model [ERCOT</a:t>
            </a:r>
            <a:r>
              <a:rPr lang="en-US" b="0" dirty="0" smtClean="0"/>
              <a:t>]*</a:t>
            </a:r>
          </a:p>
          <a:p>
            <a:pPr lvl="0"/>
            <a:r>
              <a:rPr lang="en-US" b="0" dirty="0" smtClean="0"/>
              <a:t>NPRR1000</a:t>
            </a:r>
            <a:r>
              <a:rPr lang="en-US" b="0" dirty="0"/>
              <a:t>, Elimination of Dynamically Scheduled Resources [DME</a:t>
            </a:r>
            <a:r>
              <a:rPr lang="en-US" b="0" dirty="0" smtClean="0"/>
              <a:t>]*</a:t>
            </a:r>
            <a:endParaRPr lang="en-US" b="0" dirty="0"/>
          </a:p>
          <a:p>
            <a:pPr lvl="0"/>
            <a:r>
              <a:rPr lang="en-US" b="0" dirty="0" smtClean="0"/>
              <a:t>NPRR1003</a:t>
            </a:r>
            <a:r>
              <a:rPr lang="en-US" b="0" dirty="0"/>
              <a:t>, Elimination of References to Resource Asset Registration Form [ERCOT</a:t>
            </a:r>
            <a:r>
              <a:rPr lang="en-US" b="0" dirty="0" smtClean="0"/>
              <a:t>]*</a:t>
            </a:r>
          </a:p>
          <a:p>
            <a:r>
              <a:rPr lang="en-US" b="0" dirty="0"/>
              <a:t>NPRR1015, Clarification of DAM implementation of NPRR863 Phase 2 – URGENT [ERCOT</a:t>
            </a:r>
            <a:r>
              <a:rPr lang="en-US" b="0" dirty="0" smtClean="0"/>
              <a:t>]*</a:t>
            </a:r>
            <a:endParaRPr lang="en-US" b="0" dirty="0"/>
          </a:p>
          <a:p>
            <a:pPr lvl="0"/>
            <a:endParaRPr lang="en-US" b="0" dirty="0" smtClean="0"/>
          </a:p>
          <a:p>
            <a:pPr lvl="0"/>
            <a:endParaRPr lang="en-US" b="0" dirty="0"/>
          </a:p>
          <a:p>
            <a:pPr lvl="0"/>
            <a:endParaRPr lang="en-US" sz="1600" i="1" dirty="0" smtClean="0"/>
          </a:p>
          <a:p>
            <a:pPr lvl="0"/>
            <a:endParaRPr lang="en-US" sz="1600" i="1" dirty="0"/>
          </a:p>
          <a:p>
            <a:pPr lvl="0"/>
            <a:endParaRPr lang="en-US" sz="1600" i="1" dirty="0" smtClean="0"/>
          </a:p>
          <a:p>
            <a:pPr lvl="0"/>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en-US" b="0" dirty="0" smtClean="0"/>
              <a:t>NPRR1002</a:t>
            </a:r>
            <a:r>
              <a:rPr lang="en-US" b="0" dirty="0"/>
              <a:t>, BESTF-5 Energy Storage Resource Single Model Registration and Charging Restrictions in Emergency Conditions [ERCOT</a:t>
            </a:r>
            <a:r>
              <a:rPr lang="en-US" b="0" dirty="0" smtClean="0"/>
              <a:t>]</a:t>
            </a:r>
          </a:p>
          <a:p>
            <a:pPr lvl="1"/>
            <a:r>
              <a:rPr lang="en-US" dirty="0" smtClean="0"/>
              <a:t>IA</a:t>
            </a:r>
            <a:r>
              <a:rPr lang="en-US" dirty="0"/>
              <a:t>: Between $</a:t>
            </a:r>
            <a:r>
              <a:rPr lang="en-US" dirty="0" smtClean="0"/>
              <a:t>100k </a:t>
            </a:r>
            <a:r>
              <a:rPr lang="en-US" dirty="0"/>
              <a:t>and $</a:t>
            </a:r>
            <a:r>
              <a:rPr lang="en-US" dirty="0" smtClean="0"/>
              <a:t>200k</a:t>
            </a:r>
            <a:r>
              <a:rPr lang="en-US" dirty="0"/>
              <a:t>	</a:t>
            </a:r>
            <a:r>
              <a:rPr lang="en-US" dirty="0" smtClean="0"/>
              <a:t>Priority </a:t>
            </a:r>
            <a:r>
              <a:rPr lang="en-US" dirty="0"/>
              <a:t>2020; Rank </a:t>
            </a:r>
            <a:r>
              <a:rPr lang="en-US" dirty="0" smtClean="0"/>
              <a:t>3060</a:t>
            </a:r>
            <a:endParaRPr lang="en-US" i="1" dirty="0" smtClean="0"/>
          </a:p>
          <a:p>
            <a:pPr marL="457200" lvl="1" indent="0">
              <a:buNone/>
            </a:pPr>
            <a:endParaRPr lang="en-US" dirty="0"/>
          </a:p>
          <a:p>
            <a:pPr lvl="0"/>
            <a:r>
              <a:rPr lang="en-US" b="0" dirty="0"/>
              <a:t>NPRR1004, Load Distribution Factor Process Update [ERCOT</a:t>
            </a:r>
            <a:r>
              <a:rPr lang="en-US" b="0" dirty="0" smtClean="0"/>
              <a:t>]</a:t>
            </a:r>
          </a:p>
          <a:p>
            <a:pPr lvl="1"/>
            <a:r>
              <a:rPr lang="en-US" dirty="0" smtClean="0"/>
              <a:t>IA</a:t>
            </a:r>
            <a:r>
              <a:rPr lang="en-US" dirty="0"/>
              <a:t>: Between </a:t>
            </a:r>
            <a:r>
              <a:rPr lang="en-US" dirty="0" smtClean="0"/>
              <a:t>$45k </a:t>
            </a:r>
            <a:r>
              <a:rPr lang="en-US" dirty="0"/>
              <a:t>and </a:t>
            </a:r>
            <a:r>
              <a:rPr lang="en-US" dirty="0" smtClean="0"/>
              <a:t>$65k</a:t>
            </a:r>
            <a:r>
              <a:rPr lang="en-US" dirty="0"/>
              <a:t>	</a:t>
            </a:r>
            <a:r>
              <a:rPr lang="en-US" dirty="0" smtClean="0"/>
              <a:t>	Priority 2021; </a:t>
            </a:r>
            <a:r>
              <a:rPr lang="en-US" dirty="0"/>
              <a:t>Rank </a:t>
            </a:r>
            <a:r>
              <a:rPr lang="en-US" dirty="0" smtClean="0"/>
              <a:t>3210</a:t>
            </a:r>
          </a:p>
          <a:p>
            <a:pPr marL="457200" lvl="1" indent="0">
              <a:buNone/>
            </a:pPr>
            <a:endParaRPr lang="en-US" dirty="0"/>
          </a:p>
          <a:p>
            <a:pPr lvl="0"/>
            <a:r>
              <a:rPr lang="en-US" b="0" dirty="0" smtClean="0"/>
              <a:t>NPRR1016, </a:t>
            </a:r>
            <a:r>
              <a:rPr lang="en-US" b="0" dirty="0"/>
              <a:t>Clarify Requirements for Distribution Generation Resources (DGRs) and Distribution Energy Storage Resources (DESRs) [ERCOT]</a:t>
            </a:r>
          </a:p>
          <a:p>
            <a:pPr lvl="1"/>
            <a:r>
              <a:rPr lang="en-US" dirty="0"/>
              <a:t>IA: Between </a:t>
            </a:r>
            <a:r>
              <a:rPr lang="en-US" dirty="0" smtClean="0"/>
              <a:t>$400k </a:t>
            </a:r>
            <a:r>
              <a:rPr lang="en-US" dirty="0"/>
              <a:t>and </a:t>
            </a:r>
            <a:r>
              <a:rPr lang="en-US" dirty="0" smtClean="0"/>
              <a:t>$550k</a:t>
            </a:r>
            <a:r>
              <a:rPr lang="en-US" dirty="0"/>
              <a:t>	Priority 2020; Rank </a:t>
            </a:r>
            <a:r>
              <a:rPr lang="en-US" dirty="0" smtClean="0"/>
              <a:t>3070</a:t>
            </a:r>
            <a:endParaRPr lang="en-US"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339109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a:t>Revision Requests Recommended for Approval by PRS – With Opposing Votes (Vote):</a:t>
            </a:r>
          </a:p>
          <a:p>
            <a:pPr marL="0" indent="0" eaLnBrk="1" hangingPunct="1">
              <a:spcBef>
                <a:spcPts val="0"/>
              </a:spcBef>
              <a:buFontTx/>
              <a:buNone/>
              <a:defRPr/>
            </a:pPr>
            <a:endParaRPr lang="en-US" sz="1200" dirty="0">
              <a:cs typeface="Arial" panose="020B0604020202020204" pitchFamily="34" charset="0"/>
            </a:endParaRPr>
          </a:p>
          <a:p>
            <a:pPr lvl="0"/>
            <a:r>
              <a:rPr lang="en-US" b="0" dirty="0"/>
              <a:t>NPRR984, Change ERS Standard Contract Terms [ERCOT]</a:t>
            </a:r>
          </a:p>
          <a:p>
            <a:pPr lvl="1"/>
            <a:r>
              <a:rPr lang="en-US" dirty="0">
                <a:cs typeface="+mn-cs"/>
              </a:rPr>
              <a:t>IA: Less than $</a:t>
            </a:r>
            <a:r>
              <a:rPr lang="en-US" dirty="0" smtClean="0">
                <a:cs typeface="+mn-cs"/>
              </a:rPr>
              <a:t>10k</a:t>
            </a:r>
            <a:r>
              <a:rPr lang="en-US" dirty="0"/>
              <a:t>	</a:t>
            </a:r>
            <a:r>
              <a:rPr lang="en-US" dirty="0" smtClean="0"/>
              <a:t>			Priority </a:t>
            </a:r>
            <a:r>
              <a:rPr lang="en-US" dirty="0"/>
              <a:t>n</a:t>
            </a:r>
            <a:r>
              <a:rPr lang="en-US" dirty="0" smtClean="0"/>
              <a:t>/a; </a:t>
            </a:r>
            <a:r>
              <a:rPr lang="en-US" dirty="0"/>
              <a:t>Rank </a:t>
            </a:r>
            <a:r>
              <a:rPr lang="en-US" dirty="0" smtClean="0"/>
              <a:t>n/a</a:t>
            </a:r>
          </a:p>
          <a:p>
            <a:pPr marL="457200" lvl="1" indent="0">
              <a:buNone/>
            </a:pPr>
            <a:endParaRPr lang="en-US" sz="1800" dirty="0"/>
          </a:p>
          <a:p>
            <a:pPr lvl="0"/>
            <a:r>
              <a:rPr lang="en-US" b="0" dirty="0" smtClean="0"/>
              <a:t>NPRR1030</a:t>
            </a:r>
            <a:r>
              <a:rPr lang="en-US" b="0" dirty="0"/>
              <a:t>, Modify Allocator for CRR Auction Revenue Distribution – URGENT [ERCOT]</a:t>
            </a:r>
          </a:p>
          <a:p>
            <a:pPr lvl="1"/>
            <a:r>
              <a:rPr lang="en-US" dirty="0"/>
              <a:t>IA: Between </a:t>
            </a:r>
            <a:r>
              <a:rPr lang="en-US" dirty="0" smtClean="0"/>
              <a:t>$</a:t>
            </a:r>
            <a:r>
              <a:rPr lang="en-US" dirty="0"/>
              <a:t>2</a:t>
            </a:r>
            <a:r>
              <a:rPr lang="en-US" dirty="0" smtClean="0"/>
              <a:t>0k </a:t>
            </a:r>
            <a:r>
              <a:rPr lang="en-US" dirty="0"/>
              <a:t>and </a:t>
            </a:r>
            <a:r>
              <a:rPr lang="en-US" dirty="0" smtClean="0"/>
              <a:t>$</a:t>
            </a:r>
            <a:r>
              <a:rPr lang="en-US" dirty="0"/>
              <a:t>4</a:t>
            </a:r>
            <a:r>
              <a:rPr lang="en-US" dirty="0" smtClean="0"/>
              <a:t>0k</a:t>
            </a:r>
            <a:r>
              <a:rPr lang="en-US" dirty="0"/>
              <a:t>	</a:t>
            </a:r>
            <a:r>
              <a:rPr lang="en-US" dirty="0" smtClean="0"/>
              <a:t>	Priority </a:t>
            </a:r>
            <a:r>
              <a:rPr lang="en-US" dirty="0"/>
              <a:t>2020; Rank </a:t>
            </a:r>
            <a:r>
              <a:rPr lang="en-US" dirty="0" smtClean="0"/>
              <a:t>2515</a:t>
            </a:r>
            <a:endParaRPr lang="en-US" i="1" dirty="0"/>
          </a:p>
          <a:p>
            <a:pPr marL="0" indent="0" eaLnBrk="1">
              <a:spcBef>
                <a:spcPts val="300"/>
              </a:spcBef>
              <a:spcAft>
                <a:spcPts val="300"/>
              </a:spcAft>
              <a:buNone/>
              <a:defRPr/>
            </a:pPr>
            <a:endParaRPr lang="en-US" sz="1600" i="1" dirty="0" smtClean="0"/>
          </a:p>
          <a:p>
            <a:pPr marL="0" indent="0" eaLnBrk="1">
              <a:spcBef>
                <a:spcPct val="0"/>
              </a:spcBef>
              <a:buFontTx/>
              <a:buNone/>
              <a:defRPr/>
            </a:pPr>
            <a:r>
              <a:rPr lang="en-US" dirty="0" smtClean="0"/>
              <a:t>Additional Revision </a:t>
            </a:r>
            <a:r>
              <a:rPr lang="en-US" dirty="0"/>
              <a:t>Requests Recommended for Approval by </a:t>
            </a:r>
            <a:r>
              <a:rPr lang="en-US" dirty="0" smtClean="0"/>
              <a:t>PRS:</a:t>
            </a:r>
            <a:endParaRPr lang="en-US" dirty="0"/>
          </a:p>
          <a:p>
            <a:pPr marL="0" indent="0" eaLnBrk="1" hangingPunct="1">
              <a:spcBef>
                <a:spcPts val="0"/>
              </a:spcBef>
              <a:buFontTx/>
              <a:buNone/>
              <a:defRPr/>
            </a:pPr>
            <a:endParaRPr lang="en-US" sz="1200" dirty="0">
              <a:cs typeface="Arial" panose="020B0604020202020204" pitchFamily="34" charset="0"/>
            </a:endParaRPr>
          </a:p>
          <a:p>
            <a:pPr lvl="0"/>
            <a:r>
              <a:rPr lang="en-US" b="0" dirty="0" smtClean="0"/>
              <a:t>NPRR1020</a:t>
            </a:r>
            <a:r>
              <a:rPr lang="en-US" b="0" dirty="0"/>
              <a:t>, Allow Some Integrated Energy Storage Designs to Calculate Internal Loads – URGENT [Tesla]</a:t>
            </a:r>
          </a:p>
          <a:p>
            <a:pPr lvl="1"/>
            <a:r>
              <a:rPr lang="en-US" dirty="0" smtClean="0"/>
              <a:t>IA</a:t>
            </a:r>
            <a:r>
              <a:rPr lang="en-US" dirty="0"/>
              <a:t>: </a:t>
            </a:r>
            <a:r>
              <a:rPr lang="en-US" dirty="0" smtClean="0"/>
              <a:t>Between $175k and $225k	Priority TBD; </a:t>
            </a:r>
            <a:r>
              <a:rPr lang="en-US" dirty="0"/>
              <a:t>Rank </a:t>
            </a:r>
            <a:r>
              <a:rPr lang="en-US" dirty="0" smtClean="0"/>
              <a:t>TBD</a:t>
            </a: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a:t>
            </a:r>
          </a:p>
        </p:txBody>
      </p:sp>
    </p:spTree>
    <p:extLst>
      <p:ext uri="{BB962C8B-B14F-4D97-AF65-F5344CB8AC3E}">
        <p14:creationId xmlns:p14="http://schemas.microsoft.com/office/powerpoint/2010/main" val="1348802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lvl="0" indent="0">
              <a:spcBef>
                <a:spcPct val="0"/>
              </a:spcBef>
              <a:buNone/>
              <a:defRPr/>
            </a:pPr>
            <a:endParaRPr lang="en-US" dirty="0" smtClean="0"/>
          </a:p>
          <a:p>
            <a:pPr marL="0" lvl="0" indent="0">
              <a:spcBef>
                <a:spcPct val="0"/>
              </a:spcBef>
              <a:buNone/>
              <a:defRPr/>
            </a:pPr>
            <a:r>
              <a:rPr lang="en-US" dirty="0" smtClean="0"/>
              <a:t>Annual </a:t>
            </a:r>
            <a:r>
              <a:rPr lang="en-US" dirty="0"/>
              <a:t>Review of Other Binding Documents (OBDs) (Vote)</a:t>
            </a:r>
          </a:p>
          <a:p>
            <a:pPr lvl="0">
              <a:spcBef>
                <a:spcPct val="0"/>
              </a:spcBef>
              <a:defRPr/>
            </a:pPr>
            <a:r>
              <a:rPr lang="en-US" b="0" dirty="0"/>
              <a:t>Pursuant to paragraph (3) of Section 1.1, Summary of the ERCOT Protocols Document, PRS reviewed and unanimously approved the current list of OBDs. </a:t>
            </a:r>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35914721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NPRR984, Change ERS Standard Contract Terms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$10k (O&amp;M); no impacts to ERCOT staffing; impacts to </a:t>
            </a:r>
            <a:r>
              <a:rPr lang="x-none" dirty="0"/>
              <a:t>BI &amp; Data Analytics</a:t>
            </a:r>
            <a:r>
              <a:rPr lang="en-US" dirty="0"/>
              <a:t>; E</a:t>
            </a:r>
            <a:r>
              <a:rPr lang="x-none" dirty="0"/>
              <a:t>RCOT business processes</a:t>
            </a:r>
            <a:r>
              <a:rPr lang="en-US" dirty="0"/>
              <a:t> will be updated; no impacts to ERCOT grid operations and practices.</a:t>
            </a:r>
          </a:p>
          <a:p>
            <a:r>
              <a:rPr lang="en-US" b="1" dirty="0"/>
              <a:t>Revision Description:  </a:t>
            </a:r>
            <a:r>
              <a:rPr lang="en-US" dirty="0"/>
              <a:t>This NPRR changes the number of Emergency Response Service (ERS) Standard Contract Terms from three to four Standard Contract Terms per program year.</a:t>
            </a:r>
          </a:p>
          <a:p>
            <a:r>
              <a:rPr lang="en-US" b="1" dirty="0"/>
              <a:t>PRS Decision:</a:t>
            </a:r>
            <a:r>
              <a:rPr lang="en-US" dirty="0"/>
              <a:t>  On 6/11/20, PRS unanimously voted via roll call to recommend approval of NPRR984 as amended by the 2/13/20 ERCOT comments.  On 7/16/20, PRS voted via roll call to endorse and forward to TAC the 6/11/20 PRS Report and the Impact Analysis for NPRR984.  There was one opposing vote from the Independent Power Marketer (IPM) (Morgan Stanley) Market Segment and two abstentions from the Independent Generator (</a:t>
            </a:r>
            <a:r>
              <a:rPr lang="en-US" dirty="0" err="1"/>
              <a:t>Luminant</a:t>
            </a:r>
            <a:r>
              <a:rPr lang="en-US" dirty="0"/>
              <a:t>) and IPM (</a:t>
            </a:r>
            <a:r>
              <a:rPr lang="en-US" dirty="0" smtClean="0"/>
              <a:t>Merrill </a:t>
            </a:r>
            <a:r>
              <a:rPr lang="en-US" dirty="0"/>
              <a:t>Lynch) Market Segments.</a:t>
            </a:r>
          </a:p>
        </p:txBody>
      </p:sp>
    </p:spTree>
    <p:extLst>
      <p:ext uri="{BB962C8B-B14F-4D97-AF65-F5344CB8AC3E}">
        <p14:creationId xmlns:p14="http://schemas.microsoft.com/office/powerpoint/2010/main" val="1765362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NPRR996, Alignment of Hub Bus Names Between Protocols and ERCOT Model [ERCOT]</a:t>
            </a:r>
            <a:endParaRPr lang="en-US" sz="1800" dirty="0"/>
          </a:p>
        </p:txBody>
      </p:sp>
      <p:sp>
        <p:nvSpPr>
          <p:cNvPr id="14339" name="Rectangle 2"/>
          <p:cNvSpPr>
            <a:spLocks noChangeArrowheads="1"/>
          </p:cNvSpPr>
          <p:nvPr/>
        </p:nvSpPr>
        <p:spPr bwMode="auto">
          <a:xfrm>
            <a:off x="346586" y="633811"/>
            <a:ext cx="848032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aligns the Hub Bus names within Protocols with the substation names within the ERCOT model.</a:t>
            </a:r>
          </a:p>
          <a:p>
            <a:r>
              <a:rPr lang="en-US" b="1" dirty="0"/>
              <a:t>PRS Decision:</a:t>
            </a:r>
            <a:r>
              <a:rPr lang="en-US" dirty="0"/>
              <a:t>  On 6/11/20, PRS unanimously voted via roll call to recommend approval of NPRR996 as submitted.  On 7/16/20, PRS unanimously voted via roll call to endorse and forward to TAC the 6/11/20 PRS Report and the Impact Analysis for NPRR996.  </a:t>
            </a:r>
          </a:p>
        </p:txBody>
      </p:sp>
    </p:spTree>
    <p:extLst>
      <p:ext uri="{BB962C8B-B14F-4D97-AF65-F5344CB8AC3E}">
        <p14:creationId xmlns:p14="http://schemas.microsoft.com/office/powerpoint/2010/main" val="1003853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NPRR1000, Elimination of Dynamically Scheduled Resources [DME]</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No budgetary impact; no impacts to ERCOT staffing; impacts to Data and Information Products (DAIP), Market Management Systems (MMS), Energy Management System (EMS), CRM &amp; Registration System (REG), Data Access &amp; Transparency, Market Settlements (S&amp;B), BI &amp; Data Analytics, and Integration; no impacts to </a:t>
            </a:r>
            <a:r>
              <a:rPr lang="x-none" dirty="0"/>
              <a:t>ERCOT business processes</a:t>
            </a:r>
            <a:r>
              <a:rPr lang="en-US" dirty="0"/>
              <a:t>; no impacts to ERCOT grid operations and practices.</a:t>
            </a:r>
          </a:p>
          <a:p>
            <a:r>
              <a:rPr lang="en-US" b="1" dirty="0"/>
              <a:t>Revision Description:  </a:t>
            </a:r>
            <a:r>
              <a:rPr lang="en-US" dirty="0"/>
              <a:t>This NPRR removes the term Dynamically Scheduled Resource (DSR) from the Protocols.</a:t>
            </a:r>
          </a:p>
          <a:p>
            <a:r>
              <a:rPr lang="en-US" b="1" dirty="0"/>
              <a:t>PRS Decision:</a:t>
            </a:r>
            <a:r>
              <a:rPr lang="en-US" dirty="0"/>
              <a:t>  On 5/15/20, PRS unanimously voted via email vote to recommend approval of NPRR1000 as submitted.  On 7/16/20, PRS unanimously voted via roll call to endorse and forward to TAC the 6/11/20 PRS Report and Impact Analysis for NPRR1000.  </a:t>
            </a:r>
          </a:p>
          <a:p>
            <a:endParaRPr lang="en-US" dirty="0"/>
          </a:p>
        </p:txBody>
      </p:sp>
    </p:spTree>
    <p:extLst>
      <p:ext uri="{BB962C8B-B14F-4D97-AF65-F5344CB8AC3E}">
        <p14:creationId xmlns:p14="http://schemas.microsoft.com/office/powerpoint/2010/main" val="411593171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purl.org/dc/dcmitype/"/>
    <ds:schemaRef ds:uri="c34af464-7aa1-4edd-9be4-83dffc1cb926"/>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elements/1.1/"/>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8886</TotalTime>
  <Words>2428</Words>
  <Application>Microsoft Office PowerPoint</Application>
  <PresentationFormat>On-screen Show (4:3)</PresentationFormat>
  <Paragraphs>396</Paragraphs>
  <Slides>17</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Summary of PRS Update (continued)</vt:lpstr>
      <vt:lpstr>Appendix</vt:lpstr>
      <vt:lpstr>NPRR984, Change ERS Standard Contract Terms [ERCOT]</vt:lpstr>
      <vt:lpstr>NPRR996, Alignment of Hub Bus Names Between Protocols and ERCOT Model [ERCOT]</vt:lpstr>
      <vt:lpstr>NPRR1000, Elimination of Dynamically Scheduled Resources [DME]</vt:lpstr>
      <vt:lpstr>NPRR1002, BESTF-5 Energy Storage Resource Single Model Registration and Charging Restrictions in Emergency Conditions [ERCOT]</vt:lpstr>
      <vt:lpstr>NPRR1003, Elimination of References to Resource Asset Registration Form [ERCOT]</vt:lpstr>
      <vt:lpstr>NPRR1004, Load Distribution Factor Process Update [ERCOT]</vt:lpstr>
      <vt:lpstr>NPRR1015, Clarification of DAM implementation of NPRR863 Phase 2 – URGENT [ERCOT]</vt:lpstr>
      <vt:lpstr>NPRR1016, Clarify Requirements for Distribution Generation Resources (DGRs) and Distribution Energy Storage Resources (DESRs) [ERCOT]</vt:lpstr>
      <vt:lpstr>NPRR1020, Allow Some Integrated Energy Storage Designs to Calculate Internal Loads – URGENT [Tesla]</vt:lpstr>
      <vt:lpstr>NPRR1030, Modify Allocator for CRR Auction Revenue Distribution – URGENT [ERCOT]</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503</cp:revision>
  <cp:lastPrinted>2013-01-30T23:16:36Z</cp:lastPrinted>
  <dcterms:created xsi:type="dcterms:W3CDTF">2010-04-12T23:12:02Z</dcterms:created>
  <dcterms:modified xsi:type="dcterms:W3CDTF">2020-07-28T14:49:10Z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