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10"/>
  </p:notesMasterIdLst>
  <p:handoutMasterIdLst>
    <p:handoutMasterId r:id="rId11"/>
  </p:handoutMasterIdLst>
  <p:sldIdLst>
    <p:sldId id="260" r:id="rId6"/>
    <p:sldId id="274" r:id="rId7"/>
    <p:sldId id="280" r:id="rId8"/>
    <p:sldId id="295" r:id="rId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96" autoAdjust="0"/>
    <p:restoredTop sz="94660"/>
  </p:normalViewPr>
  <p:slideViewPr>
    <p:cSldViewPr showGuides="1">
      <p:cViewPr varScale="1">
        <p:scale>
          <a:sx n="87" d="100"/>
          <a:sy n="87" d="100"/>
        </p:scale>
        <p:origin x="1500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7/22/2020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7/22/2020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8564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63680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9448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>
            <a:lvl1pPr>
              <a:defRPr sz="26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200">
                <a:solidFill>
                  <a:schemeClr val="tx2"/>
                </a:solidFill>
              </a:defRPr>
            </a:lvl3pPr>
            <a:lvl4pPr>
              <a:defRPr sz="2100">
                <a:solidFill>
                  <a:schemeClr val="tx2"/>
                </a:solidFill>
              </a:defRPr>
            </a:lvl4pPr>
            <a:lvl5pPr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Footer text goes here.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105561"/>
            <a:ext cx="564603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Eagle Pass DC Tie (DC_S) Removal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r>
              <a:rPr lang="en-US" sz="2000" dirty="0" smtClean="0"/>
              <a:t>Donald House</a:t>
            </a:r>
            <a:endParaRPr lang="en-US" sz="2000" dirty="0"/>
          </a:p>
          <a:p>
            <a:r>
              <a:rPr lang="en-US" sz="2000" dirty="0" smtClean="0"/>
              <a:t>Supervisor, CRR</a:t>
            </a:r>
            <a:endParaRPr lang="en-US" sz="2000" dirty="0"/>
          </a:p>
          <a:p>
            <a:endParaRPr lang="en-US" sz="2000" dirty="0"/>
          </a:p>
          <a:p>
            <a:r>
              <a:rPr lang="en-US" sz="2000" dirty="0" smtClean="0"/>
              <a:t>TAC</a:t>
            </a:r>
          </a:p>
          <a:p>
            <a:r>
              <a:rPr lang="en-US" sz="2000" dirty="0" smtClean="0"/>
              <a:t>July 29, 2020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dirty="0"/>
              <a:t>Eagle Pass DC Tie (DC_S</a:t>
            </a:r>
            <a:r>
              <a:rPr lang="en-US" dirty="0" smtClean="0"/>
              <a:t>) outage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534400" cy="4876800"/>
          </a:xfrm>
        </p:spPr>
        <p:txBody>
          <a:bodyPr/>
          <a:lstStyle/>
          <a:p>
            <a:pPr>
              <a:spcAft>
                <a:spcPts val="800"/>
              </a:spcAft>
            </a:pPr>
            <a:r>
              <a:rPr lang="en-US" sz="2000" dirty="0" smtClean="0"/>
              <a:t>The Eagle Pass DC Tie (DC_S Settlement Point) began a forced outage on March 23, 2020</a:t>
            </a:r>
          </a:p>
          <a:p>
            <a:pPr>
              <a:spcAft>
                <a:spcPts val="800"/>
              </a:spcAft>
            </a:pPr>
            <a:r>
              <a:rPr lang="en-US" sz="2000" dirty="0" smtClean="0"/>
              <a:t>ERCOT was notified by AEP that it would be permanently </a:t>
            </a:r>
            <a:r>
              <a:rPr lang="en-US" sz="2000" dirty="0"/>
              <a:t>removed from service due to the unavailability of necessary replacement </a:t>
            </a:r>
            <a:r>
              <a:rPr lang="en-US" sz="2000" dirty="0" smtClean="0"/>
              <a:t>parts</a:t>
            </a:r>
          </a:p>
          <a:p>
            <a:pPr lvl="1">
              <a:spcAft>
                <a:spcPts val="800"/>
              </a:spcAft>
            </a:pPr>
            <a:r>
              <a:rPr lang="en-US" sz="1800" dirty="0" smtClean="0"/>
              <a:t>This was communicated in a Market Notice on May 1, 2020</a:t>
            </a:r>
          </a:p>
          <a:p>
            <a:pPr lvl="1">
              <a:spcAft>
                <a:spcPts val="800"/>
              </a:spcAft>
            </a:pPr>
            <a:r>
              <a:rPr lang="en-US" sz="1800" dirty="0"/>
              <a:t>ERCOT </a:t>
            </a:r>
            <a:r>
              <a:rPr lang="en-US" sz="1800" dirty="0" smtClean="0"/>
              <a:t>stopped approving </a:t>
            </a:r>
            <a:r>
              <a:rPr lang="en-US" sz="1800" dirty="0"/>
              <a:t>e-Tags for the Eagle Pass DC </a:t>
            </a:r>
            <a:r>
              <a:rPr lang="en-US" sz="1800" dirty="0" smtClean="0"/>
              <a:t>Tie</a:t>
            </a:r>
            <a:endParaRPr lang="en-US" sz="2000" dirty="0" smtClean="0"/>
          </a:p>
          <a:p>
            <a:pPr lvl="1">
              <a:spcAft>
                <a:spcPts val="800"/>
              </a:spcAft>
            </a:pPr>
            <a:r>
              <a:rPr lang="en-US" sz="1800" dirty="0" smtClean="0"/>
              <a:t>CRRs exist with DC_S as a sink or source Settlement Point through 2022</a:t>
            </a:r>
            <a:endParaRPr lang="en-US" sz="1800" dirty="0"/>
          </a:p>
          <a:p>
            <a:pPr marL="457200">
              <a:spcAft>
                <a:spcPts val="800"/>
              </a:spcAft>
            </a:pPr>
            <a:r>
              <a:rPr lang="en-US" sz="2000" dirty="0" smtClean="0"/>
              <a:t>DC_S can’t be removed like a retiring Resource Node Settlement Point, because DC Ties are defined as a type of Load Zone</a:t>
            </a:r>
          </a:p>
          <a:p>
            <a:pPr marL="457200">
              <a:spcAft>
                <a:spcPts val="800"/>
              </a:spcAft>
            </a:pPr>
            <a:r>
              <a:rPr lang="en-US" sz="2000" dirty="0" smtClean="0"/>
              <a:t>Board approval is required to delete a Load Zone, and the Load Zone must remain for 48 months after the approval</a:t>
            </a:r>
            <a:endParaRPr lang="en-US" sz="1800" dirty="0" smtClean="0"/>
          </a:p>
          <a:p>
            <a:pPr marL="457200" lvl="1" indent="0">
              <a:spcAft>
                <a:spcPts val="800"/>
              </a:spcAft>
              <a:buNone/>
            </a:pPr>
            <a:endParaRPr lang="en-US" sz="1800" dirty="0" smtClean="0"/>
          </a:p>
          <a:p>
            <a:pPr>
              <a:spcAft>
                <a:spcPts val="800"/>
              </a:spcAft>
            </a:pPr>
            <a:endParaRPr lang="en-US" sz="2000" dirty="0" smtClean="0"/>
          </a:p>
          <a:p>
            <a:pPr marL="457200" lvl="1" indent="0">
              <a:spcAft>
                <a:spcPts val="800"/>
              </a:spcAft>
              <a:buNone/>
            </a:pPr>
            <a:endParaRPr lang="en-US" sz="1800" dirty="0" smtClean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014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dirty="0" smtClean="0"/>
              <a:t>Associated Load Zone protocol language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2798" y="990600"/>
            <a:ext cx="8694604" cy="4876800"/>
          </a:xfrm>
        </p:spPr>
        <p:txBody>
          <a:bodyPr/>
          <a:lstStyle/>
          <a:p>
            <a:pPr marL="0" indent="0">
              <a:buNone/>
            </a:pPr>
            <a:r>
              <a:rPr lang="en-US" sz="2000" i="1" dirty="0"/>
              <a:t>3.4.1	Load Zone Types </a:t>
            </a:r>
          </a:p>
          <a:p>
            <a:pPr marL="0" indent="0">
              <a:buNone/>
            </a:pPr>
            <a:r>
              <a:rPr lang="en-US" sz="2000" dirty="0"/>
              <a:t>(</a:t>
            </a:r>
            <a:r>
              <a:rPr lang="en-US" sz="2000" dirty="0" smtClean="0"/>
              <a:t>1)  The </a:t>
            </a:r>
            <a:r>
              <a:rPr lang="en-US" sz="2000" dirty="0"/>
              <a:t>Load Zone types are:</a:t>
            </a:r>
          </a:p>
          <a:p>
            <a:pPr marL="0" indent="0">
              <a:buNone/>
            </a:pPr>
            <a:r>
              <a:rPr lang="en-US" sz="2000" dirty="0" smtClean="0"/>
              <a:t>	</a:t>
            </a:r>
            <a:r>
              <a:rPr lang="en-US" sz="1800" dirty="0" smtClean="0"/>
              <a:t>(a)  The </a:t>
            </a:r>
            <a:r>
              <a:rPr lang="en-US" sz="1800" dirty="0"/>
              <a:t>Competitive Load Zones;  </a:t>
            </a:r>
          </a:p>
          <a:p>
            <a:pPr marL="0" indent="0">
              <a:buNone/>
            </a:pPr>
            <a:r>
              <a:rPr lang="en-US" sz="1800" dirty="0" smtClean="0"/>
              <a:t>	(b)  The </a:t>
            </a:r>
            <a:r>
              <a:rPr lang="en-US" sz="1800" dirty="0"/>
              <a:t>Non-Opt-In Entity (NOIE) Load Zones created pursuant to Section </a:t>
            </a:r>
            <a:r>
              <a:rPr lang="en-US" sz="1800" dirty="0" smtClean="0"/>
              <a:t>	       3.4.3</a:t>
            </a:r>
            <a:r>
              <a:rPr lang="en-US" sz="1800" dirty="0"/>
              <a:t>, NOIE Load Zones; and </a:t>
            </a:r>
          </a:p>
          <a:p>
            <a:pPr marL="0" indent="0">
              <a:buNone/>
            </a:pPr>
            <a:r>
              <a:rPr lang="en-US" sz="1800" dirty="0" smtClean="0"/>
              <a:t>	</a:t>
            </a:r>
            <a:r>
              <a:rPr lang="en-US" sz="1800" b="1" dirty="0" smtClean="0"/>
              <a:t>(c)  The </a:t>
            </a:r>
            <a:r>
              <a:rPr lang="en-US" sz="1800" b="1" dirty="0"/>
              <a:t>Direct Current Tie (DC Tie) Load Zones as defined in Section </a:t>
            </a:r>
            <a:r>
              <a:rPr lang="en-US" sz="1800" b="1" dirty="0" smtClean="0"/>
              <a:t>	       3.4.4</a:t>
            </a:r>
            <a:r>
              <a:rPr lang="en-US" sz="1800" b="1" dirty="0"/>
              <a:t>, DC Tie Load Zones. </a:t>
            </a:r>
          </a:p>
          <a:p>
            <a:pPr marL="0" indent="0">
              <a:buNone/>
            </a:pPr>
            <a:endParaRPr lang="en-US" sz="2000" b="1" i="1" dirty="0" smtClean="0"/>
          </a:p>
          <a:p>
            <a:pPr marL="0" indent="0">
              <a:buNone/>
            </a:pPr>
            <a:r>
              <a:rPr lang="en-US" sz="2000" i="1" dirty="0" smtClean="0"/>
              <a:t>3.4.2</a:t>
            </a:r>
            <a:r>
              <a:rPr lang="en-US" sz="2000" i="1" dirty="0"/>
              <a:t>	Load Zone Modifications</a:t>
            </a:r>
          </a:p>
          <a:p>
            <a:pPr marL="0" indent="0">
              <a:buNone/>
            </a:pPr>
            <a:r>
              <a:rPr lang="en-US" sz="2000" dirty="0"/>
              <a:t>(</a:t>
            </a:r>
            <a:r>
              <a:rPr lang="en-US" sz="2000" dirty="0" smtClean="0"/>
              <a:t>1)  </a:t>
            </a:r>
            <a:r>
              <a:rPr lang="en-US" sz="2000" b="1" dirty="0" smtClean="0"/>
              <a:t>Load </a:t>
            </a:r>
            <a:r>
              <a:rPr lang="en-US" sz="2000" b="1" dirty="0"/>
              <a:t>Zones may be added, deleted, or changed, only when approved by the ERCOT Board</a:t>
            </a:r>
            <a:r>
              <a:rPr lang="en-US" sz="2000" dirty="0"/>
              <a:t>, with the exception of paragraph (1)(c) of Section 3.4.3, NOIE Load Zones.  </a:t>
            </a:r>
            <a:r>
              <a:rPr lang="en-US" sz="2000" b="1" dirty="0"/>
              <a:t>Approved additions, deletions, or changes go into effect 48 months after the end of the month in which the addition, deletion, or change was </a:t>
            </a:r>
            <a:r>
              <a:rPr lang="en-US" sz="2000" b="1" dirty="0" smtClean="0"/>
              <a:t>approved</a:t>
            </a:r>
            <a:r>
              <a:rPr lang="en-US" sz="2000" dirty="0" smtClean="0"/>
              <a:t>… </a:t>
            </a:r>
            <a:endParaRPr lang="en-US" sz="2000" dirty="0"/>
          </a:p>
          <a:p>
            <a:pPr marL="0" indent="0">
              <a:spcAft>
                <a:spcPts val="800"/>
              </a:spcAft>
              <a:buNone/>
            </a:pPr>
            <a:endParaRPr lang="en-US" sz="2000" dirty="0"/>
          </a:p>
          <a:p>
            <a:pPr marL="457200" lvl="1" indent="0">
              <a:spcAft>
                <a:spcPts val="800"/>
              </a:spcAft>
              <a:buNone/>
            </a:pPr>
            <a:r>
              <a:rPr lang="en-US" sz="1800" dirty="0" smtClean="0"/>
              <a:t> </a:t>
            </a:r>
          </a:p>
          <a:p>
            <a:pPr marL="457200" lvl="1" indent="0">
              <a:spcAft>
                <a:spcPts val="800"/>
              </a:spcAft>
              <a:buNone/>
            </a:pPr>
            <a:endParaRPr lang="en-US" sz="1800" dirty="0" smtClean="0"/>
          </a:p>
          <a:p>
            <a:pPr>
              <a:spcAft>
                <a:spcPts val="800"/>
              </a:spcAft>
            </a:pPr>
            <a:endParaRPr lang="en-US" sz="2000" dirty="0" smtClean="0"/>
          </a:p>
          <a:p>
            <a:pPr marL="457200" lvl="1" indent="0">
              <a:spcAft>
                <a:spcPts val="800"/>
              </a:spcAft>
              <a:buNone/>
            </a:pPr>
            <a:endParaRPr lang="en-US" sz="1800" dirty="0" smtClean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157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dirty="0" smtClean="0"/>
              <a:t>ERCOT Action Items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8635" y="914400"/>
            <a:ext cx="8572500" cy="4876800"/>
          </a:xfrm>
        </p:spPr>
        <p:txBody>
          <a:bodyPr/>
          <a:lstStyle/>
          <a:p>
            <a:pPr>
              <a:spcAft>
                <a:spcPts val="800"/>
              </a:spcAft>
            </a:pPr>
            <a:r>
              <a:rPr lang="en-US" sz="2000" dirty="0" smtClean="0"/>
              <a:t>The earliest Board meeting at which ERCOT could obtain approval to delete DC_S is on August 11, 2020</a:t>
            </a:r>
          </a:p>
          <a:p>
            <a:pPr lvl="1">
              <a:spcAft>
                <a:spcPts val="800"/>
              </a:spcAft>
            </a:pPr>
            <a:r>
              <a:rPr lang="en-US" sz="1800" dirty="0" smtClean="0"/>
              <a:t>This would be on the </a:t>
            </a:r>
            <a:r>
              <a:rPr lang="en-US" sz="1800" dirty="0" smtClean="0"/>
              <a:t>current </a:t>
            </a:r>
            <a:r>
              <a:rPr lang="en-US" sz="1800" dirty="0" smtClean="0"/>
              <a:t>48-month timeline</a:t>
            </a:r>
          </a:p>
          <a:p>
            <a:pPr>
              <a:spcAft>
                <a:spcPts val="800"/>
              </a:spcAft>
            </a:pPr>
            <a:r>
              <a:rPr lang="en-US" sz="2000" dirty="0" smtClean="0"/>
              <a:t>Because a DC Tie Load Zone is comprised </a:t>
            </a:r>
            <a:r>
              <a:rPr lang="en-US" sz="2000" dirty="0" smtClean="0"/>
              <a:t>of only the DC Tie itself, it appears to be unnecessary to impose a 48-month waiting period before deleting this type of Load Zone</a:t>
            </a:r>
            <a:endParaRPr lang="en-US" sz="2000" dirty="0" smtClean="0"/>
          </a:p>
          <a:p>
            <a:pPr lvl="1">
              <a:spcAft>
                <a:spcPts val="800"/>
              </a:spcAft>
            </a:pPr>
            <a:r>
              <a:rPr lang="en-US" sz="1800" dirty="0" smtClean="0"/>
              <a:t>May be preferable to delete DC Tie Load Zones along the same timelines applied to the removal of Resource Nodes, which do not require Board approval</a:t>
            </a:r>
          </a:p>
          <a:p>
            <a:pPr lvl="1">
              <a:spcAft>
                <a:spcPts val="800"/>
              </a:spcAft>
            </a:pPr>
            <a:r>
              <a:rPr lang="en-US" sz="1800" dirty="0"/>
              <a:t>ERCOT is considering sponsoring an NPRR to remove the Board approval requirement to delete a DC Tie Load Zone and to align the deletion of DC Tie Load Zones with the timeline for removing Resource </a:t>
            </a:r>
            <a:r>
              <a:rPr lang="en-US" sz="1800" dirty="0" smtClean="0"/>
              <a:t>Nodes</a:t>
            </a:r>
            <a:endParaRPr lang="en-US" sz="1800" dirty="0" smtClean="0"/>
          </a:p>
          <a:p>
            <a:pPr lvl="2">
              <a:spcAft>
                <a:spcPts val="800"/>
              </a:spcAft>
            </a:pPr>
            <a:r>
              <a:rPr lang="en-US" sz="1600" dirty="0" smtClean="0"/>
              <a:t>Timeframe </a:t>
            </a:r>
            <a:r>
              <a:rPr lang="en-US" sz="1600" dirty="0" smtClean="0"/>
              <a:t>of removal </a:t>
            </a:r>
            <a:r>
              <a:rPr lang="en-US" sz="1600" dirty="0" smtClean="0"/>
              <a:t>would </a:t>
            </a:r>
            <a:r>
              <a:rPr lang="en-US" sz="1600" dirty="0" smtClean="0"/>
              <a:t>depend on </a:t>
            </a:r>
            <a:r>
              <a:rPr lang="en-US" sz="1600" dirty="0" smtClean="0"/>
              <a:t>the expiration </a:t>
            </a:r>
            <a:r>
              <a:rPr lang="en-US" sz="1600" dirty="0" smtClean="0"/>
              <a:t>dates of existing CRRs</a:t>
            </a:r>
          </a:p>
          <a:p>
            <a:pPr lvl="2">
              <a:spcAft>
                <a:spcPts val="800"/>
              </a:spcAft>
            </a:pPr>
            <a:r>
              <a:rPr lang="en-US" sz="1600" dirty="0" smtClean="0"/>
              <a:t>The timing of Resource Node removal is currently under discussion in pending NPRR1017 </a:t>
            </a:r>
            <a:r>
              <a:rPr lang="en-US" sz="1600" dirty="0"/>
              <a:t>(Management of CRRs and Resource Node </a:t>
            </a:r>
            <a:r>
              <a:rPr lang="en-US" sz="1600" dirty="0" smtClean="0"/>
              <a:t>Removal</a:t>
            </a:r>
            <a:r>
              <a:rPr lang="en-US" sz="1600" dirty="0" smtClean="0"/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253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c34af464-7aa1-4edd-9be4-83dffc1cb926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2468</TotalTime>
  <Words>318</Words>
  <Application>Microsoft Office PowerPoint</Application>
  <PresentationFormat>On-screen Show (4:3)</PresentationFormat>
  <Paragraphs>43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1_Custom Design</vt:lpstr>
      <vt:lpstr>Office Theme</vt:lpstr>
      <vt:lpstr>PowerPoint Presentation</vt:lpstr>
      <vt:lpstr>Eagle Pass DC Tie (DC_S) outage</vt:lpstr>
      <vt:lpstr>Associated Load Zone protocol language</vt:lpstr>
      <vt:lpstr>ERCOT Action Items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House, Donald</cp:lastModifiedBy>
  <cp:revision>140</cp:revision>
  <cp:lastPrinted>2016-01-21T20:53:15Z</cp:lastPrinted>
  <dcterms:created xsi:type="dcterms:W3CDTF">2016-01-21T15:20:31Z</dcterms:created>
  <dcterms:modified xsi:type="dcterms:W3CDTF">2020-07-22T18:57:39Z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