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60" r:id="rId6"/>
    <p:sldId id="257" r:id="rId7"/>
    <p:sldId id="261"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varScale="1">
        <p:scale>
          <a:sx n="93" d="100"/>
          <a:sy n="93" d="100"/>
        </p:scale>
        <p:origin x="216"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7/21/2020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7/21/2020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364375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services/comm/mkt_notices/archives/4542"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4724400" cy="3139321"/>
          </a:xfrm>
          <a:prstGeom prst="rect">
            <a:avLst/>
          </a:prstGeom>
          <a:noFill/>
        </p:spPr>
        <p:txBody>
          <a:bodyPr wrap="square" rtlCol="0">
            <a:spAutoFit/>
          </a:bodyPr>
          <a:lstStyle/>
          <a:p>
            <a:r>
              <a:rPr lang="en-US" sz="2400" b="1" dirty="0" smtClean="0">
                <a:solidFill>
                  <a:schemeClr val="tx2"/>
                </a:solidFill>
              </a:rPr>
              <a:t>ORDC Review Follow-Up: Error with Implementation of OBDRR002</a:t>
            </a:r>
            <a:endParaRPr lang="en-US" sz="2400" b="1" dirty="0">
              <a:solidFill>
                <a:schemeClr val="tx2"/>
              </a:solidFill>
            </a:endParaRPr>
          </a:p>
          <a:p>
            <a:endParaRPr lang="en-US" dirty="0" smtClean="0">
              <a:solidFill>
                <a:schemeClr val="tx2"/>
              </a:solidFill>
            </a:endParaRPr>
          </a:p>
          <a:p>
            <a:endParaRPr lang="en-US" dirty="0">
              <a:solidFill>
                <a:schemeClr val="tx2"/>
              </a:solidFill>
            </a:endParaRPr>
          </a:p>
          <a:p>
            <a:r>
              <a:rPr lang="en-US" i="1" dirty="0" smtClean="0">
                <a:solidFill>
                  <a:schemeClr val="tx2"/>
                </a:solidFill>
              </a:rPr>
              <a:t>David Maggio</a:t>
            </a:r>
          </a:p>
          <a:p>
            <a:r>
              <a:rPr lang="en-US" dirty="0" smtClean="0">
                <a:solidFill>
                  <a:schemeClr val="tx2"/>
                </a:solidFill>
              </a:rPr>
              <a:t>Director, Market Design &amp; Analytics</a:t>
            </a:r>
            <a:endParaRPr lang="en-US" dirty="0">
              <a:solidFill>
                <a:schemeClr val="tx2"/>
              </a:solidFill>
            </a:endParaRPr>
          </a:p>
          <a:p>
            <a:endParaRPr lang="en-US" dirty="0">
              <a:solidFill>
                <a:schemeClr val="tx2"/>
              </a:solidFill>
            </a:endParaRPr>
          </a:p>
          <a:p>
            <a:r>
              <a:rPr lang="en-US" dirty="0" smtClean="0">
                <a:solidFill>
                  <a:schemeClr val="tx2"/>
                </a:solidFill>
              </a:rPr>
              <a:t>TAC </a:t>
            </a:r>
          </a:p>
          <a:p>
            <a:r>
              <a:rPr lang="en-US" dirty="0" smtClean="0">
                <a:solidFill>
                  <a:schemeClr val="tx2"/>
                </a:solidFill>
              </a:rPr>
              <a:t>7/29/2020</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Overview</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lnSpc>
                <a:spcPct val="150000"/>
              </a:lnSpc>
            </a:pPr>
            <a:r>
              <a:rPr lang="en-US" sz="2000" dirty="0" smtClean="0">
                <a:solidFill>
                  <a:schemeClr val="tx2"/>
                </a:solidFill>
              </a:rPr>
              <a:t>ERCOT previously informed stakeholders of an identified software </a:t>
            </a:r>
            <a:r>
              <a:rPr lang="en-US" sz="2000" dirty="0">
                <a:solidFill>
                  <a:schemeClr val="tx2"/>
                </a:solidFill>
              </a:rPr>
              <a:t>error with the implementation of </a:t>
            </a:r>
            <a:r>
              <a:rPr lang="en-US" sz="2000" dirty="0" smtClean="0">
                <a:solidFill>
                  <a:schemeClr val="tx2"/>
                </a:solidFill>
              </a:rPr>
              <a:t>OBDRR002  </a:t>
            </a:r>
          </a:p>
          <a:p>
            <a:pPr>
              <a:lnSpc>
                <a:spcPct val="150000"/>
              </a:lnSpc>
            </a:pPr>
            <a:r>
              <a:rPr lang="en-US" sz="2000" dirty="0" smtClean="0">
                <a:solidFill>
                  <a:schemeClr val="tx2"/>
                </a:solidFill>
              </a:rPr>
              <a:t>An existing reasonability check on telemetry effectively prevented part of the intended change from OBDRR002 from being implemented.  The reasonability check caused the ORDC calculation to not properly account for the capacity from ONRUC Resources</a:t>
            </a:r>
            <a:r>
              <a:rPr lang="en-US" sz="2000" dirty="0">
                <a:solidFill>
                  <a:schemeClr val="tx2"/>
                </a:solidFill>
              </a:rPr>
              <a:t> between zero and the Base </a:t>
            </a:r>
            <a:r>
              <a:rPr lang="en-US" sz="2000" dirty="0" smtClean="0">
                <a:solidFill>
                  <a:schemeClr val="tx2"/>
                </a:solidFill>
              </a:rPr>
              <a:t>Point in </a:t>
            </a:r>
            <a:r>
              <a:rPr lang="en-US" sz="2000" smtClean="0">
                <a:solidFill>
                  <a:schemeClr val="tx2"/>
                </a:solidFill>
              </a:rPr>
              <a:t>the </a:t>
            </a:r>
            <a:r>
              <a:rPr lang="en-US" sz="2000" smtClean="0">
                <a:solidFill>
                  <a:schemeClr val="tx2"/>
                </a:solidFill>
              </a:rPr>
              <a:t>RTOLCAP</a:t>
            </a:r>
            <a:endParaRPr lang="en-US" sz="2000" dirty="0" smtClean="0">
              <a:solidFill>
                <a:schemeClr val="tx2"/>
              </a:solidFill>
            </a:endParaRPr>
          </a:p>
          <a:p>
            <a:pPr>
              <a:lnSpc>
                <a:spcPct val="150000"/>
              </a:lnSpc>
            </a:pPr>
            <a:r>
              <a:rPr lang="en-US" sz="2000" dirty="0" smtClean="0">
                <a:solidFill>
                  <a:schemeClr val="tx2"/>
                </a:solidFill>
              </a:rPr>
              <a:t>ERCOT implemented </a:t>
            </a:r>
            <a:r>
              <a:rPr lang="en-US" sz="2000" dirty="0">
                <a:solidFill>
                  <a:schemeClr val="tx2"/>
                </a:solidFill>
              </a:rPr>
              <a:t>a fix to the software on May 6, </a:t>
            </a:r>
            <a:r>
              <a:rPr lang="en-US" sz="2000" dirty="0" smtClean="0">
                <a:solidFill>
                  <a:schemeClr val="tx2"/>
                </a:solidFill>
              </a:rPr>
              <a:t>2020</a:t>
            </a:r>
          </a:p>
          <a:p>
            <a:pPr>
              <a:lnSpc>
                <a:spcPct val="150000"/>
              </a:lnSpc>
            </a:pPr>
            <a:r>
              <a:rPr lang="en-US" sz="2000" dirty="0">
                <a:solidFill>
                  <a:schemeClr val="tx2"/>
                </a:solidFill>
              </a:rPr>
              <a:t>Market </a:t>
            </a:r>
            <a:r>
              <a:rPr lang="en-US" sz="2000" dirty="0" smtClean="0">
                <a:solidFill>
                  <a:schemeClr val="tx2"/>
                </a:solidFill>
              </a:rPr>
              <a:t>notice </a:t>
            </a:r>
            <a:r>
              <a:rPr lang="en-US" sz="2000" dirty="0" smtClean="0">
                <a:solidFill>
                  <a:schemeClr val="tx2"/>
                </a:solidFill>
                <a:hlinkClick r:id="rId3"/>
              </a:rPr>
              <a:t>M-A051120-01</a:t>
            </a:r>
            <a:r>
              <a:rPr lang="en-US" sz="2000" dirty="0" smtClean="0">
                <a:solidFill>
                  <a:schemeClr val="tx2"/>
                </a:solidFill>
              </a:rPr>
              <a:t> describing the error was sent on May 11, 2020</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Detailed Review Complete</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lnSpc>
                <a:spcPct val="150000"/>
              </a:lnSpc>
            </a:pPr>
            <a:r>
              <a:rPr lang="en-US" sz="2000" dirty="0" smtClean="0">
                <a:solidFill>
                  <a:schemeClr val="tx2"/>
                </a:solidFill>
              </a:rPr>
              <a:t>After discovering the error, ERCOT staff performed a detailed review of the ORDC calculations to determine whether there were any additional issues with the implementation of the ORDC</a:t>
            </a:r>
          </a:p>
          <a:p>
            <a:pPr>
              <a:lnSpc>
                <a:spcPct val="150000"/>
              </a:lnSpc>
            </a:pPr>
            <a:r>
              <a:rPr lang="en-US" sz="2000" dirty="0" smtClean="0">
                <a:solidFill>
                  <a:schemeClr val="tx2"/>
                </a:solidFill>
              </a:rPr>
              <a:t>Two separate ERCOT staff independently calculated the ORDC parameters from Resource-level telemetry for every SCED </a:t>
            </a:r>
            <a:r>
              <a:rPr lang="en-US" sz="2000" dirty="0">
                <a:solidFill>
                  <a:schemeClr val="tx2"/>
                </a:solidFill>
              </a:rPr>
              <a:t>interval since ORDC go-live in 2014, </a:t>
            </a:r>
            <a:r>
              <a:rPr lang="en-US" sz="2000" dirty="0" smtClean="0">
                <a:solidFill>
                  <a:schemeClr val="tx2"/>
                </a:solidFill>
              </a:rPr>
              <a:t>including reasonability checks on telemetered values and the various ORDC revisions</a:t>
            </a:r>
          </a:p>
          <a:p>
            <a:pPr>
              <a:lnSpc>
                <a:spcPct val="150000"/>
              </a:lnSpc>
            </a:pPr>
            <a:r>
              <a:rPr lang="en-US" sz="2000" dirty="0" smtClean="0">
                <a:solidFill>
                  <a:schemeClr val="tx2"/>
                </a:solidFill>
              </a:rPr>
              <a:t>No additional errors were discovered during these independent recalculations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45589683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c34af464-7aa1-4edd-9be4-83dffc1cb926"/>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775</TotalTime>
  <Words>182</Words>
  <Application>Microsoft Office PowerPoint</Application>
  <PresentationFormat>On-screen Show (4:3)</PresentationFormat>
  <Paragraphs>21</Paragraphs>
  <Slides>3</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Office Theme</vt:lpstr>
      <vt:lpstr>PowerPoint Presentation</vt:lpstr>
      <vt:lpstr>Overview</vt:lpstr>
      <vt:lpstr>Detailed Review Complete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djm</cp:lastModifiedBy>
  <cp:revision>53</cp:revision>
  <cp:lastPrinted>2016-01-21T20:53:15Z</cp:lastPrinted>
  <dcterms:created xsi:type="dcterms:W3CDTF">2016-01-21T15:20:31Z</dcterms:created>
  <dcterms:modified xsi:type="dcterms:W3CDTF">2020-07-21T20:53:23Z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