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6"/>
  </p:notesMasterIdLst>
  <p:sldIdLst>
    <p:sldId id="337" r:id="rId4"/>
    <p:sldId id="346" r:id="rId5"/>
    <p:sldId id="343" r:id="rId6"/>
    <p:sldId id="339" r:id="rId7"/>
    <p:sldId id="340" r:id="rId8"/>
    <p:sldId id="341" r:id="rId9"/>
    <p:sldId id="342" r:id="rId10"/>
    <p:sldId id="320" r:id="rId11"/>
    <p:sldId id="321" r:id="rId12"/>
    <p:sldId id="322" r:id="rId13"/>
    <p:sldId id="323" r:id="rId14"/>
    <p:sldId id="324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18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310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7B475-3BE3-414E-A6EB-8AE659AB8F0F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4BA7-6396-4826-96FE-AE5EA16349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0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2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4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8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cs typeface="Book Antiqu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2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379200" cy="431983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+mj-lt"/>
                <a:cs typeface="Book Antiqua"/>
              </a:defRPr>
            </a:lvl1pPr>
            <a:lvl2pPr>
              <a:defRPr sz="2000">
                <a:latin typeface="+mj-lt"/>
                <a:cs typeface="Book Antiqua"/>
              </a:defRPr>
            </a:lvl2pPr>
            <a:lvl3pPr>
              <a:defRPr sz="1900">
                <a:latin typeface="+mj-lt"/>
                <a:cs typeface="Book Antiqua"/>
              </a:defRPr>
            </a:lvl3pPr>
            <a:lvl4pPr>
              <a:defRPr sz="1800">
                <a:latin typeface="+mj-lt"/>
                <a:cs typeface="Book Antiqua"/>
              </a:defRPr>
            </a:lvl4pPr>
            <a:lvl5pPr>
              <a:defRPr sz="1800">
                <a:latin typeface="+mj-lt"/>
                <a:cs typeface="Book Antiqu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8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7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6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6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5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7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0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73BC-C06D-4759-9D98-30049AB9E8F1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6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926080" y="6477001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6248400"/>
            <a:ext cx="157582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1" y="6553201"/>
            <a:ext cx="206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5B6770"/>
                </a:solidFill>
              </a:rPr>
              <a:t>ERCOT 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55432" y="1304765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Resource Integration &amp; On-going </a:t>
            </a:r>
            <a:r>
              <a:rPr lang="en-US" sz="2000" b="1" dirty="0" smtClean="0">
                <a:solidFill>
                  <a:srgbClr val="5B6770"/>
                </a:solidFill>
                <a:cs typeface="Arial" panose="020B0604020202020204" pitchFamily="34" charset="0"/>
              </a:rPr>
              <a:t>Operations -  </a:t>
            </a:r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Resources Services</a:t>
            </a: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(RIOO-RS) </a:t>
            </a: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Project Update</a:t>
            </a:r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5B6770"/>
                </a:solidFill>
                <a:cs typeface="Arial" panose="020B0604020202020204" pitchFamily="34" charset="0"/>
              </a:rPr>
              <a:t>28 July </a:t>
            </a:r>
            <a:r>
              <a:rPr lang="en-US" dirty="0">
                <a:solidFill>
                  <a:srgbClr val="5B6770"/>
                </a:solidFill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393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Starting your change request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List 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71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Lists – Help – Describes Lists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7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7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Additional Resource Details – Sub list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Renewable Energy Credit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0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Renewable Energy </a:t>
            </a:r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Credit - Help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7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29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Private Unit Network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64864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Reactive Capability Curve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7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1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Operational Parameters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9"/>
            <a:ext cx="12192000" cy="6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Limits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9"/>
            <a:ext cx="12192000" cy="6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4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88803"/>
          </a:xfrm>
        </p:spPr>
        <p:txBody>
          <a:bodyPr/>
          <a:lstStyle/>
          <a:p>
            <a:r>
              <a:rPr lang="en-US" dirty="0" smtClean="0"/>
              <a:t>RIOO System Updated July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3256" y="832485"/>
            <a:ext cx="5641144" cy="541357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Expand View and Update Capability to include: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800" dirty="0"/>
              <a:t>Breaker Switch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Ramp Rates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Substation Details and Parameters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Unit Details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Series </a:t>
            </a:r>
            <a:r>
              <a:rPr lang="en-US" sz="1800" dirty="0" smtClean="0"/>
              <a:t>Devices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Load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REC info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PUN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Limits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Operational Parameters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Reactive Capability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SSR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Dates and Details</a:t>
            </a:r>
            <a:endParaRPr lang="en-US" sz="1800" dirty="0"/>
          </a:p>
          <a:p>
            <a:pPr lvl="1">
              <a:spcBef>
                <a:spcPts val="600"/>
              </a:spcBef>
            </a:pP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299200" y="959093"/>
            <a:ext cx="5641144" cy="48930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 smtClean="0"/>
              <a:t>Data reflected is late June submissions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User registration information is retained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All updates and change requests in RIOO are deleted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Market notice sent March 26 to all REs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Signup Guide attached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All REs should get access to the system now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1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If you need help, email:                          RIOO-HELP@ercot.com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400" dirty="0" smtClean="0"/>
          </a:p>
          <a:p>
            <a:pPr>
              <a:spcBef>
                <a:spcPts val="600"/>
              </a:spcBef>
            </a:pPr>
            <a:endParaRPr lang="en-US" sz="16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52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Breaker - Modify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9"/>
            <a:ext cx="12192000" cy="630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10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Breaker - Add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8"/>
            <a:ext cx="12192000" cy="6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58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094" y="2622884"/>
            <a:ext cx="3334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317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3682"/>
            <a:ext cx="8458200" cy="521022"/>
          </a:xfrm>
        </p:spPr>
        <p:txBody>
          <a:bodyPr/>
          <a:lstStyle/>
          <a:p>
            <a:r>
              <a:rPr lang="en-US" dirty="0"/>
              <a:t>What to do in the RIOO Test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User access will need to be coordinated by the MP with </a:t>
            </a:r>
            <a:r>
              <a:rPr lang="en-US" sz="2000" dirty="0" smtClean="0"/>
              <a:t>its Company USA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Each user needs his/her own email to get into the system – not an alias or group email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Each user needs to have a mobile phone number to received messages from the authentication service</a:t>
            </a:r>
            <a:endParaRPr lang="en-US" sz="1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RIOO-RS </a:t>
            </a:r>
            <a:r>
              <a:rPr lang="en-US" sz="2000" dirty="0"/>
              <a:t>system is available for training and </a:t>
            </a:r>
            <a:r>
              <a:rPr lang="en-US" sz="2000" dirty="0" smtClean="0"/>
              <a:t>testing; each release provides additional view and update capability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What </a:t>
            </a:r>
            <a:r>
              <a:rPr lang="en-US" sz="2000" dirty="0"/>
              <a:t>users can do: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Verify data.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The “Update Capability” is being made available for the most frequently changed items first.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800" dirty="0"/>
              <a:t>Data will be updated and </a:t>
            </a:r>
            <a:r>
              <a:rPr lang="en-US" sz="1800" dirty="0" smtClean="0"/>
              <a:t>over-written </a:t>
            </a:r>
            <a:r>
              <a:rPr lang="en-US" sz="1800" dirty="0"/>
              <a:t>with production data on a regular interval.</a:t>
            </a:r>
          </a:p>
          <a:p>
            <a:pPr lvl="1"/>
            <a:r>
              <a:rPr lang="en-US" sz="1800" dirty="0"/>
              <a:t>Data changed during the training/testing phase will not be stored.</a:t>
            </a:r>
          </a:p>
          <a:p>
            <a:pPr lvl="1"/>
            <a:r>
              <a:rPr lang="en-US" sz="1800" dirty="0"/>
              <a:t>User registration information is the exception, this will be saved</a:t>
            </a:r>
            <a:r>
              <a:rPr lang="en-US" sz="1800" dirty="0" smtClean="0"/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Let </a:t>
            </a:r>
            <a:r>
              <a:rPr lang="en-US" sz="2000" dirty="0"/>
              <a:t>us know</a:t>
            </a:r>
            <a:r>
              <a:rPr lang="en-US" sz="2000" dirty="0" smtClean="0"/>
              <a:t>: 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RIOO-HELP@ercot.com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11" y="243682"/>
            <a:ext cx="8458200" cy="521022"/>
          </a:xfrm>
        </p:spPr>
        <p:txBody>
          <a:bodyPr/>
          <a:lstStyle/>
          <a:p>
            <a:r>
              <a:rPr lang="en-US" dirty="0" smtClean="0"/>
              <a:t>How to get </a:t>
            </a:r>
            <a:r>
              <a:rPr lang="en-US" dirty="0" smtClean="0"/>
              <a:t>access -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11" y="764704"/>
            <a:ext cx="9737601" cy="5472608"/>
          </a:xfrm>
        </p:spPr>
        <p:txBody>
          <a:bodyPr>
            <a:noAutofit/>
          </a:bodyPr>
          <a:lstStyle/>
          <a:p>
            <a:r>
              <a:rPr lang="en-US" sz="1800" dirty="0"/>
              <a:t>The user:</a:t>
            </a:r>
          </a:p>
          <a:p>
            <a:pPr lvl="1"/>
            <a:r>
              <a:rPr lang="en-US" sz="1600" dirty="0"/>
              <a:t>Gets the role “RIOORS_M_OPERATOR” from his/her USA</a:t>
            </a:r>
          </a:p>
          <a:p>
            <a:pPr lvl="1"/>
            <a:r>
              <a:rPr lang="en-US" sz="1600" dirty="0"/>
              <a:t>Gets an email</a:t>
            </a:r>
          </a:p>
          <a:p>
            <a:pPr lvl="2"/>
            <a:r>
              <a:rPr lang="en-US" sz="1600" dirty="0"/>
              <a:t>Clicks on “Verify my account” button</a:t>
            </a:r>
          </a:p>
          <a:p>
            <a:pPr lvl="1"/>
            <a:r>
              <a:rPr lang="en-US" sz="1600" dirty="0"/>
              <a:t>Types in URL for the system</a:t>
            </a:r>
          </a:p>
          <a:p>
            <a:pPr lvl="2"/>
            <a:r>
              <a:rPr lang="en-US" sz="1600" dirty="0"/>
              <a:t>Clicks “Don’t remember your password” button</a:t>
            </a:r>
          </a:p>
          <a:p>
            <a:pPr lvl="1"/>
            <a:r>
              <a:rPr lang="en-US" sz="1600" dirty="0"/>
              <a:t>Gets a change password email</a:t>
            </a:r>
          </a:p>
          <a:p>
            <a:pPr lvl="2"/>
            <a:r>
              <a:rPr lang="en-US" sz="1600" dirty="0"/>
              <a:t>Clicks on change my password button</a:t>
            </a:r>
          </a:p>
          <a:p>
            <a:pPr lvl="1"/>
            <a:r>
              <a:rPr lang="en-US" sz="1600" dirty="0"/>
              <a:t>Changes his/her password</a:t>
            </a:r>
          </a:p>
          <a:p>
            <a:pPr lvl="1"/>
            <a:r>
              <a:rPr lang="en-US" sz="1600" dirty="0"/>
              <a:t>Types in URL for the system, sign with user-id / password</a:t>
            </a:r>
          </a:p>
          <a:p>
            <a:pPr lvl="1"/>
            <a:r>
              <a:rPr lang="en-US" sz="1600" dirty="0"/>
              <a:t>Setups authentication</a:t>
            </a:r>
          </a:p>
          <a:p>
            <a:pPr lvl="2"/>
            <a:r>
              <a:rPr lang="en-US" sz="1600" dirty="0"/>
              <a:t>Scans code or enter mobile phone for SMS</a:t>
            </a:r>
          </a:p>
          <a:p>
            <a:pPr lvl="2"/>
            <a:r>
              <a:rPr lang="en-US" sz="1600" dirty="0"/>
              <a:t>Saves Recovery code</a:t>
            </a:r>
          </a:p>
          <a:p>
            <a:pPr lvl="2"/>
            <a:r>
              <a:rPr lang="en-US" sz="1600" dirty="0"/>
              <a:t>Confirms authorization method </a:t>
            </a:r>
            <a:br>
              <a:rPr lang="en-US" sz="1600" dirty="0"/>
            </a:br>
            <a:r>
              <a:rPr lang="en-US" sz="1600" dirty="0"/>
              <a:t>(Google Authenticator/ Auth0 guardian/SMS)</a:t>
            </a:r>
          </a:p>
          <a:p>
            <a:pPr lvl="1"/>
            <a:r>
              <a:rPr lang="en-US" sz="1600" dirty="0"/>
              <a:t>Get an email </a:t>
            </a:r>
          </a:p>
          <a:p>
            <a:pPr lvl="1"/>
            <a:r>
              <a:rPr lang="en-US" sz="1600" dirty="0"/>
              <a:t>Click on verify my account button</a:t>
            </a:r>
          </a:p>
          <a:p>
            <a:pPr lvl="1"/>
            <a:r>
              <a:rPr lang="en-US" sz="1600" dirty="0"/>
              <a:t>Access the RIOO-RS, sign with user-id / password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43682"/>
            <a:ext cx="8458200" cy="521022"/>
          </a:xfrm>
        </p:spPr>
        <p:txBody>
          <a:bodyPr/>
          <a:lstStyle/>
          <a:p>
            <a:r>
              <a:rPr lang="en-US" dirty="0"/>
              <a:t>Information/Data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4704"/>
            <a:ext cx="10909300" cy="547260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ERCOT provided an updated RARF, Delta Report, and Audit Report to </a:t>
            </a:r>
            <a:r>
              <a:rPr lang="en-US" sz="2000" dirty="0" smtClean="0"/>
              <a:t>REs </a:t>
            </a:r>
            <a:r>
              <a:rPr lang="en-US" sz="2000" dirty="0"/>
              <a:t>in </a:t>
            </a:r>
            <a:r>
              <a:rPr lang="en-US" sz="2000" dirty="0" smtClean="0"/>
              <a:t>August 2019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1800" dirty="0" smtClean="0"/>
              <a:t>195 </a:t>
            </a:r>
            <a:r>
              <a:rPr lang="en-US" sz="1800" dirty="0"/>
              <a:t>of 212 received and processed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17 outstanding</a:t>
            </a:r>
            <a:br>
              <a:rPr lang="en-US" sz="1800" dirty="0" smtClean="0"/>
            </a:b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2000" dirty="0"/>
              <a:t>Sites may need to be split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Less than </a:t>
            </a:r>
            <a:r>
              <a:rPr lang="en-US" sz="1800" dirty="0" smtClean="0"/>
              <a:t>10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Sent data requests to determine ownership, less than half responded</a:t>
            </a:r>
            <a:endParaRPr lang="en-US" sz="1800" dirty="0" smtClean="0"/>
          </a:p>
          <a:p>
            <a:pPr lvl="1"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We are &lt; 90 days out </a:t>
            </a:r>
            <a:r>
              <a:rPr lang="en-US" dirty="0" smtClean="0"/>
              <a:t>for MVP deployment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Continue to use the RARF </a:t>
            </a:r>
            <a:r>
              <a:rPr lang="en-US" dirty="0" smtClean="0"/>
              <a:t>until </a:t>
            </a:r>
            <a:r>
              <a:rPr lang="en-US" dirty="0" smtClean="0"/>
              <a:t>notified via a Market Notice   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New system starts </a:t>
            </a:r>
            <a:r>
              <a:rPr lang="en-US" dirty="0" smtClean="0"/>
              <a:t>in September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Please get access accounts set up and ensure that data is visible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28" y="1844824"/>
            <a:ext cx="6400800" cy="2880320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Discussion 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or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95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28" y="2672916"/>
            <a:ext cx="6400800" cy="2052228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Wireframe Review</a:t>
            </a:r>
          </a:p>
        </p:txBody>
      </p:sp>
    </p:spTree>
    <p:extLst>
      <p:ext uri="{BB962C8B-B14F-4D97-AF65-F5344CB8AC3E}">
        <p14:creationId xmlns:p14="http://schemas.microsoft.com/office/powerpoint/2010/main" val="8446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Resource Entity Dashboard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 – on every page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7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6925</TotalTime>
  <Words>383</Words>
  <Application>Microsoft Office PowerPoint</Application>
  <PresentationFormat>Widescreen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Roboto</vt:lpstr>
      <vt:lpstr>Office Theme</vt:lpstr>
      <vt:lpstr>1_Custom Design</vt:lpstr>
      <vt:lpstr>1_Office Theme</vt:lpstr>
      <vt:lpstr>PowerPoint Presentation</vt:lpstr>
      <vt:lpstr>RIOO System Updated July 27</vt:lpstr>
      <vt:lpstr>What to do in the RIOO Test System?</vt:lpstr>
      <vt:lpstr>How to get access - Checklist</vt:lpstr>
      <vt:lpstr>Information/Data issues</vt:lpstr>
      <vt:lpstr>PowerPoint Presentation</vt:lpstr>
      <vt:lpstr>PowerPoint Presentation</vt:lpstr>
      <vt:lpstr>Resource Entity Dashboard</vt:lpstr>
      <vt:lpstr>Help – on every page</vt:lpstr>
      <vt:lpstr>Starting your change request</vt:lpstr>
      <vt:lpstr>Main List </vt:lpstr>
      <vt:lpstr>Main Lists – Help – Describes Lists</vt:lpstr>
      <vt:lpstr>Additional Resource Details – Sub list</vt:lpstr>
      <vt:lpstr>Renewable Energy Credit</vt:lpstr>
      <vt:lpstr>Renewable Energy Credit - Help</vt:lpstr>
      <vt:lpstr>Private Unit Network</vt:lpstr>
      <vt:lpstr>Reactive Capability Curve</vt:lpstr>
      <vt:lpstr>Operational Parameters</vt:lpstr>
      <vt:lpstr>Limits</vt:lpstr>
      <vt:lpstr>Breaker - Modify</vt:lpstr>
      <vt:lpstr>Breaker - Add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RIOO-RS Update</dc:title>
  <dc:creator>Oneal, Dana</dc:creator>
  <cp:lastModifiedBy>Flores, Isabel</cp:lastModifiedBy>
  <cp:revision>113</cp:revision>
  <cp:lastPrinted>2019-09-25T20:49:27Z</cp:lastPrinted>
  <dcterms:created xsi:type="dcterms:W3CDTF">2019-07-23T13:16:52Z</dcterms:created>
  <dcterms:modified xsi:type="dcterms:W3CDTF">2020-07-27T19:43:18Z</dcterms:modified>
</cp:coreProperties>
</file>