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2"/>
  </p:notesMasterIdLst>
  <p:handoutMasterIdLst>
    <p:handoutMasterId r:id="rId23"/>
  </p:handoutMasterIdLst>
  <p:sldIdLst>
    <p:sldId id="260" r:id="rId6"/>
    <p:sldId id="301" r:id="rId7"/>
    <p:sldId id="313" r:id="rId8"/>
    <p:sldId id="322" r:id="rId9"/>
    <p:sldId id="323" r:id="rId10"/>
    <p:sldId id="320" r:id="rId11"/>
    <p:sldId id="325" r:id="rId12"/>
    <p:sldId id="324" r:id="rId13"/>
    <p:sldId id="318" r:id="rId14"/>
    <p:sldId id="319" r:id="rId15"/>
    <p:sldId id="300" r:id="rId16"/>
    <p:sldId id="316" r:id="rId17"/>
    <p:sldId id="317" r:id="rId18"/>
    <p:sldId id="321" r:id="rId19"/>
    <p:sldId id="326" r:id="rId20"/>
    <p:sldId id="295"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246"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332538"/>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smtClean="0"/>
          </a:p>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32847542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08145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3"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369880"/>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(RTCTF) Update</a:t>
            </a:r>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r>
              <a:rPr lang="en-US" dirty="0" smtClean="0">
                <a:solidFill>
                  <a:schemeClr val="tx2"/>
                </a:solidFill>
              </a:rPr>
              <a:t>RTCTF Chair</a:t>
            </a:r>
          </a:p>
          <a:p>
            <a:endParaRPr lang="en-US" dirty="0">
              <a:solidFill>
                <a:schemeClr val="tx2"/>
              </a:solidFill>
            </a:endParaRPr>
          </a:p>
          <a:p>
            <a:r>
              <a:rPr lang="en-US" dirty="0" smtClean="0">
                <a:solidFill>
                  <a:schemeClr val="tx2"/>
                </a:solidFill>
              </a:rPr>
              <a:t>TAC</a:t>
            </a:r>
          </a:p>
          <a:p>
            <a:r>
              <a:rPr lang="en-US" dirty="0" smtClean="0">
                <a:solidFill>
                  <a:schemeClr val="tx2"/>
                </a:solidFill>
              </a:rPr>
              <a:t>July 29,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t>RTCRR </a:t>
            </a:r>
            <a:r>
              <a:rPr lang="en-US" sz="2400" dirty="0"/>
              <a:t>Review </a:t>
            </a:r>
            <a:r>
              <a:rPr lang="en-US" sz="2400" dirty="0" smtClean="0"/>
              <a:t>Process</a:t>
            </a:r>
          </a:p>
          <a:p>
            <a:r>
              <a:rPr lang="en-US" sz="2400" dirty="0"/>
              <a:t>Previously Discussed Consensus Items</a:t>
            </a:r>
            <a:endParaRPr lang="en-US" sz="2400" dirty="0" smtClean="0"/>
          </a:p>
          <a:p>
            <a:r>
              <a:rPr lang="en-US" sz="2400" dirty="0"/>
              <a:t>Overall RTC Delivery Schedule</a:t>
            </a:r>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714721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04800" y="243682"/>
            <a:ext cx="8610597" cy="518318"/>
          </a:xfrm>
        </p:spPr>
        <p:txBody>
          <a:bodyPr/>
          <a:lstStyle/>
          <a:p>
            <a:r>
              <a:rPr lang="en-US" sz="2400" dirty="0" smtClean="0"/>
              <a:t>RTCRR Review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comments and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comments with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63278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 Review Process (continued)</a:t>
            </a:r>
            <a:endParaRPr lang="en-US" sz="2400" dirty="0"/>
          </a:p>
        </p:txBody>
      </p:sp>
      <p:sp>
        <p:nvSpPr>
          <p:cNvPr id="3" name="Content Placeholder 2"/>
          <p:cNvSpPr>
            <a:spLocks noGrp="1"/>
          </p:cNvSpPr>
          <p:nvPr>
            <p:ph idx="1"/>
          </p:nvPr>
        </p:nvSpPr>
        <p:spPr>
          <a:xfrm>
            <a:off x="304800" y="990600"/>
            <a:ext cx="8686800" cy="5181600"/>
          </a:xfrm>
        </p:spPr>
        <p:txBody>
          <a:bodyPr/>
          <a:lstStyle/>
          <a:p>
            <a:r>
              <a:rPr lang="en-US" sz="1800" dirty="0" smtClean="0">
                <a:solidFill>
                  <a:schemeClr val="accent2"/>
                </a:solidFill>
              </a:rPr>
              <a:t>At the May 2020 TAC meeting there was no opposition to the following process (if needed) to potentially modify </a:t>
            </a:r>
            <a:r>
              <a:rPr lang="en-US" sz="1800" dirty="0">
                <a:solidFill>
                  <a:schemeClr val="accent2"/>
                </a:solidFill>
              </a:rPr>
              <a:t>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p>
          <a:p>
            <a:pPr marL="457200" lvl="1" indent="0">
              <a:buNone/>
            </a:pPr>
            <a:endParaRPr lang="en-US" sz="1600" dirty="0" smtClean="0">
              <a:solidFill>
                <a:srgbClr val="FF0000"/>
              </a:solidFill>
            </a:endParaRPr>
          </a:p>
          <a:p>
            <a:r>
              <a:rPr lang="en-US" sz="1800" dirty="0" smtClean="0">
                <a:solidFill>
                  <a:schemeClr val="accent2"/>
                </a:solidFill>
              </a:rPr>
              <a:t>Next slide describes the review and escalation process from RTCTF to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017286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Review Process (continued)</a:t>
            </a:r>
          </a:p>
        </p:txBody>
      </p:sp>
      <p:sp>
        <p:nvSpPr>
          <p:cNvPr id="3" name="Content Placeholder 2"/>
          <p:cNvSpPr>
            <a:spLocks noGrp="1"/>
          </p:cNvSpPr>
          <p:nvPr>
            <p:ph idx="1"/>
          </p:nvPr>
        </p:nvSpPr>
        <p:spPr>
          <a:xfrm>
            <a:off x="122722" y="804069"/>
            <a:ext cx="8915400" cy="5139531"/>
          </a:xfrm>
        </p:spPr>
        <p:txBody>
          <a:bodyPr/>
          <a:lstStyle/>
          <a:p>
            <a:r>
              <a:rPr lang="en-US" sz="1700" b="1" dirty="0"/>
              <a:t>Proposed process for modifying RTCRRs beyond </a:t>
            </a:r>
            <a:r>
              <a:rPr lang="en-US" sz="1700" b="1" dirty="0" smtClean="0"/>
              <a:t>scope </a:t>
            </a:r>
            <a:r>
              <a:rPr lang="en-US" sz="1700" b="1" dirty="0"/>
              <a:t>of Board-approved KPs:</a:t>
            </a:r>
          </a:p>
          <a:p>
            <a:pPr lvl="1"/>
            <a:r>
              <a:rPr lang="en-US" sz="1500" dirty="0"/>
              <a:t>A Market Participant has the right to express concerns with a RTCRR.</a:t>
            </a:r>
          </a:p>
          <a:p>
            <a:pPr lvl="2"/>
            <a:r>
              <a:rPr lang="en-US" sz="1300" dirty="0"/>
              <a:t>A Market Participant may file comments to modify a RTCRR beyond the scope of the Board-approved KPs.</a:t>
            </a:r>
          </a:p>
          <a:p>
            <a:pPr lvl="2"/>
            <a:r>
              <a:rPr lang="en-US" sz="1300" dirty="0"/>
              <a:t>In comments to modify an RTCRR, the submitting party shall explain how the revisions meet the criteria proposed on the previous slide.</a:t>
            </a:r>
          </a:p>
          <a:p>
            <a:pPr lvl="1"/>
            <a:r>
              <a:rPr lang="en-US" sz="1500" dirty="0"/>
              <a:t>RTCTF will </a:t>
            </a:r>
            <a:r>
              <a:rPr lang="en-US" sz="1500" dirty="0" smtClean="0"/>
              <a:t>provide:</a:t>
            </a:r>
          </a:p>
          <a:p>
            <a:pPr lvl="2"/>
            <a:r>
              <a:rPr lang="en-US" sz="1300" dirty="0" smtClean="0"/>
              <a:t>The </a:t>
            </a:r>
            <a:r>
              <a:rPr lang="en-US" sz="1300" dirty="0"/>
              <a:t>technical forum (e.g., an extra off-cycle meeting) for discussion of the proposed RTCRR changes with the understanding that RTCTF consensus is not practical and will not occur.</a:t>
            </a:r>
          </a:p>
          <a:p>
            <a:pPr lvl="1"/>
            <a:r>
              <a:rPr lang="en-US" sz="1500" dirty="0" smtClean="0"/>
              <a:t>At TAC:</a:t>
            </a:r>
          </a:p>
          <a:p>
            <a:pPr lvl="2"/>
            <a:r>
              <a:rPr lang="en-US" sz="1300" dirty="0" smtClean="0"/>
              <a:t>RTCTF </a:t>
            </a:r>
            <a:r>
              <a:rPr lang="en-US" sz="1300" dirty="0"/>
              <a:t>Chair will advise TAC leadership of any RTCRR Comments that </a:t>
            </a:r>
            <a:r>
              <a:rPr lang="en-US" sz="1300" dirty="0" smtClean="0"/>
              <a:t>propose </a:t>
            </a:r>
            <a:r>
              <a:rPr lang="en-US" sz="1300" dirty="0"/>
              <a:t>to modify the scope of the KPs beyond that which was approved by the Board, and </a:t>
            </a:r>
            <a:endParaRPr lang="en-US" sz="1300" dirty="0" smtClean="0"/>
          </a:p>
          <a:p>
            <a:pPr lvl="2"/>
            <a:r>
              <a:rPr lang="en-US" sz="1300" dirty="0" smtClean="0"/>
              <a:t>Request </a:t>
            </a:r>
            <a:r>
              <a:rPr lang="en-US" sz="1300" dirty="0"/>
              <a:t>time for the MP to present to TAC for consideration, as well as another MP to present the counterpoints (if any) as to why the existing KP should continue to be maintained and aligned with RTCRRs.  </a:t>
            </a:r>
          </a:p>
          <a:p>
            <a:pPr lvl="2"/>
            <a:r>
              <a:rPr lang="en-US" sz="1300" dirty="0"/>
              <a:t>TAC may take a straw poll to endorse the proposed NPRR comments; the vote would not be </a:t>
            </a:r>
            <a:r>
              <a:rPr lang="en-US" sz="1300" dirty="0" smtClean="0"/>
              <a:t>binding and therefore non-appealable, </a:t>
            </a:r>
            <a:r>
              <a:rPr lang="en-US" sz="1300" dirty="0"/>
              <a:t>but would classify the modified/added concept as valid</a:t>
            </a:r>
            <a:r>
              <a:rPr lang="en-US" sz="1300" dirty="0" smtClean="0"/>
              <a:t>.</a:t>
            </a:r>
          </a:p>
          <a:p>
            <a:pPr lvl="1"/>
            <a:r>
              <a:rPr lang="en-US" sz="1500" dirty="0" smtClean="0"/>
              <a:t>If TAC endorses the alternative, the RTCTF Chair would update the Board of the straw poll decision.</a:t>
            </a:r>
            <a:endParaRPr lang="en-US" sz="1500" dirty="0"/>
          </a:p>
          <a:p>
            <a:pPr lvl="1"/>
            <a:r>
              <a:rPr lang="en-US" sz="1500" dirty="0"/>
              <a:t>The RTCRR comments would </a:t>
            </a:r>
            <a:r>
              <a:rPr lang="en-US" sz="1500" dirty="0" smtClean="0"/>
              <a:t>subsequently be </a:t>
            </a:r>
            <a:r>
              <a:rPr lang="en-US" sz="1500" dirty="0"/>
              <a:t>considered at PRS, TAC, and ultimately the ERCOT </a:t>
            </a:r>
            <a:r>
              <a:rPr lang="en-US" sz="1500" dirty="0" smtClean="0"/>
              <a:t>Board as consistent with Protocols Section 21 process.</a:t>
            </a:r>
            <a:endParaRPr lang="en-US" sz="15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607807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Previously Discussed Consensus Items</a:t>
            </a:r>
            <a:endParaRPr lang="en-US" sz="2400" dirty="0"/>
          </a:p>
        </p:txBody>
      </p:sp>
      <p:sp>
        <p:nvSpPr>
          <p:cNvPr id="3" name="Content Placeholder 2"/>
          <p:cNvSpPr>
            <a:spLocks noGrp="1"/>
          </p:cNvSpPr>
          <p:nvPr>
            <p:ph idx="1"/>
          </p:nvPr>
        </p:nvSpPr>
        <p:spPr/>
        <p:txBody>
          <a:bodyPr/>
          <a:lstStyle/>
          <a:p>
            <a:r>
              <a:rPr lang="en-US" sz="2000" u="sng" dirty="0"/>
              <a:t>4/30/2020 </a:t>
            </a:r>
            <a:r>
              <a:rPr lang="en-US" sz="2000" u="sng" dirty="0" smtClean="0"/>
              <a:t>RTCTF Consensus</a:t>
            </a:r>
            <a:r>
              <a:rPr lang="en-US" sz="2000" u="sng" dirty="0"/>
              <a:t>:</a:t>
            </a:r>
          </a:p>
          <a:p>
            <a:pPr lvl="1"/>
            <a:r>
              <a:rPr lang="en-US" sz="1600" dirty="0"/>
              <a:t>SWCAP/VOLL - OBDRR020 (Sections 2 and 4)</a:t>
            </a:r>
          </a:p>
          <a:p>
            <a:pPr lvl="1"/>
            <a:r>
              <a:rPr lang="en-US" sz="1600" dirty="0"/>
              <a:t>AS Proxy Offers and General SCED – NPRR1010 (6.4.9.1.1)</a:t>
            </a:r>
          </a:p>
          <a:p>
            <a:pPr lvl="1"/>
            <a:r>
              <a:rPr lang="en-US" sz="1600" dirty="0"/>
              <a:t>Reliability Deployment Pricing Run - NPRR1010 (6.5.7.3.1)</a:t>
            </a:r>
          </a:p>
          <a:p>
            <a:pPr lvl="1"/>
            <a:r>
              <a:rPr lang="en-US" sz="1600" dirty="0"/>
              <a:t>COP Changes - NPRR1007 (3.9, 3.9.1, and 3.9.2)</a:t>
            </a:r>
          </a:p>
          <a:p>
            <a:pPr lvl="1"/>
            <a:r>
              <a:rPr lang="en-US" sz="1600" dirty="0"/>
              <a:t>RUC General Update - NPRR1009 (5.1, 5.2.2.1, 5.2.2.2, 5.3, 5.4, 5.4.1, and 5.5.2</a:t>
            </a:r>
            <a:r>
              <a:rPr lang="en-US" sz="1600" dirty="0" smtClean="0"/>
              <a:t>)</a:t>
            </a:r>
          </a:p>
          <a:p>
            <a:pPr lvl="1"/>
            <a:endParaRPr lang="en-US" sz="1600" dirty="0"/>
          </a:p>
          <a:p>
            <a:r>
              <a:rPr lang="en-US" sz="2000" u="sng" dirty="0" smtClean="0"/>
              <a:t>5/20/2020 RTCTF Consensus</a:t>
            </a:r>
            <a:r>
              <a:rPr lang="en-US" sz="2000" u="sng" dirty="0"/>
              <a:t>:</a:t>
            </a:r>
          </a:p>
          <a:p>
            <a:pPr lvl="1"/>
            <a:r>
              <a:rPr lang="en-US" sz="1600" dirty="0"/>
              <a:t>SWCAP/VOLL- NPRR1008 (4.4.11 and 4.4.11.1)</a:t>
            </a:r>
          </a:p>
          <a:p>
            <a:pPr lvl="1"/>
            <a:r>
              <a:rPr lang="en-US" sz="1600" dirty="0"/>
              <a:t>ASDC Creation- NPRR1008 (4.4.12)</a:t>
            </a:r>
          </a:p>
          <a:p>
            <a:pPr lvl="1"/>
            <a:r>
              <a:rPr lang="en-US" sz="1600" dirty="0"/>
              <a:t>AS Proxy Offers and General SCED- NPRR1010 (6.5.7.3)</a:t>
            </a:r>
          </a:p>
          <a:p>
            <a:pPr lvl="1"/>
            <a:r>
              <a:rPr lang="en-US" sz="1600" dirty="0"/>
              <a:t>Market Restart- NPRR1013 (25.3)</a:t>
            </a:r>
          </a:p>
          <a:p>
            <a:pPr lvl="1"/>
            <a:r>
              <a:rPr lang="en-US" sz="1600" dirty="0"/>
              <a:t>SASM Removal- NPRR1008 (4.5.2) &amp; NPRR1010 (6.4.9, 6.4.9.1.3, 6.4.9.2, 6.4.9.2.1, 6.4.9.2.2, and 6.4.9.2.3)</a:t>
            </a:r>
          </a:p>
          <a:p>
            <a:pPr lvl="1"/>
            <a:r>
              <a:rPr lang="en-US" sz="1600" dirty="0"/>
              <a:t>DAM General Update- OBDRR020 (Appendix 1)</a:t>
            </a:r>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800607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Previously Discussed Consensus </a:t>
            </a:r>
            <a:r>
              <a:rPr lang="en-US" sz="2400" dirty="0" smtClean="0"/>
              <a:t>Items (continued)</a:t>
            </a:r>
            <a:endParaRPr lang="en-US" sz="2400" dirty="0"/>
          </a:p>
        </p:txBody>
      </p:sp>
      <p:sp>
        <p:nvSpPr>
          <p:cNvPr id="3" name="Content Placeholder 2"/>
          <p:cNvSpPr>
            <a:spLocks noGrp="1"/>
          </p:cNvSpPr>
          <p:nvPr>
            <p:ph idx="1"/>
          </p:nvPr>
        </p:nvSpPr>
        <p:spPr/>
        <p:txBody>
          <a:bodyPr/>
          <a:lstStyle/>
          <a:p>
            <a:r>
              <a:rPr lang="en-US" sz="2000" u="sng" dirty="0" smtClean="0"/>
              <a:t>6/10/2020 RTCTF Consensus (37 items):</a:t>
            </a:r>
            <a:endParaRPr lang="en-US" sz="2000" u="sng" dirty="0"/>
          </a:p>
          <a:p>
            <a:pPr lvl="1">
              <a:spcAft>
                <a:spcPts val="600"/>
              </a:spcAft>
            </a:pPr>
            <a:r>
              <a:rPr lang="en-US" sz="1800" dirty="0" smtClean="0"/>
              <a:t>DAM </a:t>
            </a:r>
            <a:r>
              <a:rPr lang="en-US" sz="1800" dirty="0"/>
              <a:t>– AS Only Offer Material (Round </a:t>
            </a:r>
            <a:r>
              <a:rPr lang="en-US" sz="1800" dirty="0" smtClean="0"/>
              <a:t>3)</a:t>
            </a:r>
          </a:p>
          <a:p>
            <a:pPr lvl="2">
              <a:spcAft>
                <a:spcPts val="600"/>
              </a:spcAft>
            </a:pPr>
            <a:r>
              <a:rPr lang="en-US" sz="1600" dirty="0" smtClean="0"/>
              <a:t>NPRR1008 </a:t>
            </a:r>
            <a:r>
              <a:rPr lang="en-US" sz="1600" dirty="0"/>
              <a:t>(4.3, 4.4.7.2, 4.4.7.2.1, 4.4.7.2.2, 4.4.7.2.3, 4.4.7.2.4, and </a:t>
            </a:r>
            <a:r>
              <a:rPr lang="en-US" sz="1600" dirty="0" smtClean="0"/>
              <a:t>4.5.3)</a:t>
            </a:r>
          </a:p>
          <a:p>
            <a:pPr lvl="1">
              <a:spcAft>
                <a:spcPts val="600"/>
              </a:spcAft>
            </a:pPr>
            <a:r>
              <a:rPr lang="en-US" sz="1800" dirty="0" smtClean="0"/>
              <a:t>RTM </a:t>
            </a:r>
            <a:r>
              <a:rPr lang="en-US" sz="1800" dirty="0"/>
              <a:t>- Telemetry and RLC (Round </a:t>
            </a:r>
            <a:r>
              <a:rPr lang="en-US" sz="1800" dirty="0" smtClean="0"/>
              <a:t>3)</a:t>
            </a:r>
          </a:p>
          <a:p>
            <a:pPr lvl="2">
              <a:spcAft>
                <a:spcPts val="600"/>
              </a:spcAft>
            </a:pPr>
            <a:r>
              <a:rPr lang="en-US" sz="1600" dirty="0" smtClean="0"/>
              <a:t>NPRR1010 </a:t>
            </a:r>
            <a:r>
              <a:rPr lang="en-US" sz="1600" dirty="0"/>
              <a:t>(6.4.6, 6.5.5.2, 6.5.7.1.12, 6.5.7.1.13, and </a:t>
            </a:r>
            <a:r>
              <a:rPr lang="en-US" sz="1600" dirty="0" smtClean="0"/>
              <a:t>6.5.7.2)</a:t>
            </a:r>
          </a:p>
          <a:p>
            <a:pPr lvl="1">
              <a:spcAft>
                <a:spcPts val="600"/>
              </a:spcAft>
            </a:pPr>
            <a:r>
              <a:rPr lang="en-US" sz="1800" dirty="0" smtClean="0"/>
              <a:t>DAM </a:t>
            </a:r>
            <a:r>
              <a:rPr lang="en-US" sz="1800" dirty="0"/>
              <a:t>General Update (Round 3)</a:t>
            </a:r>
          </a:p>
          <a:p>
            <a:pPr lvl="2">
              <a:spcAft>
                <a:spcPts val="600"/>
              </a:spcAft>
            </a:pPr>
            <a:r>
              <a:rPr lang="en-US" sz="1600" dirty="0" smtClean="0"/>
              <a:t>NPRR1008 </a:t>
            </a:r>
            <a:r>
              <a:rPr lang="en-US" sz="1600" dirty="0"/>
              <a:t>(4.1, 4.2.1.2, 4.4.7.1, 4.4.7.1.1, 4.4.7.3, 4.4.8, 4.4.9.3.1, 4.4.9.3.3, 4.4.9.4.1, 4.4.9.5.1, and </a:t>
            </a:r>
            <a:r>
              <a:rPr lang="en-US" sz="1600" dirty="0" smtClean="0"/>
              <a:t>4.5.1)</a:t>
            </a:r>
          </a:p>
          <a:p>
            <a:pPr lvl="1">
              <a:spcAft>
                <a:spcPts val="600"/>
              </a:spcAft>
            </a:pPr>
            <a:r>
              <a:rPr lang="en-US" sz="1800" dirty="0" smtClean="0"/>
              <a:t>Credit </a:t>
            </a:r>
            <a:r>
              <a:rPr lang="en-US" sz="1800" dirty="0"/>
              <a:t>(Round 2) </a:t>
            </a:r>
            <a:endParaRPr lang="en-US" sz="1800" dirty="0" smtClean="0"/>
          </a:p>
          <a:p>
            <a:pPr lvl="2">
              <a:spcAft>
                <a:spcPts val="600"/>
              </a:spcAft>
            </a:pPr>
            <a:r>
              <a:rPr lang="en-US" sz="1600" dirty="0" smtClean="0"/>
              <a:t>NPRR1013 </a:t>
            </a:r>
            <a:r>
              <a:rPr lang="en-US" sz="1600" dirty="0"/>
              <a:t>(16.11.4.1, </a:t>
            </a:r>
            <a:r>
              <a:rPr lang="en-US" sz="1600" dirty="0" smtClean="0"/>
              <a:t>16.11.4.3.2)</a:t>
            </a:r>
          </a:p>
          <a:p>
            <a:pPr lvl="1">
              <a:spcAft>
                <a:spcPts val="600"/>
              </a:spcAft>
            </a:pPr>
            <a:r>
              <a:rPr lang="en-US" sz="1800" dirty="0" smtClean="0"/>
              <a:t>DAM </a:t>
            </a:r>
            <a:r>
              <a:rPr lang="en-US" sz="1800" dirty="0"/>
              <a:t>Credit/Settlement (Round </a:t>
            </a:r>
            <a:r>
              <a:rPr lang="en-US" sz="1800" dirty="0" smtClean="0"/>
              <a:t>2)</a:t>
            </a:r>
          </a:p>
          <a:p>
            <a:pPr lvl="2">
              <a:spcAft>
                <a:spcPts val="600"/>
              </a:spcAft>
            </a:pPr>
            <a:r>
              <a:rPr lang="en-US" sz="1600" dirty="0" smtClean="0"/>
              <a:t>NPRR1008 </a:t>
            </a:r>
            <a:r>
              <a:rPr lang="en-US" sz="1600" dirty="0"/>
              <a:t>(4.4.10, 4.6.2.3.1, 4.6.4.1.1, 4.6.4.1.2, 4.6.4.1.3, 4.6.4.1.4, 4.6.4.1.5, 4.6.4.2.1, 4.6.4.2.2, 4.6.4.2.3, 4.6.4.2.4, 4.6.4.2.5)</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332404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Overall RTC Delivery Schedule</a:t>
            </a:r>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p>
          <a:p>
            <a:pPr>
              <a:spcBef>
                <a:spcPts val="1000"/>
              </a:spcBef>
              <a:spcAft>
                <a:spcPts val="1000"/>
              </a:spcAft>
            </a:pPr>
            <a:r>
              <a:rPr lang="en-US" sz="2000" dirty="0" smtClean="0"/>
              <a:t>RTCRR Review Schedule &amp; Progress to Date</a:t>
            </a:r>
          </a:p>
          <a:p>
            <a:pPr>
              <a:spcBef>
                <a:spcPts val="1000"/>
              </a:spcBef>
              <a:spcAft>
                <a:spcPts val="1000"/>
              </a:spcAft>
            </a:pPr>
            <a:r>
              <a:rPr lang="en-US" sz="2000" dirty="0" smtClean="0"/>
              <a:t>Potential August TAC voting item</a:t>
            </a:r>
          </a:p>
          <a:p>
            <a:pPr>
              <a:spcBef>
                <a:spcPts val="1000"/>
              </a:spcBef>
              <a:spcAft>
                <a:spcPts val="1000"/>
              </a:spcAft>
            </a:pPr>
            <a:r>
              <a:rPr lang="en-US" sz="2000" dirty="0" smtClean="0"/>
              <a:t>Next Steps</a:t>
            </a:r>
          </a:p>
          <a:p>
            <a:pPr>
              <a:spcBef>
                <a:spcPts val="0"/>
              </a:spcBef>
            </a:pPr>
            <a:r>
              <a:rPr lang="en-US" sz="2000" dirty="0" smtClean="0"/>
              <a:t>Appendix </a:t>
            </a:r>
          </a:p>
          <a:p>
            <a:pPr lvl="1">
              <a:spcBef>
                <a:spcPts val="0"/>
              </a:spcBef>
            </a:pPr>
            <a:r>
              <a:rPr lang="en-US" sz="1600" dirty="0" smtClean="0"/>
              <a:t>RTCRR Review Process</a:t>
            </a:r>
          </a:p>
          <a:p>
            <a:pPr lvl="1">
              <a:spcBef>
                <a:spcPts val="0"/>
              </a:spcBef>
            </a:pPr>
            <a:r>
              <a:rPr lang="en-US" sz="1600" dirty="0" smtClean="0"/>
              <a:t>Previously Discussed Consensus Items</a:t>
            </a:r>
          </a:p>
          <a:p>
            <a:pPr lvl="1">
              <a:spcBef>
                <a:spcPts val="0"/>
              </a:spcBef>
            </a:pPr>
            <a:r>
              <a:rPr lang="en-US" sz="1600" dirty="0"/>
              <a:t>Overall RTC Delivery Schedule</a:t>
            </a:r>
            <a:endParaRPr lang="en-US" sz="1600" dirty="0" smtClean="0"/>
          </a:p>
          <a:p>
            <a:pPr lvl="1">
              <a:spcBef>
                <a:spcPts val="1000"/>
              </a:spcBef>
              <a:spcAft>
                <a:spcPts val="1000"/>
              </a:spcAft>
            </a:pPr>
            <a:endParaRPr lang="en-US" sz="1600" dirty="0"/>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Reminder that based on the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11024003"/>
              </p:ext>
            </p:extLst>
          </p:nvPr>
        </p:nvGraphicFramePr>
        <p:xfrm>
          <a:off x="533400" y="16764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accent3">
                    <a:lumMod val="60000"/>
                    <a:lumOff val="40000"/>
                  </a:schemeClr>
                </a:solidFill>
              </a:rPr>
              <a:t>Mar. 11 – RTCTF (Plan and logistics for RR review)  </a:t>
            </a:r>
          </a:p>
          <a:p>
            <a:pPr marL="682625">
              <a:buFont typeface="Courier New" panose="02070309020205020404" pitchFamily="49" charset="0"/>
              <a:buChar char="o"/>
            </a:pPr>
            <a:r>
              <a:rPr lang="en-US" sz="1400" dirty="0">
                <a:solidFill>
                  <a:schemeClr val="accent3">
                    <a:lumMod val="60000"/>
                    <a:lumOff val="40000"/>
                  </a:schemeClr>
                </a:solidFill>
              </a:rPr>
              <a:t>Apr</a:t>
            </a:r>
            <a:r>
              <a:rPr lang="en-US" sz="1400" dirty="0" smtClean="0">
                <a:solidFill>
                  <a:schemeClr val="accent3">
                    <a:lumMod val="60000"/>
                    <a:lumOff val="40000"/>
                  </a:schemeClr>
                </a:solidFill>
              </a:rPr>
              <a:t>.   </a:t>
            </a:r>
            <a:r>
              <a:rPr lang="en-US" sz="1400" dirty="0">
                <a:solidFill>
                  <a:schemeClr val="accent3">
                    <a:lumMod val="60000"/>
                    <a:lumOff val="40000"/>
                  </a:schemeClr>
                </a:solidFill>
              </a:rPr>
              <a:t>8 – RTCTF (Review detailed plan, and begin review </a:t>
            </a:r>
            <a:r>
              <a:rPr lang="en-US" sz="1400" dirty="0" smtClean="0">
                <a:solidFill>
                  <a:schemeClr val="accent3">
                    <a:lumMod val="60000"/>
                    <a:lumOff val="40000"/>
                  </a:schemeClr>
                </a:solidFill>
              </a:rPr>
              <a:t>process)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Apr. 30 – RTCTF </a:t>
            </a:r>
          </a:p>
          <a:p>
            <a:pPr marL="682625">
              <a:buFont typeface="Courier New" panose="02070309020205020404" pitchFamily="49" charset="0"/>
              <a:buChar char="o"/>
            </a:pPr>
            <a:r>
              <a:rPr lang="en-US" sz="1400" i="1" dirty="0">
                <a:solidFill>
                  <a:schemeClr val="accent3">
                    <a:lumMod val="60000"/>
                    <a:lumOff val="40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accent3">
                    <a:lumMod val="60000"/>
                    <a:lumOff val="40000"/>
                  </a:schemeClr>
                </a:solidFill>
              </a:rPr>
              <a:t>May 20 – RTCTF </a:t>
            </a:r>
          </a:p>
          <a:p>
            <a:pPr marL="682625">
              <a:buFont typeface="Courier New" panose="02070309020205020404" pitchFamily="49" charset="0"/>
              <a:buChar char="o"/>
            </a:pPr>
            <a:r>
              <a:rPr lang="en-US" sz="1400" dirty="0">
                <a:solidFill>
                  <a:schemeClr val="accent3">
                    <a:lumMod val="60000"/>
                    <a:lumOff val="40000"/>
                  </a:schemeClr>
                </a:solidFill>
              </a:rPr>
              <a:t>Jun. 10 – RTCTF </a:t>
            </a:r>
          </a:p>
          <a:p>
            <a:pPr marL="682625">
              <a:buFont typeface="Courier New" panose="02070309020205020404" pitchFamily="49" charset="0"/>
              <a:buChar char="o"/>
            </a:pPr>
            <a:r>
              <a:rPr lang="en-US" sz="1400" i="1" dirty="0">
                <a:solidFill>
                  <a:schemeClr val="accent3">
                    <a:lumMod val="60000"/>
                    <a:lumOff val="40000"/>
                  </a:schemeClr>
                </a:solidFill>
              </a:rPr>
              <a:t>Jun. 22 – Special RTCTF for Ancillary Service Deployments</a:t>
            </a:r>
          </a:p>
          <a:p>
            <a:pPr marL="682625">
              <a:buFont typeface="Courier New" panose="02070309020205020404" pitchFamily="49" charset="0"/>
              <a:buChar char="o"/>
            </a:pPr>
            <a:r>
              <a:rPr lang="en-US" sz="1400" dirty="0">
                <a:solidFill>
                  <a:schemeClr val="accent3">
                    <a:lumMod val="60000"/>
                    <a:lumOff val="40000"/>
                  </a:schemeClr>
                </a:solidFill>
              </a:rPr>
              <a:t>Jun. 29 – RTCTF </a:t>
            </a:r>
            <a:endParaRPr lang="en-US" sz="1400" dirty="0" smtClean="0">
              <a:solidFill>
                <a:schemeClr val="accent3">
                  <a:lumMod val="60000"/>
                  <a:lumOff val="40000"/>
                </a:schemeClr>
              </a:solidFill>
            </a:endParaRPr>
          </a:p>
          <a:p>
            <a:pPr marL="682625">
              <a:buFont typeface="Courier New" panose="02070309020205020404" pitchFamily="49" charset="0"/>
              <a:buChar char="o"/>
            </a:pPr>
            <a:r>
              <a:rPr lang="en-US" sz="1400" i="1" dirty="0" smtClean="0">
                <a:solidFill>
                  <a:schemeClr val="accent3">
                    <a:lumMod val="60000"/>
                    <a:lumOff val="40000"/>
                  </a:schemeClr>
                </a:solidFill>
              </a:rPr>
              <a:t>Jul. 15 </a:t>
            </a:r>
            <a:r>
              <a:rPr lang="en-US" sz="1400" i="1" dirty="0">
                <a:solidFill>
                  <a:schemeClr val="accent3">
                    <a:lumMod val="60000"/>
                    <a:lumOff val="40000"/>
                  </a:schemeClr>
                </a:solidFill>
              </a:rPr>
              <a:t>– Special RTCTF for </a:t>
            </a:r>
            <a:r>
              <a:rPr lang="en-US" sz="1400" i="1" dirty="0" smtClean="0">
                <a:solidFill>
                  <a:schemeClr val="accent3">
                    <a:lumMod val="60000"/>
                    <a:lumOff val="40000"/>
                  </a:schemeClr>
                </a:solidFill>
              </a:rPr>
              <a:t>AS Deployment Expectations &amp; Durations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Jul. 22  –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0070C0"/>
                </a:solidFill>
              </a:rPr>
              <a:t>Nov. 5 – ROS</a:t>
            </a: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1623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265096" y="885924"/>
            <a:ext cx="8534400" cy="1933475"/>
          </a:xfrm>
        </p:spPr>
        <p:txBody>
          <a:bodyPr/>
          <a:lstStyle/>
          <a:p>
            <a:r>
              <a:rPr lang="en-US" sz="1800" dirty="0" smtClean="0"/>
              <a:t>Detailed </a:t>
            </a:r>
            <a:r>
              <a:rPr lang="en-US" sz="1800" dirty="0"/>
              <a:t>schedule for reviewing the RTCRR language with RTCTF (posted on the </a:t>
            </a:r>
            <a:r>
              <a:rPr lang="en-US" sz="1800" dirty="0">
                <a:hlinkClick r:id="rId2"/>
              </a:rPr>
              <a:t>RTCTF</a:t>
            </a:r>
            <a:r>
              <a:rPr lang="en-US" sz="1800" dirty="0"/>
              <a:t> </a:t>
            </a:r>
            <a:r>
              <a:rPr lang="en-US" sz="1800" dirty="0" smtClean="0"/>
              <a:t>page, and excerpt below).</a:t>
            </a:r>
          </a:p>
          <a:p>
            <a:endParaRPr lang="en-US" sz="1800" dirty="0"/>
          </a:p>
          <a:p>
            <a:r>
              <a:rPr lang="en-US" sz="1800" dirty="0" smtClean="0"/>
              <a:t>The overall status for </a:t>
            </a:r>
            <a:r>
              <a:rPr lang="en-US" sz="1800" dirty="0" smtClean="0">
                <a:solidFill>
                  <a:srgbClr val="FF0000"/>
                </a:solidFill>
              </a:rPr>
              <a:t>193 total binding </a:t>
            </a:r>
            <a:r>
              <a:rPr lang="en-US" sz="1800" dirty="0">
                <a:solidFill>
                  <a:srgbClr val="FF0000"/>
                </a:solidFill>
              </a:rPr>
              <a:t>document sections</a:t>
            </a:r>
            <a:r>
              <a:rPr lang="en-US" sz="1800" dirty="0"/>
              <a:t> under </a:t>
            </a:r>
            <a:r>
              <a:rPr lang="en-US" sz="1800" dirty="0" smtClean="0"/>
              <a:t>review:</a:t>
            </a:r>
          </a:p>
          <a:p>
            <a:pPr lvl="1"/>
            <a:r>
              <a:rPr lang="en-US" sz="1600" dirty="0" smtClean="0"/>
              <a:t>RTCTF has reached </a:t>
            </a:r>
            <a:r>
              <a:rPr lang="en-US" sz="1600" dirty="0">
                <a:solidFill>
                  <a:srgbClr val="FF0000"/>
                </a:solidFill>
              </a:rPr>
              <a:t>consensus on </a:t>
            </a:r>
            <a:r>
              <a:rPr lang="en-US" sz="1600" dirty="0" smtClean="0">
                <a:solidFill>
                  <a:srgbClr val="FF0000"/>
                </a:solidFill>
              </a:rPr>
              <a:t>141 sections to date.</a:t>
            </a:r>
            <a:endParaRPr lang="en-US" sz="1600" dirty="0">
              <a:solidFill>
                <a:srgbClr val="FF0000"/>
              </a:solidFill>
            </a:endParaRPr>
          </a:p>
          <a:p>
            <a:pPr marL="0" indent="0" algn="just">
              <a:buNone/>
            </a:pPr>
            <a:endParaRPr lang="en-US" sz="20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p:cNvPicPr>
            <a:picLocks noChangeAspect="1"/>
          </p:cNvPicPr>
          <p:nvPr/>
        </p:nvPicPr>
        <p:blipFill>
          <a:blip r:embed="rId3"/>
          <a:stretch>
            <a:fillRect/>
          </a:stretch>
        </p:blipFill>
        <p:spPr>
          <a:xfrm>
            <a:off x="265096" y="2973001"/>
            <a:ext cx="8458200" cy="2488152"/>
          </a:xfrm>
          <a:prstGeom prst="rect">
            <a:avLst/>
          </a:prstGeom>
        </p:spPr>
      </p:pic>
    </p:spTree>
    <p:extLst>
      <p:ext uri="{BB962C8B-B14F-4D97-AF65-F5344CB8AC3E}">
        <p14:creationId xmlns:p14="http://schemas.microsoft.com/office/powerpoint/2010/main" val="1037972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052221"/>
          </a:xfrm>
        </p:spPr>
        <p:txBody>
          <a:bodyPr/>
          <a:lstStyle/>
          <a:p>
            <a:r>
              <a:rPr lang="en-US" sz="2000" u="sng" dirty="0" smtClean="0"/>
              <a:t>6/29/2020 RTCTF Consensus (34 items):</a:t>
            </a:r>
            <a:endParaRPr lang="en-US" sz="2000" u="sng" dirty="0"/>
          </a:p>
          <a:p>
            <a:pPr lvl="1">
              <a:spcAft>
                <a:spcPts val="600"/>
              </a:spcAft>
            </a:pPr>
            <a:r>
              <a:rPr lang="en-US" sz="1800" dirty="0" smtClean="0"/>
              <a:t>DAM </a:t>
            </a:r>
            <a:r>
              <a:rPr lang="en-US" sz="1800" dirty="0"/>
              <a:t>General Update </a:t>
            </a:r>
            <a:r>
              <a:rPr lang="en-US" sz="1800" dirty="0" smtClean="0"/>
              <a:t>(Round 3)</a:t>
            </a:r>
          </a:p>
          <a:p>
            <a:pPr lvl="2">
              <a:spcAft>
                <a:spcPts val="600"/>
              </a:spcAft>
            </a:pPr>
            <a:r>
              <a:rPr lang="en-US" sz="1600" dirty="0" smtClean="0"/>
              <a:t>NPRR1008 </a:t>
            </a:r>
            <a:r>
              <a:rPr lang="en-US" sz="1600" dirty="0"/>
              <a:t>(4.4.7.3)</a:t>
            </a:r>
          </a:p>
          <a:p>
            <a:pPr lvl="1">
              <a:spcAft>
                <a:spcPts val="600"/>
              </a:spcAft>
            </a:pPr>
            <a:r>
              <a:rPr lang="en-US" sz="1800" dirty="0"/>
              <a:t>RUC Settlement </a:t>
            </a:r>
            <a:r>
              <a:rPr lang="en-US" sz="1800" dirty="0" smtClean="0"/>
              <a:t>(Round 3)</a:t>
            </a:r>
          </a:p>
          <a:p>
            <a:pPr lvl="2">
              <a:spcAft>
                <a:spcPts val="600"/>
              </a:spcAft>
            </a:pPr>
            <a:r>
              <a:rPr lang="en-US" sz="1600" dirty="0" smtClean="0"/>
              <a:t>NPRR1009 </a:t>
            </a:r>
            <a:r>
              <a:rPr lang="en-US" sz="1600" dirty="0"/>
              <a:t>(5.6.2, 5.7.1.3, 5.7.1.4, 5.7.4.1.1)</a:t>
            </a:r>
          </a:p>
          <a:p>
            <a:pPr lvl="1">
              <a:spcAft>
                <a:spcPts val="600"/>
              </a:spcAft>
            </a:pPr>
            <a:r>
              <a:rPr lang="en-US" sz="1800" dirty="0" smtClean="0"/>
              <a:t>RTM </a:t>
            </a:r>
            <a:r>
              <a:rPr lang="en-US" sz="1800" dirty="0"/>
              <a:t>- AS Deployment </a:t>
            </a:r>
            <a:r>
              <a:rPr lang="en-US" sz="1800" dirty="0" smtClean="0"/>
              <a:t>(Round 2)</a:t>
            </a:r>
          </a:p>
          <a:p>
            <a:pPr lvl="2">
              <a:spcAft>
                <a:spcPts val="600"/>
              </a:spcAft>
            </a:pPr>
            <a:r>
              <a:rPr lang="en-US" sz="1600" dirty="0" smtClean="0"/>
              <a:t>NPRR1007 </a:t>
            </a:r>
            <a:r>
              <a:rPr lang="en-US" sz="1600" dirty="0"/>
              <a:t>(3.16, 3.17.1, 3.18)</a:t>
            </a:r>
          </a:p>
          <a:p>
            <a:pPr lvl="1">
              <a:spcAft>
                <a:spcPts val="600"/>
              </a:spcAft>
            </a:pPr>
            <a:r>
              <a:rPr lang="en-US" sz="1800" dirty="0"/>
              <a:t>RTM - General </a:t>
            </a:r>
            <a:r>
              <a:rPr lang="en-US" sz="1800" dirty="0" smtClean="0"/>
              <a:t>Update (Round 2)</a:t>
            </a:r>
            <a:endParaRPr lang="en-US" sz="1800" dirty="0"/>
          </a:p>
          <a:p>
            <a:pPr lvl="2">
              <a:spcAft>
                <a:spcPts val="600"/>
              </a:spcAft>
            </a:pPr>
            <a:r>
              <a:rPr lang="en-US" sz="1600" dirty="0"/>
              <a:t>NOGRR211 (2.1, 2.2.4, 2.2.4.2)</a:t>
            </a:r>
          </a:p>
          <a:p>
            <a:pPr lvl="2">
              <a:spcAft>
                <a:spcPts val="600"/>
              </a:spcAft>
            </a:pPr>
            <a:r>
              <a:rPr lang="en-US" sz="1600" dirty="0"/>
              <a:t>NPRR1013 (1.3.1.4, 1.3.3)</a:t>
            </a:r>
          </a:p>
          <a:p>
            <a:pPr lvl="2">
              <a:spcAft>
                <a:spcPts val="600"/>
              </a:spcAft>
            </a:pPr>
            <a:r>
              <a:rPr lang="en-US" sz="1600" dirty="0"/>
              <a:t>NPRR1007 (3.6.1, 3.8.1, 3.8.2, 3.8.3, 3.14.4.1)</a:t>
            </a:r>
          </a:p>
          <a:p>
            <a:pPr lvl="2">
              <a:spcAft>
                <a:spcPts val="600"/>
              </a:spcAft>
            </a:pPr>
            <a:r>
              <a:rPr lang="en-US" sz="1600" dirty="0"/>
              <a:t>NPRR1008 (4.4.4, 4.4.7.4)</a:t>
            </a:r>
          </a:p>
          <a:p>
            <a:pPr lvl="2">
              <a:spcAft>
                <a:spcPts val="600"/>
              </a:spcAft>
            </a:pPr>
            <a:r>
              <a:rPr lang="en-US" sz="1600" dirty="0"/>
              <a:t>NPRR1010 (6.1, 6.3, 6.3.1, 6.3.2, 6.4.7.1, 6.5.1.1, 6.5.1.2, 6.5.7, 6.5.9.2, 6.5.9.3.3, 6.5.9.3.4, 6.5.9.4) </a:t>
            </a:r>
            <a:endParaRPr lang="en-US" sz="1600" dirty="0" smtClean="0"/>
          </a:p>
          <a:p>
            <a:pPr lvl="2">
              <a:spcAft>
                <a:spcPts val="600"/>
              </a:spcAft>
            </a:pPr>
            <a:r>
              <a:rPr lang="en-US" sz="1600" dirty="0" smtClean="0"/>
              <a:t>NPRR1011 </a:t>
            </a:r>
            <a:r>
              <a:rPr lang="en-US" sz="1600" dirty="0"/>
              <a:t>(8.1.1.1, 8.1.1.2)</a:t>
            </a:r>
          </a:p>
          <a:p>
            <a:pPr lvl="1">
              <a:spcAft>
                <a:spcPts val="600"/>
              </a:spcAft>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75077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838200"/>
            <a:ext cx="8534400" cy="5052221"/>
          </a:xfrm>
        </p:spPr>
        <p:txBody>
          <a:bodyPr/>
          <a:lstStyle/>
          <a:p>
            <a:r>
              <a:rPr lang="en-US" sz="2000" u="sng" dirty="0" smtClean="0"/>
              <a:t>7/22/2020 RTCTF Consensus (46 items):</a:t>
            </a:r>
            <a:endParaRPr lang="en-US" sz="2000" u="sng" dirty="0"/>
          </a:p>
          <a:p>
            <a:pPr lvl="1">
              <a:spcAft>
                <a:spcPts val="600"/>
              </a:spcAft>
            </a:pPr>
            <a:r>
              <a:rPr lang="en-US" sz="1800" dirty="0" smtClean="0"/>
              <a:t>RTM </a:t>
            </a:r>
            <a:r>
              <a:rPr lang="en-US" sz="1800" dirty="0"/>
              <a:t>- AS </a:t>
            </a:r>
            <a:r>
              <a:rPr lang="en-US" sz="1800" dirty="0" smtClean="0"/>
              <a:t>Deployment (Round 3)</a:t>
            </a:r>
            <a:endParaRPr lang="en-US" sz="1800" dirty="0"/>
          </a:p>
          <a:p>
            <a:pPr lvl="2">
              <a:spcAft>
                <a:spcPts val="600"/>
              </a:spcAft>
            </a:pPr>
            <a:r>
              <a:rPr lang="en-US" sz="1600" dirty="0"/>
              <a:t>NPRR1010 (6.5.7.4.1, 6.5.7.6.1, 6.5.7.6.2, 6.5.7.6.2.1, 6.5.7.6.2.2, 6.5.7.6.2.3, 6.5.7.6.2.4, 6.5.9.4.2)</a:t>
            </a:r>
          </a:p>
          <a:p>
            <a:pPr lvl="1">
              <a:spcAft>
                <a:spcPts val="600"/>
              </a:spcAft>
            </a:pPr>
            <a:r>
              <a:rPr lang="en-US" sz="1800" dirty="0" smtClean="0"/>
              <a:t>RTM </a:t>
            </a:r>
            <a:r>
              <a:rPr lang="en-US" sz="1800" dirty="0"/>
              <a:t>– General </a:t>
            </a:r>
            <a:r>
              <a:rPr lang="en-US" sz="1800" dirty="0" smtClean="0"/>
              <a:t>Update (Round 3)</a:t>
            </a:r>
            <a:endParaRPr lang="en-US" sz="1800" dirty="0"/>
          </a:p>
          <a:p>
            <a:pPr lvl="2">
              <a:spcAft>
                <a:spcPts val="600"/>
              </a:spcAft>
            </a:pPr>
            <a:r>
              <a:rPr lang="en-US" sz="1600" dirty="0"/>
              <a:t>NPRR1010 (6.4.9.1.2)</a:t>
            </a:r>
          </a:p>
          <a:p>
            <a:pPr lvl="1">
              <a:spcAft>
                <a:spcPts val="600"/>
              </a:spcAft>
            </a:pPr>
            <a:r>
              <a:rPr lang="en-US" sz="1800" dirty="0" smtClean="0"/>
              <a:t>RTM Settlement (Round 2)</a:t>
            </a:r>
            <a:endParaRPr lang="en-US" sz="1800" dirty="0"/>
          </a:p>
          <a:p>
            <a:pPr lvl="2">
              <a:spcAft>
                <a:spcPts val="600"/>
              </a:spcAft>
            </a:pPr>
            <a:r>
              <a:rPr lang="en-US" sz="1600" dirty="0" smtClean="0"/>
              <a:t>NPRR1007 </a:t>
            </a:r>
            <a:r>
              <a:rPr lang="en-US" sz="1600" dirty="0"/>
              <a:t>(3.5.2.1, 3.5.2.2, 3.5.2.3, 3.5.2.4, 3.5.2.5, 3.5.2.6, 3.5.2.7)</a:t>
            </a:r>
          </a:p>
          <a:p>
            <a:pPr lvl="2">
              <a:spcAft>
                <a:spcPts val="600"/>
              </a:spcAft>
            </a:pPr>
            <a:r>
              <a:rPr lang="en-US" sz="1600" dirty="0" smtClean="0"/>
              <a:t>NPRR1010 </a:t>
            </a:r>
            <a:r>
              <a:rPr lang="en-US" sz="1600" dirty="0"/>
              <a:t>(6.6.1, 6.6.1.1, 6.6.1.2, 6.6.1.6, 6.6.1.7, 6.6.3.1, 6.6.3.7, 6.6.3.9, 6.6.5.1, 6.6.5.1.1.3, </a:t>
            </a:r>
            <a:r>
              <a:rPr lang="en-US" sz="1600" dirty="0" smtClean="0"/>
              <a:t>6.6.5.1.1.4, </a:t>
            </a:r>
            <a:r>
              <a:rPr lang="en-US" sz="1600" dirty="0"/>
              <a:t>6.6.5.2, 6.6.5.2.1, 6.6.5.3, 6.6.5.3.1, 6.6.5.4, 6.6.5.5, 6.6.5.5.1, 6.6.5.6, 6.6.12.1, 6.7.1, 6.7.2, 6.7.2.1, 6.7.2.2, 6.7.3, 6.7.4) </a:t>
            </a:r>
          </a:p>
          <a:p>
            <a:pPr lvl="2">
              <a:spcAft>
                <a:spcPts val="600"/>
              </a:spcAft>
            </a:pPr>
            <a:r>
              <a:rPr lang="en-US" sz="1600" dirty="0" smtClean="0"/>
              <a:t>NPRR1012 </a:t>
            </a:r>
            <a:r>
              <a:rPr lang="en-US" sz="1600" dirty="0"/>
              <a:t>(9.5.3, 9.19.1)</a:t>
            </a:r>
          </a:p>
          <a:p>
            <a:pPr lvl="1">
              <a:spcAft>
                <a:spcPts val="600"/>
              </a:spcAft>
            </a:pPr>
            <a:r>
              <a:rPr lang="en-US" sz="1800" dirty="0" smtClean="0"/>
              <a:t>Additional Comments for Renaming </a:t>
            </a:r>
            <a:r>
              <a:rPr lang="en-US" sz="1800" dirty="0"/>
              <a:t>of Base Point </a:t>
            </a:r>
            <a:r>
              <a:rPr lang="en-US" sz="1800" dirty="0" smtClean="0"/>
              <a:t>Deviation (Round 1)</a:t>
            </a:r>
            <a:endParaRPr lang="en-US" sz="1800" dirty="0"/>
          </a:p>
          <a:p>
            <a:pPr lvl="2">
              <a:spcAft>
                <a:spcPts val="600"/>
              </a:spcAft>
            </a:pPr>
            <a:r>
              <a:rPr lang="en-US" sz="1600" dirty="0" smtClean="0"/>
              <a:t>NPRR1007 </a:t>
            </a:r>
            <a:r>
              <a:rPr lang="en-US" sz="1600" dirty="0"/>
              <a:t>(3.8.3) - Initial consensus on 6/29/20</a:t>
            </a:r>
          </a:p>
          <a:p>
            <a:pPr lvl="2">
              <a:spcAft>
                <a:spcPts val="600"/>
              </a:spcAft>
            </a:pPr>
            <a:r>
              <a:rPr lang="en-US" sz="1600" dirty="0" smtClean="0"/>
              <a:t>NPRR1011 </a:t>
            </a:r>
            <a:r>
              <a:rPr lang="en-US" sz="1600" dirty="0"/>
              <a:t>(8.1.1.1) - Initial consensus on 6/29/20</a:t>
            </a:r>
          </a:p>
          <a:p>
            <a:pPr lvl="1">
              <a:spcAft>
                <a:spcPts val="600"/>
              </a:spcAft>
            </a:pPr>
            <a:endParaRPr lang="en-US" sz="1800" dirty="0" smtClean="0"/>
          </a:p>
          <a:p>
            <a:pPr lvl="1">
              <a:spcAft>
                <a:spcPts val="600"/>
              </a:spcAft>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765660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Potential August TAC voting item</a:t>
            </a:r>
          </a:p>
        </p:txBody>
      </p:sp>
      <p:sp>
        <p:nvSpPr>
          <p:cNvPr id="3" name="Content Placeholder 2"/>
          <p:cNvSpPr>
            <a:spLocks noGrp="1"/>
          </p:cNvSpPr>
          <p:nvPr>
            <p:ph idx="1"/>
          </p:nvPr>
        </p:nvSpPr>
        <p:spPr>
          <a:xfrm>
            <a:off x="265096" y="1038324"/>
            <a:ext cx="8534400" cy="4067076"/>
          </a:xfrm>
        </p:spPr>
        <p:txBody>
          <a:bodyPr/>
          <a:lstStyle/>
          <a:p>
            <a:r>
              <a:rPr lang="en-US" sz="2000" dirty="0" smtClean="0"/>
              <a:t>There have been discussions and a special RTCTF to discuss details of Ancillary Service Deployment expectations and durations.</a:t>
            </a:r>
          </a:p>
          <a:p>
            <a:r>
              <a:rPr lang="en-US" sz="2000" dirty="0" smtClean="0"/>
              <a:t>Detailed discussion has helped clarify expectations, including adding more language to protocols and developing tables and examples of dispatch scenarios.</a:t>
            </a:r>
          </a:p>
          <a:p>
            <a:r>
              <a:rPr lang="en-US" sz="2000" dirty="0" smtClean="0"/>
              <a:t>One RTCTF participant is considering an alternative which would be brought to TAC in August for endorsement.</a:t>
            </a:r>
          </a:p>
          <a:p>
            <a:pPr lvl="1"/>
            <a:r>
              <a:rPr lang="en-US" sz="1800" dirty="0" smtClean="0"/>
              <a:t>Not for discussion today, rather as a heads-up.</a:t>
            </a:r>
          </a:p>
          <a:p>
            <a:endParaRPr lang="en-US" sz="2000" dirty="0" smtClean="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923699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pPr lvl="1"/>
            <a:endParaRPr lang="en-US" sz="1600" dirty="0" smtClean="0"/>
          </a:p>
          <a:p>
            <a:r>
              <a:rPr lang="en-US" sz="1800" dirty="0"/>
              <a:t>Review reminders:</a:t>
            </a:r>
          </a:p>
          <a:p>
            <a:pPr lvl="1"/>
            <a:r>
              <a:rPr lang="en-US" sz="1800" dirty="0" smtClean="0"/>
              <a:t>As always, MPs encouraged to send 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next meeting.  </a:t>
            </a:r>
          </a:p>
          <a:p>
            <a:pPr lvl="1"/>
            <a:r>
              <a:rPr lang="en-US" sz="1800" dirty="0" smtClean="0"/>
              <a:t>You can also submit formal comments through the standard Market Rules </a:t>
            </a:r>
            <a:r>
              <a:rPr lang="en-US" sz="1800" dirty="0" err="1" smtClean="0"/>
              <a:t>RevisionRequest</a:t>
            </a:r>
            <a:r>
              <a:rPr lang="en-US" sz="1800" dirty="0" smtClean="0"/>
              <a:t> process.</a:t>
            </a:r>
          </a:p>
          <a:p>
            <a:pPr lvl="1"/>
            <a:r>
              <a:rPr lang="en-US" sz="1800" dirty="0"/>
              <a:t>On July 8, 2020 ERCOT posted formal comments for some NPRRs to capture cumulative consensus changes as a single set of redlines under the author of “ERCOT 070820”,</a:t>
            </a:r>
          </a:p>
          <a:p>
            <a:pPr lvl="2"/>
            <a:r>
              <a:rPr lang="en-US" sz="1600" dirty="0"/>
              <a:t>Included portions of NPRR1007, 1008, 1009, and 1010</a:t>
            </a:r>
          </a:p>
          <a:p>
            <a:endParaRPr lang="en-US" sz="1400" dirty="0" smtClean="0"/>
          </a:p>
          <a:p>
            <a:r>
              <a:rPr lang="en-US" sz="1800" dirty="0" smtClean="0"/>
              <a:t>Next RTCTF is August 12</a:t>
            </a:r>
            <a:r>
              <a:rPr lang="en-US" sz="1800" baseline="30000" dirty="0" smtClean="0"/>
              <a:t>th</a:t>
            </a:r>
            <a:r>
              <a:rPr lang="en-US" sz="1800" dirty="0" smtClean="0"/>
              <a:t> </a:t>
            </a:r>
            <a:endParaRPr lang="en-US" sz="1800" baseline="30000" dirty="0" smtClean="0"/>
          </a:p>
          <a:p>
            <a:endParaRPr lang="en-US" sz="1800" dirty="0" smtClean="0"/>
          </a:p>
          <a:p>
            <a:r>
              <a:rPr lang="en-US" sz="1800" dirty="0" smtClean="0"/>
              <a:t>Any 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155748795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7646</TotalTime>
  <Words>1705</Words>
  <Application>Microsoft Office PowerPoint</Application>
  <PresentationFormat>On-screen Show (4:3)</PresentationFormat>
  <Paragraphs>207</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Courier New</vt:lpstr>
      <vt:lpstr>1_Custom Design</vt:lpstr>
      <vt:lpstr>Office Theme</vt:lpstr>
      <vt:lpstr>PowerPoint Presentation</vt:lpstr>
      <vt:lpstr>Outline of RTCTF Update </vt:lpstr>
      <vt:lpstr>RTC Revision Requests</vt:lpstr>
      <vt:lpstr>RTCRR Review Schedule &amp; Progress to Date</vt:lpstr>
      <vt:lpstr>RTCRR Review Schedule &amp; Progress to Date</vt:lpstr>
      <vt:lpstr>RTCRR Review Schedule &amp; Progress to Date</vt:lpstr>
      <vt:lpstr>RTCRR Review Schedule &amp; Progress to Date</vt:lpstr>
      <vt:lpstr>Potential August TAC voting item</vt:lpstr>
      <vt:lpstr>Next Steps</vt:lpstr>
      <vt:lpstr>Appendix</vt:lpstr>
      <vt:lpstr>RTCRR Review Process</vt:lpstr>
      <vt:lpstr>RTC Review Process (continued)</vt:lpstr>
      <vt:lpstr>RTC Review Process (continued)</vt:lpstr>
      <vt:lpstr>Previously Discussed Consensus Items</vt:lpstr>
      <vt:lpstr>Previously Discussed Consensus Items (continued)</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328</cp:revision>
  <cp:lastPrinted>2016-01-21T20:53:15Z</cp:lastPrinted>
  <dcterms:created xsi:type="dcterms:W3CDTF">2016-01-21T15:20:31Z</dcterms:created>
  <dcterms:modified xsi:type="dcterms:W3CDTF">2020-07-27T20:14:19Z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