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343" r:id="rId7"/>
    <p:sldId id="356" r:id="rId8"/>
    <p:sldId id="345" r:id="rId9"/>
    <p:sldId id="346" r:id="rId10"/>
    <p:sldId id="354" r:id="rId11"/>
    <p:sldId id="347" r:id="rId12"/>
    <p:sldId id="348" r:id="rId13"/>
    <p:sldId id="33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l, Austin" initials="RA" lastIdx="3" clrIdx="0">
    <p:extLst>
      <p:ext uri="{19B8F6BF-5375-455C-9EA6-DF929625EA0E}">
        <p15:presenceInfo xmlns:p15="http://schemas.microsoft.com/office/powerpoint/2012/main" userId="S-1-5-21-639947351-343809578-3807592339-27551" providerId="AD"/>
      </p:ext>
    </p:extLst>
  </p:cmAuthor>
  <p:cmAuthor id="2" name="Shanks, Magie" initials="SM" lastIdx="12" clrIdx="1">
    <p:extLst>
      <p:ext uri="{19B8F6BF-5375-455C-9EA6-DF929625EA0E}">
        <p15:presenceInfo xmlns:p15="http://schemas.microsoft.com/office/powerpoint/2012/main" userId="S-1-5-21-639947351-343809578-3807592339-42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876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Self-Limiting Facilities</a:t>
            </a:r>
          </a:p>
          <a:p>
            <a:r>
              <a:rPr lang="en-US" sz="3200" b="1" dirty="0" smtClean="0">
                <a:solidFill>
                  <a:schemeClr val="tx2"/>
                </a:solidFill>
              </a:rPr>
              <a:t>Settlement Concepts</a:t>
            </a:r>
            <a:endParaRPr lang="en-US" sz="32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000" strike="sngStrike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BESTFORCE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July 23, 2020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Self-Limiting Facility Settlement Concepts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570538"/>
          </a:xfrm>
        </p:spPr>
        <p:txBody>
          <a:bodyPr/>
          <a:lstStyle/>
          <a:p>
            <a:r>
              <a:rPr lang="en-US" sz="2200" dirty="0" smtClean="0"/>
              <a:t>Injection limit is for all Resources within the Self-Limiting Facility</a:t>
            </a:r>
          </a:p>
          <a:p>
            <a:r>
              <a:rPr lang="en-US" sz="2200" dirty="0" smtClean="0"/>
              <a:t>The Self-Limiting Facility Withdrawal limit is for ESRs only and any other load at the Facility is not included in the calculation </a:t>
            </a:r>
            <a:endParaRPr lang="en-US" sz="2200" dirty="0"/>
          </a:p>
          <a:p>
            <a:pPr lvl="1"/>
            <a:r>
              <a:rPr lang="en-US" sz="2200" dirty="0" smtClean="0"/>
              <a:t>Note however</a:t>
            </a:r>
            <a:r>
              <a:rPr lang="en-US" sz="2200" dirty="0"/>
              <a:t>, that output from other Resources within the Self-Limiting Facility is taken into consideration</a:t>
            </a:r>
          </a:p>
          <a:p>
            <a:r>
              <a:rPr lang="en-US" sz="2200" dirty="0"/>
              <a:t>Injection values are calculated using POI meter(s) and generation splitting telemetry</a:t>
            </a:r>
          </a:p>
          <a:p>
            <a:r>
              <a:rPr lang="en-US" sz="2200" dirty="0"/>
              <a:t>ESR Withdrawal is measured by the EPS meter(s)</a:t>
            </a:r>
          </a:p>
          <a:p>
            <a:r>
              <a:rPr lang="en-US" sz="2200" dirty="0"/>
              <a:t>Self-Limiting Facility Injection/Withdrawal value will be calculated as Injection minus Withdrawal</a:t>
            </a:r>
          </a:p>
          <a:p>
            <a:r>
              <a:rPr lang="en-US" sz="2200" dirty="0"/>
              <a:t>If Injection minus Withdrawal is positive, result will be compared to established MW Injection limit</a:t>
            </a:r>
          </a:p>
          <a:p>
            <a:r>
              <a:rPr lang="en-US" sz="2200" dirty="0"/>
              <a:t>If Injection minus Withdrawal is negative, result will be compared to established MW Withdrawal limit</a:t>
            </a:r>
          </a:p>
        </p:txBody>
      </p:sp>
    </p:spTree>
    <p:extLst>
      <p:ext uri="{BB962C8B-B14F-4D97-AF65-F5344CB8AC3E}">
        <p14:creationId xmlns:p14="http://schemas.microsoft.com/office/powerpoint/2010/main" val="245831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1700" dirty="0" smtClean="0"/>
              <a:t>Single Self-Limiting Facility (SLF) with One Generation Station Behind the POI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1295400"/>
            <a:ext cx="4495800" cy="43419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0800" y="3810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WSL EPS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3829527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WSL EPS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9056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1800" dirty="0" smtClean="0"/>
              <a:t>Single Self-Limiting Facility with Two Generation Stations Behind the POI</a:t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433493"/>
            <a:ext cx="6400799" cy="40703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38862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WSL EPS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3895477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WSL EPS</a:t>
            </a:r>
            <a:endParaRPr lang="en-US" sz="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5562600"/>
            <a:ext cx="1987468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96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 smtClean="0"/>
              <a:t>Two Self-Limiting Facilities with Three Generation Stations Behind the POI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1" y="1371600"/>
            <a:ext cx="7818082" cy="38884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52800" y="3837829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WSL EPS</a:t>
            </a:r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4366242" y="3837829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WSL EPS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3859032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WSL EPS</a:t>
            </a:r>
            <a:endParaRPr lang="en-US" sz="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2320" y="5497120"/>
            <a:ext cx="1987468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19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Single Self-Limiting Facility QTY Example Calculation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02203" y="5771812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1400" dirty="0" smtClean="0"/>
              <a:t>Settlement Calculation will use MWh quantities for the 15 minute interval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WSL EPS meters for each ESR will determine the withdrawal amounts for each of the ESRs</a:t>
            </a:r>
            <a:endParaRPr lang="en-US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914400" y="1295231"/>
          <a:ext cx="7023100" cy="3943350"/>
        </p:xfrm>
        <a:graphic>
          <a:graphicData uri="http://schemas.openxmlformats.org/drawingml/2006/table">
            <a:tbl>
              <a:tblPr/>
              <a:tblGrid>
                <a:gridCol w="1765300"/>
                <a:gridCol w="546100"/>
                <a:gridCol w="647700"/>
                <a:gridCol w="635000"/>
                <a:gridCol w="1485900"/>
                <a:gridCol w="927100"/>
                <a:gridCol w="1016000"/>
              </a:tblGrid>
              <a:tr h="48260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ESR1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ESR2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PVGR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Self-Limited Facility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"Raw" Injection Capability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Self-Limit Facility Injection Limit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"Raw" Withdrawal Capability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(40)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(60)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(100)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Self-Limit Facility Withdrawal Limit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(70)</a:t>
                      </a: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Example #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ESR1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ESR2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PVGR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Self-Limited Facility (Injection-Withdrawal)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Injection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Withdrawal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(40)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(60)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(100)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(30)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(40)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(60)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(70)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(40)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(30)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(70)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09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Settlement Charges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Injection over the limit:</a:t>
            </a:r>
          </a:p>
          <a:p>
            <a:pPr lvl="1"/>
            <a:r>
              <a:rPr lang="en-US" dirty="0" smtClean="0"/>
              <a:t>Positive prices:</a:t>
            </a:r>
          </a:p>
          <a:p>
            <a:pPr lvl="2"/>
            <a:r>
              <a:rPr lang="en-US" dirty="0" smtClean="0"/>
              <a:t>The QSE is charged the overage amount for the fifteen minute interval times a real-time </a:t>
            </a:r>
            <a:r>
              <a:rPr lang="en-US" dirty="0"/>
              <a:t>price </a:t>
            </a:r>
            <a:r>
              <a:rPr lang="en-US" dirty="0" smtClean="0"/>
              <a:t>calculated </a:t>
            </a:r>
            <a:r>
              <a:rPr lang="en-US" dirty="0"/>
              <a:t>at the Self-Limiting Facility</a:t>
            </a:r>
          </a:p>
          <a:p>
            <a:pPr lvl="1"/>
            <a:r>
              <a:rPr lang="en-US" dirty="0" smtClean="0"/>
              <a:t>Negative prices: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QSE is charged for the over generation via current settlement mechanisms and no </a:t>
            </a:r>
            <a:r>
              <a:rPr lang="en-US" dirty="0" err="1"/>
              <a:t>clawback</a:t>
            </a:r>
            <a:r>
              <a:rPr lang="en-US" dirty="0"/>
              <a:t> is necessary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2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Settlement </a:t>
            </a:r>
            <a:r>
              <a:rPr lang="en-US" sz="2400" dirty="0" smtClean="0"/>
              <a:t>Charges (proposal)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2800" dirty="0" smtClean="0"/>
              <a:t>Withdrawal over the limit</a:t>
            </a:r>
          </a:p>
          <a:p>
            <a:pPr lvl="1"/>
            <a:r>
              <a:rPr lang="en-US" dirty="0" smtClean="0"/>
              <a:t>Propose an additional overage charge</a:t>
            </a:r>
          </a:p>
          <a:p>
            <a:pPr lvl="1"/>
            <a:r>
              <a:rPr lang="en-US" dirty="0" smtClean="0"/>
              <a:t>QSE charged the difference in the max price at the location for the Operating Day minus the price during the interval of the overage</a:t>
            </a:r>
          </a:p>
          <a:p>
            <a:pPr lvl="1"/>
            <a:r>
              <a:rPr lang="en-US" dirty="0"/>
              <a:t>This provides a disincentive to over-charge in order to take advantage of higher prices later</a:t>
            </a:r>
          </a:p>
          <a:p>
            <a:pPr lvl="1"/>
            <a:r>
              <a:rPr lang="en-US" dirty="0"/>
              <a:t>If prices are negative this would charge </a:t>
            </a:r>
            <a:r>
              <a:rPr lang="en-US" dirty="0" smtClean="0"/>
              <a:t>the QSE full max RTM price at the location for the operating day as well as claw back payments for charging at a negative price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3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133600"/>
            <a:ext cx="6553200" cy="3909221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668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20024</TotalTime>
  <Words>471</Words>
  <Application>Microsoft Office PowerPoint</Application>
  <PresentationFormat>On-screen Show 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Self-Limiting Facility Settlement Concepts </vt:lpstr>
      <vt:lpstr>Single Self-Limiting Facility (SLF) with One Generation Station Behind the POI </vt:lpstr>
      <vt:lpstr>Single Self-Limiting Facility with Two Generation Stations Behind the POI </vt:lpstr>
      <vt:lpstr>Two Self-Limiting Facilities with Three Generation Stations Behind the POI</vt:lpstr>
      <vt:lpstr>Single Self-Limiting Facility QTY Example Calculation</vt:lpstr>
      <vt:lpstr>Settlement Charges</vt:lpstr>
      <vt:lpstr>Settlement Charges (proposal)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kragsdale</cp:lastModifiedBy>
  <cp:revision>333</cp:revision>
  <cp:lastPrinted>2016-01-21T20:53:15Z</cp:lastPrinted>
  <dcterms:created xsi:type="dcterms:W3CDTF">2016-01-21T15:20:31Z</dcterms:created>
  <dcterms:modified xsi:type="dcterms:W3CDTF">2020-07-22T21:54:46Z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