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92" r:id="rId6"/>
    <p:sldId id="291" r:id="rId7"/>
    <p:sldId id="299" r:id="rId8"/>
    <p:sldId id="300" r:id="rId9"/>
    <p:sldId id="301" r:id="rId10"/>
    <p:sldId id="295" r:id="rId11"/>
    <p:sldId id="297" r:id="rId12"/>
    <p:sldId id="29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ip" initials="SS" lastIdx="1" clrIdx="0">
    <p:extLst>
      <p:ext uri="{19B8F6BF-5375-455C-9EA6-DF929625EA0E}">
        <p15:presenceInfo xmlns:p15="http://schemas.microsoft.com/office/powerpoint/2012/main" userId="Sandi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2F5"/>
    <a:srgbClr val="CBE3EB"/>
    <a:srgbClr val="375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97" autoAdjust="0"/>
  </p:normalViewPr>
  <p:slideViewPr>
    <p:cSldViewPr showGuides="1">
      <p:cViewPr varScale="1">
        <p:scale>
          <a:sx n="140" d="100"/>
          <a:sy n="140" d="100"/>
        </p:scale>
        <p:origin x="6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0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4/6/2020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4/6/2020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BESTF KTCs, Storage Revision Requests and Meetings Tracker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37072"/>
              </p:ext>
            </p:extLst>
          </p:nvPr>
        </p:nvGraphicFramePr>
        <p:xfrm>
          <a:off x="177798" y="775855"/>
          <a:ext cx="8864603" cy="51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83"/>
                <a:gridCol w="773021"/>
                <a:gridCol w="1159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8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544"/>
                <a:gridCol w="14224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771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0B0F0"/>
                          </a:solidFill>
                        </a:rPr>
                        <a:t>NPRR957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RTF-4 Definition of Energy Storage Resource and Related Registration and Telemetry Requirements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RTF-4 Definition of Energy Storage Resource and Related Registration and Telemetry Requirements) introduces the ESR definition so that subsequent NPRRs can use the ESR definition.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12/10/19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4978374"/>
                  </a:ext>
                </a:extLst>
              </a:tr>
              <a:tr h="42145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Point Deviation Settlement and Deployment Performance Metrics for Energy Storage Resources (Combo Model)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Performance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2/11/20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701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Settlement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Base-Point Deviation (BPD)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86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(BESTF-2)</a:t>
                      </a:r>
                      <a:endParaRPr lang="en-US" sz="1050" b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Energy Offer Curves, Pricing, Dispatch, and Mitigation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VCMRR027</a:t>
                      </a:r>
                      <a:endParaRPr lang="en-US" sz="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2/11/20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(BESTF-3)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Contribution to Physical Responsive Capability and Real-Time On-Line Reserve Capacity Calculations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OBDRR017</a:t>
                      </a:r>
                      <a:endParaRPr lang="en-US" sz="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Physical Responsive Capability, and ORDC Reserve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6/9/20</a:t>
                      </a:r>
                      <a:endParaRPr lang="en-US" sz="105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18201" y="615819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7/17/2020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362909"/>
              </p:ext>
            </p:extLst>
          </p:nvPr>
        </p:nvGraphicFramePr>
        <p:xfrm>
          <a:off x="271346" y="990601"/>
          <a:ext cx="8739912" cy="496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54"/>
                <a:gridCol w="762000"/>
                <a:gridCol w="1086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6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NPRR989</a:t>
                      </a: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(BESTF-1)</a:t>
                      </a:r>
                      <a:r>
                        <a:rPr lang="en-US" sz="105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Technical Requirements</a:t>
                      </a:r>
                      <a:endParaRPr lang="en-US" sz="105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NOGRR204</a:t>
                      </a:r>
                      <a:endParaRPr lang="en-US" sz="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6/9/20</a:t>
                      </a:r>
                      <a:endParaRPr lang="en-US" sz="105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105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17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Voltage/frequency Ride-through requirements 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718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Governor Deadband and Droop Setting Requirement 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Governor Testing 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62">
                <a:tc rowSpan="5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NPRR1014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(BESTF-4)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Energy Storage Resource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not taken 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6/12/20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6/30/20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7/23/20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8/14/20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9/11/20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10/15/20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11/11/20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11/18/20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12/08/20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Options to maintain desired level of State of Charge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attributes and Offer structure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5677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Settlement changes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Single model ESR Base-Point Deviation (BPD)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Settlement using Nodal Base-Point weighted prices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09722" y="6179883"/>
            <a:ext cx="3200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7/17</a:t>
            </a:r>
            <a:r>
              <a:rPr lang="en-US" dirty="0" smtClean="0"/>
              <a:t>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243851"/>
              </p:ext>
            </p:extLst>
          </p:nvPr>
        </p:nvGraphicFramePr>
        <p:xfrm>
          <a:off x="240144" y="712343"/>
          <a:ext cx="873991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/>
                <a:gridCol w="1817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Single Model Registration and Charging Restrictions in Emergency Conditions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PGRRbbb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NOGRR208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not taken 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OWG 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PRS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6/11/20 endorsed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PRS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7/16/20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endorsed IA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441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NPRR995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 Terms for Settlement Only Energy Storage</a:t>
                      </a:r>
                      <a:endParaRPr lang="en-US" sz="60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 Terms for Settlement Only Energy Storage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2/13/20 PRS table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4/16/20 PRS table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4/16/20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5/1/20 Not discussed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5/21/20 Not to be discussed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WMS 6/3/20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BESTF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6/12/20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WMS 7/8/20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8/14/20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9/11/20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9/29/20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11/11/20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12/20/20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TAC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Jan/21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Feb/21</a:t>
                      </a: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7/17</a:t>
            </a:r>
            <a:r>
              <a:rPr lang="en-US" dirty="0" smtClean="0"/>
              <a:t>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03706"/>
              </p:ext>
            </p:extLst>
          </p:nvPr>
        </p:nvGraphicFramePr>
        <p:xfrm>
          <a:off x="240144" y="712343"/>
          <a:ext cx="8739912" cy="5307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600"/>
                <a:gridCol w="1588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977">
                <a:tc rowSpan="1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NPRR1029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(BESTF-6)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DC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Coupled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Resources</a:t>
                      </a:r>
                      <a:endParaRPr lang="en-US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KTC-11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DC Coupled Resources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Definition and Registration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PRS 7/16/20 referred to BESTF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7/23/20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8/14/20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9/11/20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10/15/20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11/11/20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11/18/20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12/08/20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Participation Model (EMS and MMS)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Forecasting PV/Wind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10769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Mitigation treatment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in SCED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WSL Treatment &amp; Renewable Energy Credits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Data Requirements from QSEs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Operations and Planning Studies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Resource Adequacy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Reporting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Proxy Offer Curve and Bid to Buy for DC Coupled Resources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RUC Capacity Short Calculations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Physical Responsive Reserve (PRC) and Real-Time On-Line Capacity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(RTOLCAP Calculations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Charging an ESS portion of DC Coupled Resource under ERCOT Emergency Conditions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Resource Statuses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7/17</a:t>
            </a:r>
            <a:r>
              <a:rPr lang="en-US" dirty="0" smtClean="0"/>
              <a:t>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275587"/>
              </p:ext>
            </p:extLst>
          </p:nvPr>
        </p:nvGraphicFramePr>
        <p:xfrm>
          <a:off x="240144" y="712343"/>
          <a:ext cx="873991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4200"/>
                <a:gridCol w="1741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977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NPRR1026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(BESTF-7)</a:t>
                      </a:r>
                    </a:p>
                    <a:p>
                      <a:pPr algn="ctr"/>
                      <a:r>
                        <a:rPr lang="en-US" sz="1050" b="0" dirty="0" smtClean="0"/>
                        <a:t>ESR Self-Limiting GINR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PGRRccc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KTC-13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Self-Limiting issues related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to Interconnection Requests for Energy Storage Resources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Limit Assumptions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PRS 7/16/20 referred to BESTF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7/23/20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8/14/20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9/11/20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10/15/20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...PRS 11/11/20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11/18/20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12/08/20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Compliance and Monitoring program for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Self-Limiting Resources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Real-Time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Telemetry and COP requirements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NPRR1020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Definition of Integrated Battery Storage Systems (IBSS) </a:t>
                      </a:r>
                      <a:endParaRPr lang="en-US" sz="9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PRS 7/16/20 endorsed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BOD 8/11/20</a:t>
                      </a:r>
                      <a:endParaRPr lang="en-US" sz="105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2895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NPRR989 (BESTF-1)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6/9/20</a:t>
                      </a:r>
                      <a:endParaRPr lang="en-US" sz="105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Voltage/frequency Ride-through requirements 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Governor Deadband and Droop Setting Requirement 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Governor Testing 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PGRRbbb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5/7/20 ROS not taken 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OWG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ROS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6/4/20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ROS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7/9/20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6" y="6248559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7/17</a:t>
            </a:r>
            <a:r>
              <a:rPr lang="en-US" dirty="0" smtClean="0"/>
              <a:t>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351661"/>
              </p:ext>
            </p:extLst>
          </p:nvPr>
        </p:nvGraphicFramePr>
        <p:xfrm>
          <a:off x="240144" y="772045"/>
          <a:ext cx="8739914" cy="503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838200"/>
                <a:gridCol w="11622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5000"/>
                <a:gridCol w="1512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34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OBDRR017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NPRR987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(BESTF-3)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Physical Responsive Capability, and ORDC Reserve</a:t>
                      </a:r>
                      <a:endParaRPr lang="en-US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Board approved 6/9/20</a:t>
                      </a:r>
                      <a:endParaRPr lang="en-US" sz="1000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</a:rPr>
                        <a:t>PGRRccc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NPRRyyyy</a:t>
                      </a:r>
                    </a:p>
                    <a:p>
                      <a:pPr algn="ctr"/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(BESTF-7)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ESR Self-Limiting GINR </a:t>
                      </a:r>
                      <a:endParaRPr lang="en-US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</a:t>
                      </a:r>
                      <a:r>
                        <a:rPr lang="en-US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NPRRyyyy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BESTF-7 Self-Limiting Facilities and Self-Limiting Resources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 NOGRR208PGRRbbb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5/7/20 ROS not taken 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OWG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5/21/20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ROS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6/4/20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ROS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7/9/20 (IA)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VCMRR027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NPRR986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1/8/20 WMS approved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2/5/20 WMS (IA) endorsed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TAC 7/29/20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...BOD 8/11/20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9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Green indicates dependency </a:t>
            </a:r>
            <a:r>
              <a:rPr lang="en-US" sz="1200" dirty="0" smtClean="0">
                <a:solidFill>
                  <a:srgbClr val="00B050"/>
                </a:solidFill>
              </a:rPr>
              <a:t>and </a:t>
            </a:r>
            <a:r>
              <a:rPr lang="en-US" sz="1200" dirty="0">
                <a:solidFill>
                  <a:srgbClr val="00B050"/>
                </a:solidFill>
              </a:rPr>
              <a:t>estimate.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7/17</a:t>
            </a:r>
            <a:r>
              <a:rPr lang="en-US" dirty="0" smtClean="0"/>
              <a:t>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Storage Revision 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4228"/>
              </p:ext>
            </p:extLst>
          </p:nvPr>
        </p:nvGraphicFramePr>
        <p:xfrm>
          <a:off x="240144" y="990600"/>
          <a:ext cx="8739912" cy="297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793202"/>
                <a:gridCol w="1207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NPRRccc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"Storage Peak Average Capacity Percentage" to be used in CDR for various batteries.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...SAWG 10/26/20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ROS White Papers/</a:t>
                      </a:r>
                    </a:p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Revised KTC</a:t>
                      </a:r>
                      <a:endParaRPr lang="en-US" sz="105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Outage Coordination Studies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 5/7/20 referred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TBD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Studies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 5/7/20 referred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TBD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 Planning Studies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55857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Green indicates dependency </a:t>
            </a:r>
            <a:r>
              <a:rPr lang="en-US" sz="1200" dirty="0" smtClean="0">
                <a:solidFill>
                  <a:srgbClr val="00B050"/>
                </a:solidFill>
              </a:rPr>
              <a:t>and </a:t>
            </a:r>
            <a:r>
              <a:rPr lang="en-US" sz="1200" dirty="0">
                <a:solidFill>
                  <a:srgbClr val="00B050"/>
                </a:solidFill>
              </a:rPr>
              <a:t>estimate.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7/17</a:t>
            </a:r>
            <a:r>
              <a:rPr lang="en-US" dirty="0" smtClean="0"/>
              <a:t>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005242"/>
              </p:ext>
            </p:extLst>
          </p:nvPr>
        </p:nvGraphicFramePr>
        <p:xfrm>
          <a:off x="1143000" y="838200"/>
          <a:ext cx="7013446" cy="5479372"/>
        </p:xfrm>
        <a:graphic>
          <a:graphicData uri="http://schemas.openxmlformats.org/drawingml/2006/table">
            <a:tbl>
              <a:tblPr/>
              <a:tblGrid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  <a:gridCol w="637586"/>
              </a:tblGrid>
              <a:tr h="23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PDCWG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BESTF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WMS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ROS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TAC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BOD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  <a:p>
                      <a:pPr algn="ctr" fontAlgn="b"/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2/25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2/6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3/26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3/10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3/18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3/5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4/2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4/29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5/7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6/4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6/30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7/23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7/9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8/6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9/3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10/8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10/28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11/13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11/5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12/16</a:t>
                      </a:r>
                      <a:endParaRPr lang="en-US" sz="1100" b="1" i="0" u="none" strike="noStrike" dirty="0">
                        <a:solidFill>
                          <a:srgbClr val="37562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12/3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8703</TotalTime>
  <Words>1494</Words>
  <Application>Microsoft Office PowerPoint</Application>
  <PresentationFormat>On-screen Show (4:3)</PresentationFormat>
  <Paragraphs>647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BESTF KTCs, Storage Revision Requests and Meetings Tracker</vt:lpstr>
      <vt:lpstr>Meeting 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Ayson, Janice</cp:lastModifiedBy>
  <cp:revision>262</cp:revision>
  <cp:lastPrinted>2020-02-08T00:27:16Z</cp:lastPrinted>
  <dcterms:created xsi:type="dcterms:W3CDTF">2016-01-21T15:20:31Z</dcterms:created>
  <dcterms:modified xsi:type="dcterms:W3CDTF">2020-07-17T15:33:13Z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