
<file path=[Content_Types].xml><?xml version="1.0" encoding="utf-8"?>
<Types xmlns="http://schemas.openxmlformats.org/package/2006/content-types">
  <Default Extension="bin" ContentType="application/vnd.openxmlformats-officedocument.oleObject"/>
  <Default Extension="emf" ContentType="image/x-emf"/>
  <Default Extension="jp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256" r:id="rId2"/>
    <p:sldId id="264" r:id="rId3"/>
    <p:sldId id="267" r:id="rId4"/>
    <p:sldId id="268" r:id="rId5"/>
    <p:sldId id="269" r:id="rId6"/>
    <p:sldId id="270" r:id="rId7"/>
    <p:sldId id="271" r:id="rId8"/>
    <p:sldId id="272"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D000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7" d="100"/>
          <a:sy n="67" d="100"/>
        </p:scale>
        <p:origin x="604"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tags" Target="../tags/tag2.xml"/><Relationship Id="rId7" Type="http://schemas.openxmlformats.org/officeDocument/2006/relationships/oleObject" Target="../embeddings/oleObject2.bin"/><Relationship Id="rId2" Type="http://schemas.openxmlformats.org/officeDocument/2006/relationships/tags" Target="../tags/tag1.xml"/><Relationship Id="rId1" Type="http://schemas.openxmlformats.org/officeDocument/2006/relationships/vmlDrawing" Target="../drawings/vmlDrawing1.vml"/><Relationship Id="rId6" Type="http://schemas.openxmlformats.org/officeDocument/2006/relationships/image" Target="../media/image2.emf"/><Relationship Id="rId5" Type="http://schemas.openxmlformats.org/officeDocument/2006/relationships/oleObject" Target="../embeddings/oleObject1.bin"/><Relationship Id="rId4"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3E133CD-D85B-4ABF-BC0C-E5A8539A9E87}" type="datetimeFigureOut">
              <a:rPr lang="en-US" smtClean="0"/>
              <a:t>7/22/2020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BCC051-68A4-474D-B2B4-E4F3E198375A}"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896277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E133CD-D85B-4ABF-BC0C-E5A8539A9E87}" type="datetimeFigureOut">
              <a:rPr lang="en-US" smtClean="0"/>
              <a:t>7/22/2020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BCC051-68A4-474D-B2B4-E4F3E198375A}" type="slidenum">
              <a:rPr lang="en-US" smtClean="0"/>
              <a:t>‹#›</a:t>
            </a:fld>
            <a:endParaRPr lang="en-US"/>
          </a:p>
        </p:txBody>
      </p:sp>
    </p:spTree>
    <p:extLst>
      <p:ext uri="{BB962C8B-B14F-4D97-AF65-F5344CB8AC3E}">
        <p14:creationId xmlns:p14="http://schemas.microsoft.com/office/powerpoint/2010/main" val="27208089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E133CD-D85B-4ABF-BC0C-E5A8539A9E87}" type="datetimeFigureOut">
              <a:rPr lang="en-US" smtClean="0"/>
              <a:t>7/22/2020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BCC051-68A4-474D-B2B4-E4F3E198375A}" type="slidenum">
              <a:rPr lang="en-US" smtClean="0"/>
              <a:t>‹#›</a:t>
            </a:fld>
            <a:endParaRPr lang="en-US"/>
          </a:p>
        </p:txBody>
      </p:sp>
    </p:spTree>
    <p:extLst>
      <p:ext uri="{BB962C8B-B14F-4D97-AF65-F5344CB8AC3E}">
        <p14:creationId xmlns:p14="http://schemas.microsoft.com/office/powerpoint/2010/main" val="41748834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Subtitle">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2"/>
            </p:custDataLst>
            <p:extLst>
              <p:ext uri="{D42A27DB-BD31-4B8C-83A1-F6EECF244321}">
                <p14:modId xmlns:p14="http://schemas.microsoft.com/office/powerpoint/2010/main" val="4048062746"/>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4106" name="think-cell Slide" r:id="rId5" imgW="270" imgH="270" progId="TCLayout.ActiveDocument.1">
                  <p:embed/>
                </p:oleObj>
              </mc:Choice>
              <mc:Fallback>
                <p:oleObj name="think-cell Slide" r:id="rId5" imgW="270" imgH="270" progId="TCLayout.ActiveDocument.1">
                  <p:embed/>
                  <p:pic>
                    <p:nvPicPr>
                      <p:cNvPr id="2" name="Object 1" hidden="1"/>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9" name="Text Placeholder 8"/>
          <p:cNvSpPr>
            <a:spLocks noGrp="1"/>
          </p:cNvSpPr>
          <p:nvPr>
            <p:ph type="body" sz="quarter" idx="12" hasCustomPrompt="1"/>
          </p:nvPr>
        </p:nvSpPr>
        <p:spPr>
          <a:xfrm>
            <a:off x="634314" y="510962"/>
            <a:ext cx="10933799" cy="400110"/>
          </a:xfrm>
        </p:spPr>
        <p:txBody>
          <a:bodyPr wrap="square" lIns="0">
            <a:spAutoFit/>
          </a:bodyPr>
          <a:lstStyle>
            <a:lvl1pPr marL="0" indent="0">
              <a:buNone/>
              <a:defRPr sz="2000">
                <a:solidFill>
                  <a:schemeClr val="tx1"/>
                </a:solidFill>
                <a:latin typeface="Gotham Medium" panose="02000604030000020004" pitchFamily="50" charset="0"/>
              </a:defRPr>
            </a:lvl1pPr>
            <a:lvl2pPr marL="609585" indent="0">
              <a:buNone/>
              <a:defRPr sz="2000">
                <a:solidFill>
                  <a:schemeClr val="tx1">
                    <a:lumMod val="50000"/>
                    <a:lumOff val="50000"/>
                  </a:schemeClr>
                </a:solidFill>
                <a:latin typeface="Gotham Medium" panose="02000604030000020004" pitchFamily="50" charset="0"/>
              </a:defRPr>
            </a:lvl2pPr>
            <a:lvl3pPr marL="1219170" indent="0">
              <a:buNone/>
              <a:defRPr sz="2000">
                <a:solidFill>
                  <a:schemeClr val="tx1">
                    <a:lumMod val="50000"/>
                    <a:lumOff val="50000"/>
                  </a:schemeClr>
                </a:solidFill>
                <a:latin typeface="Gotham Medium" panose="02000604030000020004" pitchFamily="50" charset="0"/>
              </a:defRPr>
            </a:lvl3pPr>
            <a:lvl4pPr marL="1828755" indent="0">
              <a:buNone/>
              <a:defRPr sz="2000">
                <a:solidFill>
                  <a:schemeClr val="tx1">
                    <a:lumMod val="50000"/>
                    <a:lumOff val="50000"/>
                  </a:schemeClr>
                </a:solidFill>
                <a:latin typeface="Gotham Medium" panose="02000604030000020004" pitchFamily="50" charset="0"/>
              </a:defRPr>
            </a:lvl4pPr>
            <a:lvl5pPr marL="2438339" indent="0">
              <a:buNone/>
              <a:defRPr sz="2000">
                <a:solidFill>
                  <a:schemeClr val="tx1">
                    <a:lumMod val="50000"/>
                    <a:lumOff val="50000"/>
                  </a:schemeClr>
                </a:solidFill>
                <a:latin typeface="Gotham Medium" panose="02000604030000020004" pitchFamily="50" charset="0"/>
              </a:defRPr>
            </a:lvl5pPr>
          </a:lstStyle>
          <a:p>
            <a:pPr lvl="0"/>
            <a:r>
              <a:rPr lang="en-GB" dirty="0"/>
              <a:t>Section slide</a:t>
            </a:r>
          </a:p>
        </p:txBody>
      </p:sp>
      <p:sp>
        <p:nvSpPr>
          <p:cNvPr id="10" name="Text Placeholder 8"/>
          <p:cNvSpPr>
            <a:spLocks noGrp="1"/>
          </p:cNvSpPr>
          <p:nvPr>
            <p:ph type="body" sz="quarter" idx="13" hasCustomPrompt="1"/>
          </p:nvPr>
        </p:nvSpPr>
        <p:spPr>
          <a:xfrm>
            <a:off x="634314" y="911072"/>
            <a:ext cx="10933799" cy="369332"/>
          </a:xfrm>
        </p:spPr>
        <p:txBody>
          <a:bodyPr wrap="square" lIns="0">
            <a:spAutoFit/>
          </a:bodyPr>
          <a:lstStyle>
            <a:lvl1pPr marL="0" indent="0">
              <a:buNone/>
              <a:defRPr sz="1800" baseline="0">
                <a:solidFill>
                  <a:schemeClr val="accent1"/>
                </a:solidFill>
                <a:latin typeface="Gotham Book" charset="0"/>
                <a:ea typeface="Gotham Book" charset="0"/>
                <a:cs typeface="Gotham Book" charset="0"/>
              </a:defRPr>
            </a:lvl1pPr>
            <a:lvl2pPr marL="609585" indent="0">
              <a:buNone/>
              <a:defRPr sz="2000">
                <a:solidFill>
                  <a:schemeClr val="tx1">
                    <a:lumMod val="50000"/>
                    <a:lumOff val="50000"/>
                  </a:schemeClr>
                </a:solidFill>
                <a:latin typeface="Gotham Medium" panose="02000604030000020004" pitchFamily="50" charset="0"/>
              </a:defRPr>
            </a:lvl2pPr>
            <a:lvl3pPr marL="1219170" indent="0">
              <a:buNone/>
              <a:defRPr sz="2000">
                <a:solidFill>
                  <a:schemeClr val="tx1">
                    <a:lumMod val="50000"/>
                    <a:lumOff val="50000"/>
                  </a:schemeClr>
                </a:solidFill>
                <a:latin typeface="Gotham Medium" panose="02000604030000020004" pitchFamily="50" charset="0"/>
              </a:defRPr>
            </a:lvl3pPr>
            <a:lvl4pPr marL="1828755" indent="0">
              <a:buNone/>
              <a:defRPr sz="2000">
                <a:solidFill>
                  <a:schemeClr val="tx1">
                    <a:lumMod val="50000"/>
                    <a:lumOff val="50000"/>
                  </a:schemeClr>
                </a:solidFill>
                <a:latin typeface="Gotham Medium" panose="02000604030000020004" pitchFamily="50" charset="0"/>
              </a:defRPr>
            </a:lvl4pPr>
            <a:lvl5pPr marL="2438339" indent="0">
              <a:buNone/>
              <a:defRPr sz="2000">
                <a:solidFill>
                  <a:schemeClr val="tx1">
                    <a:lumMod val="50000"/>
                    <a:lumOff val="50000"/>
                  </a:schemeClr>
                </a:solidFill>
                <a:latin typeface="Gotham Medium" panose="02000604030000020004" pitchFamily="50" charset="0"/>
              </a:defRPr>
            </a:lvl5pPr>
          </a:lstStyle>
          <a:p>
            <a:pPr lvl="0"/>
            <a:r>
              <a:rPr lang="en-GB" dirty="0"/>
              <a:t>Sub-head</a:t>
            </a:r>
          </a:p>
        </p:txBody>
      </p:sp>
      <p:sp>
        <p:nvSpPr>
          <p:cNvPr id="8" name="Slide Number Placeholder 6"/>
          <p:cNvSpPr>
            <a:spLocks noGrp="1"/>
          </p:cNvSpPr>
          <p:nvPr>
            <p:ph type="sldNum" sz="quarter" idx="4"/>
          </p:nvPr>
        </p:nvSpPr>
        <p:spPr>
          <a:xfrm>
            <a:off x="10969418" y="6492875"/>
            <a:ext cx="598695" cy="365125"/>
          </a:xfrm>
          <a:prstGeom prst="rect">
            <a:avLst/>
          </a:prstGeom>
        </p:spPr>
        <p:txBody>
          <a:bodyPr vert="horz" lIns="91440" tIns="45720" rIns="91440" bIns="45720" rtlCol="0" anchor="ctr"/>
          <a:lstStyle>
            <a:lvl1pPr algn="r">
              <a:defRPr kumimoji="0" lang="en-GB" sz="1000" b="0" i="0" u="none" strike="noStrike" kern="1200" cap="none" spc="0" normalizeH="0" baseline="0" smtClean="0">
                <a:ln>
                  <a:noFill/>
                </a:ln>
                <a:solidFill>
                  <a:schemeClr val="tx2"/>
                </a:solidFill>
                <a:effectLst/>
                <a:uFillTx/>
                <a:latin typeface="Gotham Book" charset="0"/>
                <a:ea typeface="Gotham Book" charset="0"/>
                <a:cs typeface="Gotham Book" charset="0"/>
              </a:defRPr>
            </a:lvl1pPr>
          </a:lstStyle>
          <a:p>
            <a:fld id="{00E6B595-AC0B-45AA-8133-7422E92C4F20}" type="slidenum">
              <a:rPr lang="uk-UA" smtClean="0"/>
              <a:pPr/>
              <a:t>‹#›</a:t>
            </a:fld>
            <a:endParaRPr lang="uk-UA" dirty="0"/>
          </a:p>
        </p:txBody>
      </p:sp>
      <p:graphicFrame>
        <p:nvGraphicFramePr>
          <p:cNvPr id="7" name="Object 6" hidden="1"/>
          <p:cNvGraphicFramePr>
            <a:graphicFrameLocks noChangeAspect="1"/>
          </p:cNvGraphicFramePr>
          <p:nvPr userDrawn="1">
            <p:custDataLst>
              <p:tags r:id="rId3"/>
            </p:custDataLst>
            <p:extLst>
              <p:ext uri="{D42A27DB-BD31-4B8C-83A1-F6EECF244321}">
                <p14:modId xmlns:p14="http://schemas.microsoft.com/office/powerpoint/2010/main" val="3075202920"/>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4107" name="think-cell Slide" r:id="rId7" imgW="270" imgH="270" progId="TCLayout.ActiveDocument.1">
                  <p:embed/>
                </p:oleObj>
              </mc:Choice>
              <mc:Fallback>
                <p:oleObj name="think-cell Slide" r:id="rId7" imgW="270" imgH="270" progId="TCLayout.ActiveDocument.1">
                  <p:embed/>
                  <p:pic>
                    <p:nvPicPr>
                      <p:cNvPr id="7" name="Object 6" hidden="1"/>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11" name="Rectangle 10"/>
          <p:cNvSpPr/>
          <p:nvPr userDrawn="1"/>
        </p:nvSpPr>
        <p:spPr>
          <a:xfrm>
            <a:off x="634314" y="0"/>
            <a:ext cx="703114" cy="99157"/>
          </a:xfrm>
          <a:prstGeom prst="rect">
            <a:avLst/>
          </a:prstGeom>
          <a:solidFill>
            <a:srgbClr val="E3193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0189" tIns="40094" rIns="80189" bIns="40094" numCol="1" spcCol="0" rtlCol="0" fromWordArt="0" anchor="ctr" anchorCtr="0" forceAA="0" compatLnSpc="1">
            <a:prstTxWarp prst="textNoShape">
              <a:avLst/>
            </a:prstTxWarp>
            <a:noAutofit/>
          </a:bodyPr>
          <a:lstStyle/>
          <a:p>
            <a:pPr algn="ctr"/>
            <a:endParaRPr lang="en-GB" sz="1578" dirty="0">
              <a:solidFill>
                <a:srgbClr val="E31937"/>
              </a:solidFill>
            </a:endParaRPr>
          </a:p>
        </p:txBody>
      </p:sp>
    </p:spTree>
    <p:extLst>
      <p:ext uri="{BB962C8B-B14F-4D97-AF65-F5344CB8AC3E}">
        <p14:creationId xmlns:p14="http://schemas.microsoft.com/office/powerpoint/2010/main" val="323167289"/>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E133CD-D85B-4ABF-BC0C-E5A8539A9E87}" type="datetimeFigureOut">
              <a:rPr lang="en-US" smtClean="0"/>
              <a:t>7/22/2020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BCC051-68A4-474D-B2B4-E4F3E198375A}" type="slidenum">
              <a:rPr lang="en-US" smtClean="0"/>
              <a:t>‹#›</a:t>
            </a:fld>
            <a:endParaRPr lang="en-US"/>
          </a:p>
        </p:txBody>
      </p:sp>
    </p:spTree>
    <p:extLst>
      <p:ext uri="{BB962C8B-B14F-4D97-AF65-F5344CB8AC3E}">
        <p14:creationId xmlns:p14="http://schemas.microsoft.com/office/powerpoint/2010/main" val="26226389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3E133CD-D85B-4ABF-BC0C-E5A8539A9E87}" type="datetimeFigureOut">
              <a:rPr lang="en-US" smtClean="0"/>
              <a:t>7/22/2020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BCC051-68A4-474D-B2B4-E4F3E198375A}"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91346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3E133CD-D85B-4ABF-BC0C-E5A8539A9E87}" type="datetimeFigureOut">
              <a:rPr lang="en-US" smtClean="0"/>
              <a:t>7/22/2020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BCC051-68A4-474D-B2B4-E4F3E198375A}" type="slidenum">
              <a:rPr lang="en-US" smtClean="0"/>
              <a:t>‹#›</a:t>
            </a:fld>
            <a:endParaRPr lang="en-US"/>
          </a:p>
        </p:txBody>
      </p:sp>
    </p:spTree>
    <p:extLst>
      <p:ext uri="{BB962C8B-B14F-4D97-AF65-F5344CB8AC3E}">
        <p14:creationId xmlns:p14="http://schemas.microsoft.com/office/powerpoint/2010/main" val="19450738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3E133CD-D85B-4ABF-BC0C-E5A8539A9E87}" type="datetimeFigureOut">
              <a:rPr lang="en-US" smtClean="0"/>
              <a:t>7/22/2020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2BCC051-68A4-474D-B2B4-E4F3E198375A}" type="slidenum">
              <a:rPr lang="en-US" smtClean="0"/>
              <a:t>‹#›</a:t>
            </a:fld>
            <a:endParaRPr lang="en-US"/>
          </a:p>
        </p:txBody>
      </p:sp>
    </p:spTree>
    <p:extLst>
      <p:ext uri="{BB962C8B-B14F-4D97-AF65-F5344CB8AC3E}">
        <p14:creationId xmlns:p14="http://schemas.microsoft.com/office/powerpoint/2010/main" val="20672581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3E133CD-D85B-4ABF-BC0C-E5A8539A9E87}" type="datetimeFigureOut">
              <a:rPr lang="en-US" smtClean="0"/>
              <a:t>7/22/2020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2BCC051-68A4-474D-B2B4-E4F3E198375A}" type="slidenum">
              <a:rPr lang="en-US" smtClean="0"/>
              <a:t>‹#›</a:t>
            </a:fld>
            <a:endParaRPr lang="en-US"/>
          </a:p>
        </p:txBody>
      </p:sp>
    </p:spTree>
    <p:extLst>
      <p:ext uri="{BB962C8B-B14F-4D97-AF65-F5344CB8AC3E}">
        <p14:creationId xmlns:p14="http://schemas.microsoft.com/office/powerpoint/2010/main" val="27763072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53E133CD-D85B-4ABF-BC0C-E5A8539A9E87}" type="datetimeFigureOut">
              <a:rPr lang="en-US" smtClean="0"/>
              <a:t>7/22/2020</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D2BCC051-68A4-474D-B2B4-E4F3E198375A}" type="slidenum">
              <a:rPr lang="en-US" smtClean="0"/>
              <a:t>‹#›</a:t>
            </a:fld>
            <a:endParaRPr lang="en-US"/>
          </a:p>
        </p:txBody>
      </p:sp>
    </p:spTree>
    <p:extLst>
      <p:ext uri="{BB962C8B-B14F-4D97-AF65-F5344CB8AC3E}">
        <p14:creationId xmlns:p14="http://schemas.microsoft.com/office/powerpoint/2010/main" val="30475749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53E133CD-D85B-4ABF-BC0C-E5A8539A9E87}" type="datetimeFigureOut">
              <a:rPr lang="en-US" smtClean="0"/>
              <a:t>7/22/2020</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2BCC051-68A4-474D-B2B4-E4F3E198375A}" type="slidenum">
              <a:rPr lang="en-US" smtClean="0"/>
              <a:t>‹#›</a:t>
            </a:fld>
            <a:endParaRPr lang="en-US"/>
          </a:p>
        </p:txBody>
      </p:sp>
    </p:spTree>
    <p:extLst>
      <p:ext uri="{BB962C8B-B14F-4D97-AF65-F5344CB8AC3E}">
        <p14:creationId xmlns:p14="http://schemas.microsoft.com/office/powerpoint/2010/main" val="30818001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E133CD-D85B-4ABF-BC0C-E5A8539A9E87}" type="datetimeFigureOut">
              <a:rPr lang="en-US" smtClean="0"/>
              <a:t>7/22/2020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BCC051-68A4-474D-B2B4-E4F3E198375A}" type="slidenum">
              <a:rPr lang="en-US" smtClean="0"/>
              <a:t>‹#›</a:t>
            </a:fld>
            <a:endParaRPr lang="en-US"/>
          </a:p>
        </p:txBody>
      </p:sp>
    </p:spTree>
    <p:extLst>
      <p:ext uri="{BB962C8B-B14F-4D97-AF65-F5344CB8AC3E}">
        <p14:creationId xmlns:p14="http://schemas.microsoft.com/office/powerpoint/2010/main" val="40114927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53E133CD-D85B-4ABF-BC0C-E5A8539A9E87}" type="datetimeFigureOut">
              <a:rPr lang="en-US" smtClean="0"/>
              <a:t>7/22/2020</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2BCC051-68A4-474D-B2B4-E4F3E198375A}"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01407029"/>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C6E698C-8155-4B8B-BDC9-B7299772B5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5B9D1BD-DCB6-4AE6-9605-E91D3A0A6B2F}"/>
              </a:ext>
            </a:extLst>
          </p:cNvPr>
          <p:cNvSpPr>
            <a:spLocks noGrp="1"/>
          </p:cNvSpPr>
          <p:nvPr>
            <p:ph type="ctrTitle"/>
          </p:nvPr>
        </p:nvSpPr>
        <p:spPr>
          <a:xfrm>
            <a:off x="-3048" y="673396"/>
            <a:ext cx="6255026" cy="5054008"/>
          </a:xfrm>
        </p:spPr>
        <p:txBody>
          <a:bodyPr vert="horz" lIns="91440" tIns="45720" rIns="91440" bIns="45720" rtlCol="0" anchor="ctr">
            <a:normAutofit/>
          </a:bodyPr>
          <a:lstStyle/>
          <a:p>
            <a:pPr algn="r"/>
            <a:r>
              <a:rPr lang="en-US" sz="2000" kern="1200" dirty="0">
                <a:latin typeface="+mj-lt"/>
                <a:ea typeface="+mj-ea"/>
                <a:cs typeface="+mj-cs"/>
              </a:rPr>
              <a:t>ERCOT Metering Working Group</a:t>
            </a:r>
            <a:br>
              <a:rPr lang="en-US" sz="2000" kern="1200" dirty="0">
                <a:latin typeface="+mj-lt"/>
                <a:ea typeface="+mj-ea"/>
                <a:cs typeface="+mj-cs"/>
              </a:rPr>
            </a:br>
            <a:r>
              <a:rPr lang="en-US" sz="2000" kern="1200" dirty="0">
                <a:latin typeface="+mj-lt"/>
                <a:ea typeface="+mj-ea"/>
                <a:cs typeface="+mj-cs"/>
              </a:rPr>
              <a:t>July 23, 2020</a:t>
            </a:r>
            <a:br>
              <a:rPr lang="en-US" sz="7400" kern="1200" dirty="0">
                <a:latin typeface="+mj-lt"/>
                <a:ea typeface="+mj-ea"/>
                <a:cs typeface="+mj-cs"/>
              </a:rPr>
            </a:br>
            <a:r>
              <a:rPr lang="en-US" sz="7400" kern="1200" dirty="0">
                <a:latin typeface="+mj-lt"/>
                <a:ea typeface="+mj-ea"/>
                <a:cs typeface="+mj-cs"/>
              </a:rPr>
              <a:t> </a:t>
            </a:r>
          </a:p>
        </p:txBody>
      </p:sp>
      <p:sp>
        <p:nvSpPr>
          <p:cNvPr id="3" name="Subtitle 2">
            <a:extLst>
              <a:ext uri="{FF2B5EF4-FFF2-40B4-BE49-F238E27FC236}">
                <a16:creationId xmlns:a16="http://schemas.microsoft.com/office/drawing/2014/main" id="{D22B2D24-38A1-4CF9-9383-E6122EDD64CC}"/>
              </a:ext>
            </a:extLst>
          </p:cNvPr>
          <p:cNvSpPr>
            <a:spLocks noGrp="1"/>
          </p:cNvSpPr>
          <p:nvPr>
            <p:ph type="subTitle" idx="1"/>
          </p:nvPr>
        </p:nvSpPr>
        <p:spPr>
          <a:xfrm>
            <a:off x="7870994" y="643467"/>
            <a:ext cx="3939999" cy="5054008"/>
          </a:xfrm>
        </p:spPr>
        <p:txBody>
          <a:bodyPr vert="horz" lIns="91440" tIns="45720" rIns="91440" bIns="45720" rtlCol="0" anchor="ctr">
            <a:normAutofit/>
          </a:bodyPr>
          <a:lstStyle/>
          <a:p>
            <a:r>
              <a:rPr lang="en-US" dirty="0"/>
              <a:t>Implementation of NPRR1020:</a:t>
            </a:r>
          </a:p>
          <a:p>
            <a:r>
              <a:rPr lang="en-US" i="1" cap="none" dirty="0"/>
              <a:t>Allow Some Integrated Energy Designs to Calculate Internal Loads </a:t>
            </a:r>
          </a:p>
          <a:p>
            <a:endParaRPr lang="en-US" dirty="0"/>
          </a:p>
        </p:txBody>
      </p:sp>
      <p:cxnSp>
        <p:nvCxnSpPr>
          <p:cNvPr id="10" name="Straight Connector 9">
            <a:extLst>
              <a:ext uri="{FF2B5EF4-FFF2-40B4-BE49-F238E27FC236}">
                <a16:creationId xmlns:a16="http://schemas.microsoft.com/office/drawing/2014/main" id="{09525C9A-1972-4836-BA7A-706C946EF4D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534656" y="1391367"/>
            <a:ext cx="0" cy="3558208"/>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8A549DE7-671D-4575-AF43-858FD99981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C22D9B36-9BE7-472B-8808-7E0D681073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40942"/>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124878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p:txBody>
          <a:bodyPr/>
          <a:lstStyle/>
          <a:p>
            <a:r>
              <a:rPr lang="en-US" dirty="0"/>
              <a:t>Integrated energy use (thermal and controller energy) measurement process</a:t>
            </a:r>
          </a:p>
        </p:txBody>
      </p:sp>
      <p:sp>
        <p:nvSpPr>
          <p:cNvPr id="4" name="Slide Number Placeholder 3"/>
          <p:cNvSpPr>
            <a:spLocks noGrp="1"/>
          </p:cNvSpPr>
          <p:nvPr>
            <p:ph type="sldNum" sz="quarter" idx="4"/>
          </p:nvPr>
        </p:nvSpPr>
        <p:spPr/>
        <p:txBody>
          <a:bodyPr/>
          <a:lstStyle/>
          <a:p>
            <a:fld id="{00E6B595-AC0B-45AA-8133-7422E92C4F20}" type="slidenum">
              <a:rPr lang="uk-UA" smtClean="0"/>
              <a:pPr/>
              <a:t>2</a:t>
            </a:fld>
            <a:endParaRPr lang="uk-UA" dirty="0"/>
          </a:p>
        </p:txBody>
      </p:sp>
      <p:sp>
        <p:nvSpPr>
          <p:cNvPr id="14" name="Rounded Rectangle 13"/>
          <p:cNvSpPr/>
          <p:nvPr/>
        </p:nvSpPr>
        <p:spPr>
          <a:xfrm>
            <a:off x="1418847" y="2476687"/>
            <a:ext cx="1169972" cy="515100"/>
          </a:xfrm>
          <a:prstGeom prst="roundRect">
            <a:avLst/>
          </a:prstGeom>
          <a:ln/>
        </p:spPr>
        <p:style>
          <a:lnRef idx="2">
            <a:schemeClr val="accent3"/>
          </a:lnRef>
          <a:fillRef idx="1">
            <a:schemeClr val="lt1"/>
          </a:fillRef>
          <a:effectRef idx="0">
            <a:schemeClr val="accent3"/>
          </a:effectRef>
          <a:fontRef idx="minor">
            <a:schemeClr val="dk1"/>
          </a:fontRef>
        </p:style>
        <p:txBody>
          <a:bodyPr rtlCol="0" anchor="ctr"/>
          <a:lstStyle/>
          <a:p>
            <a:pPr algn="ctr">
              <a:buClr>
                <a:schemeClr val="tx2"/>
              </a:buClr>
            </a:pPr>
            <a:r>
              <a:rPr lang="en-US" sz="1200" dirty="0">
                <a:solidFill>
                  <a:schemeClr val="tx1"/>
                </a:solidFill>
              </a:rPr>
              <a:t>Powerstages</a:t>
            </a:r>
          </a:p>
        </p:txBody>
      </p:sp>
      <p:sp>
        <p:nvSpPr>
          <p:cNvPr id="17" name="Rounded Rectangle 16"/>
          <p:cNvSpPr/>
          <p:nvPr/>
        </p:nvSpPr>
        <p:spPr>
          <a:xfrm>
            <a:off x="1442243" y="1849761"/>
            <a:ext cx="1125415" cy="329890"/>
          </a:xfrm>
          <a:prstGeom prst="roundRect">
            <a:avLst/>
          </a:prstGeom>
          <a:ln/>
        </p:spPr>
        <p:style>
          <a:lnRef idx="2">
            <a:schemeClr val="accent3"/>
          </a:lnRef>
          <a:fillRef idx="1">
            <a:schemeClr val="lt1"/>
          </a:fillRef>
          <a:effectRef idx="0">
            <a:schemeClr val="accent3"/>
          </a:effectRef>
          <a:fontRef idx="minor">
            <a:schemeClr val="dk1"/>
          </a:fontRef>
        </p:style>
        <p:txBody>
          <a:bodyPr rtlCol="0" anchor="t"/>
          <a:lstStyle/>
          <a:p>
            <a:pPr algn="ctr">
              <a:buClr>
                <a:schemeClr val="tx2"/>
              </a:buClr>
            </a:pPr>
            <a:r>
              <a:rPr lang="en-US" sz="1200" dirty="0">
                <a:solidFill>
                  <a:schemeClr val="tx1"/>
                </a:solidFill>
              </a:rPr>
              <a:t>AC Breaker</a:t>
            </a:r>
          </a:p>
        </p:txBody>
      </p:sp>
      <p:sp>
        <p:nvSpPr>
          <p:cNvPr id="22" name="Rounded Rectangle 21"/>
          <p:cNvSpPr/>
          <p:nvPr/>
        </p:nvSpPr>
        <p:spPr>
          <a:xfrm>
            <a:off x="1453309" y="3723900"/>
            <a:ext cx="1096110" cy="475814"/>
          </a:xfrm>
          <a:prstGeom prst="roundRect">
            <a:avLst/>
          </a:prstGeom>
          <a:ln/>
        </p:spPr>
        <p:style>
          <a:lnRef idx="2">
            <a:schemeClr val="accent3"/>
          </a:lnRef>
          <a:fillRef idx="1">
            <a:schemeClr val="lt1"/>
          </a:fillRef>
          <a:effectRef idx="0">
            <a:schemeClr val="accent3"/>
          </a:effectRef>
          <a:fontRef idx="minor">
            <a:schemeClr val="dk1"/>
          </a:fontRef>
        </p:style>
        <p:txBody>
          <a:bodyPr rtlCol="0" anchor="t"/>
          <a:lstStyle/>
          <a:p>
            <a:pPr algn="ctr">
              <a:buClr>
                <a:schemeClr val="tx2"/>
              </a:buClr>
            </a:pPr>
            <a:r>
              <a:rPr lang="en-US" sz="1100" dirty="0">
                <a:solidFill>
                  <a:schemeClr val="tx1"/>
                </a:solidFill>
              </a:rPr>
              <a:t>DC/AC</a:t>
            </a:r>
          </a:p>
          <a:p>
            <a:pPr algn="ctr">
              <a:buClr>
                <a:schemeClr val="tx2"/>
              </a:buClr>
            </a:pPr>
            <a:r>
              <a:rPr lang="en-US" sz="1100" dirty="0">
                <a:solidFill>
                  <a:schemeClr val="tx1"/>
                </a:solidFill>
              </a:rPr>
              <a:t>Supply</a:t>
            </a:r>
          </a:p>
        </p:txBody>
      </p:sp>
      <p:sp>
        <p:nvSpPr>
          <p:cNvPr id="24" name="Rounded Rectangle 23"/>
          <p:cNvSpPr/>
          <p:nvPr/>
        </p:nvSpPr>
        <p:spPr>
          <a:xfrm>
            <a:off x="3101023" y="3661421"/>
            <a:ext cx="1096110" cy="538293"/>
          </a:xfrm>
          <a:prstGeom prst="roundRect">
            <a:avLst/>
          </a:prstGeom>
          <a:ln/>
        </p:spPr>
        <p:style>
          <a:lnRef idx="2">
            <a:schemeClr val="accent5"/>
          </a:lnRef>
          <a:fillRef idx="1">
            <a:schemeClr val="lt1"/>
          </a:fillRef>
          <a:effectRef idx="0">
            <a:schemeClr val="accent5"/>
          </a:effectRef>
          <a:fontRef idx="minor">
            <a:schemeClr val="dk1"/>
          </a:fontRef>
        </p:style>
        <p:txBody>
          <a:bodyPr rtlCol="0" anchor="ctr"/>
          <a:lstStyle/>
          <a:p>
            <a:pPr algn="ctr">
              <a:buClr>
                <a:schemeClr val="tx2"/>
              </a:buClr>
            </a:pPr>
            <a:r>
              <a:rPr lang="en-US" sz="1100" dirty="0">
                <a:solidFill>
                  <a:schemeClr val="tx1"/>
                </a:solidFill>
              </a:rPr>
              <a:t>DC/DC</a:t>
            </a:r>
          </a:p>
          <a:p>
            <a:pPr algn="ctr">
              <a:buClr>
                <a:schemeClr val="tx2"/>
              </a:buClr>
            </a:pPr>
            <a:r>
              <a:rPr lang="en-US" sz="1100" dirty="0"/>
              <a:t>Supply</a:t>
            </a:r>
            <a:endParaRPr lang="en-US" sz="1100" dirty="0">
              <a:solidFill>
                <a:schemeClr val="tx1"/>
              </a:solidFill>
              <a:highlight>
                <a:srgbClr val="FFFF00"/>
              </a:highlight>
            </a:endParaRPr>
          </a:p>
        </p:txBody>
      </p:sp>
      <p:cxnSp>
        <p:nvCxnSpPr>
          <p:cNvPr id="25" name="Straight Connector 24"/>
          <p:cNvCxnSpPr>
            <a:stCxn id="14" idx="2"/>
            <a:endCxn id="22" idx="0"/>
          </p:cNvCxnSpPr>
          <p:nvPr/>
        </p:nvCxnSpPr>
        <p:spPr>
          <a:xfrm flipH="1">
            <a:off x="2001364" y="2991787"/>
            <a:ext cx="2469" cy="732113"/>
          </a:xfrm>
          <a:prstGeom prst="line">
            <a:avLst/>
          </a:prstGeom>
          <a:ln w="34925">
            <a:headEnd type="none" w="med" len="med"/>
            <a:tailEnd type="none" w="med" len="med"/>
          </a:ln>
        </p:spPr>
        <p:style>
          <a:lnRef idx="1">
            <a:schemeClr val="accent5"/>
          </a:lnRef>
          <a:fillRef idx="0">
            <a:schemeClr val="accent5"/>
          </a:fillRef>
          <a:effectRef idx="0">
            <a:schemeClr val="accent5"/>
          </a:effectRef>
          <a:fontRef idx="minor">
            <a:schemeClr val="tx1"/>
          </a:fontRef>
        </p:style>
      </p:cxnSp>
      <p:cxnSp>
        <p:nvCxnSpPr>
          <p:cNvPr id="27" name="Straight Connector 26"/>
          <p:cNvCxnSpPr>
            <a:cxnSpLocks/>
            <a:stCxn id="24" idx="0"/>
          </p:cNvCxnSpPr>
          <p:nvPr/>
        </p:nvCxnSpPr>
        <p:spPr>
          <a:xfrm flipH="1" flipV="1">
            <a:off x="3641164" y="3184385"/>
            <a:ext cx="7914" cy="477036"/>
          </a:xfrm>
          <a:prstGeom prst="line">
            <a:avLst/>
          </a:prstGeom>
          <a:ln w="34925">
            <a:headEnd type="none" w="med" len="med"/>
            <a:tailEnd type="none" w="med" len="med"/>
          </a:ln>
        </p:spPr>
        <p:style>
          <a:lnRef idx="1">
            <a:schemeClr val="accent5"/>
          </a:lnRef>
          <a:fillRef idx="0">
            <a:schemeClr val="accent5"/>
          </a:fillRef>
          <a:effectRef idx="0">
            <a:schemeClr val="accent5"/>
          </a:effectRef>
          <a:fontRef idx="minor">
            <a:schemeClr val="tx1"/>
          </a:fontRef>
        </p:style>
      </p:cxnSp>
      <p:cxnSp>
        <p:nvCxnSpPr>
          <p:cNvPr id="32" name="Straight Arrow Connector 31"/>
          <p:cNvCxnSpPr>
            <a:stCxn id="14" idx="0"/>
            <a:endCxn id="17" idx="2"/>
          </p:cNvCxnSpPr>
          <p:nvPr/>
        </p:nvCxnSpPr>
        <p:spPr>
          <a:xfrm flipV="1">
            <a:off x="2003833" y="2179651"/>
            <a:ext cx="1118" cy="297036"/>
          </a:xfrm>
          <a:prstGeom prst="straightConnector1">
            <a:avLst/>
          </a:prstGeom>
          <a:ln w="34925">
            <a:headEnd type="none" w="med" len="med"/>
            <a:tailEnd type="none" w="med" len="med"/>
          </a:ln>
        </p:spPr>
        <p:style>
          <a:lnRef idx="1">
            <a:schemeClr val="accent3"/>
          </a:lnRef>
          <a:fillRef idx="0">
            <a:schemeClr val="accent3"/>
          </a:fillRef>
          <a:effectRef idx="0">
            <a:schemeClr val="accent3"/>
          </a:effectRef>
          <a:fontRef idx="minor">
            <a:schemeClr val="tx1"/>
          </a:fontRef>
        </p:style>
      </p:cxnSp>
      <p:cxnSp>
        <p:nvCxnSpPr>
          <p:cNvPr id="42" name="Straight Connector 41"/>
          <p:cNvCxnSpPr/>
          <p:nvPr/>
        </p:nvCxnSpPr>
        <p:spPr>
          <a:xfrm flipV="1">
            <a:off x="2004913" y="4206004"/>
            <a:ext cx="0" cy="522750"/>
          </a:xfrm>
          <a:prstGeom prst="line">
            <a:avLst/>
          </a:prstGeom>
          <a:ln w="34925">
            <a:headEnd type="triangle" w="med" len="med"/>
            <a:tailEnd type="none" w="med" len="med"/>
          </a:ln>
        </p:spPr>
        <p:style>
          <a:lnRef idx="1">
            <a:schemeClr val="accent3"/>
          </a:lnRef>
          <a:fillRef idx="0">
            <a:schemeClr val="accent3"/>
          </a:fillRef>
          <a:effectRef idx="0">
            <a:schemeClr val="accent3"/>
          </a:effectRef>
          <a:fontRef idx="minor">
            <a:schemeClr val="tx1"/>
          </a:fontRef>
        </p:style>
      </p:cxnSp>
      <p:cxnSp>
        <p:nvCxnSpPr>
          <p:cNvPr id="54" name="Straight Arrow Connector 53"/>
          <p:cNvCxnSpPr>
            <a:stCxn id="60" idx="2"/>
            <a:endCxn id="17" idx="0"/>
          </p:cNvCxnSpPr>
          <p:nvPr/>
        </p:nvCxnSpPr>
        <p:spPr>
          <a:xfrm>
            <a:off x="1999263" y="1448843"/>
            <a:ext cx="5688" cy="400918"/>
          </a:xfrm>
          <a:prstGeom prst="straightConnector1">
            <a:avLst/>
          </a:prstGeom>
          <a:ln w="34925">
            <a:headEnd type="none" w="med" len="med"/>
            <a:tailEnd type="triangle" w="med" len="med"/>
          </a:ln>
        </p:spPr>
        <p:style>
          <a:lnRef idx="1">
            <a:schemeClr val="accent3"/>
          </a:lnRef>
          <a:fillRef idx="0">
            <a:schemeClr val="accent3"/>
          </a:fillRef>
          <a:effectRef idx="0">
            <a:schemeClr val="accent3"/>
          </a:effectRef>
          <a:fontRef idx="minor">
            <a:schemeClr val="tx1"/>
          </a:fontRef>
        </p:style>
      </p:cxnSp>
      <p:cxnSp>
        <p:nvCxnSpPr>
          <p:cNvPr id="57" name="Straight Connector 56"/>
          <p:cNvCxnSpPr/>
          <p:nvPr/>
        </p:nvCxnSpPr>
        <p:spPr>
          <a:xfrm>
            <a:off x="3641163" y="4201871"/>
            <a:ext cx="0" cy="522750"/>
          </a:xfrm>
          <a:prstGeom prst="line">
            <a:avLst/>
          </a:prstGeom>
          <a:ln w="34925">
            <a:headEnd type="none" w="med" len="med"/>
            <a:tailEnd type="triangle" w="med" len="med"/>
          </a:ln>
        </p:spPr>
        <p:style>
          <a:lnRef idx="1">
            <a:schemeClr val="accent5"/>
          </a:lnRef>
          <a:fillRef idx="0">
            <a:schemeClr val="accent5"/>
          </a:fillRef>
          <a:effectRef idx="0">
            <a:schemeClr val="accent5"/>
          </a:effectRef>
          <a:fontRef idx="minor">
            <a:schemeClr val="tx1"/>
          </a:fontRef>
        </p:style>
      </p:cxnSp>
      <p:sp>
        <p:nvSpPr>
          <p:cNvPr id="60" name="TextBox 59"/>
          <p:cNvSpPr txBox="1"/>
          <p:nvPr/>
        </p:nvSpPr>
        <p:spPr>
          <a:xfrm>
            <a:off x="1570299" y="1171844"/>
            <a:ext cx="857927" cy="276999"/>
          </a:xfrm>
          <a:prstGeom prst="rect">
            <a:avLst/>
          </a:prstGeom>
          <a:noFill/>
        </p:spPr>
        <p:txBody>
          <a:bodyPr wrap="none" rtlCol="0">
            <a:spAutoFit/>
          </a:bodyPr>
          <a:lstStyle/>
          <a:p>
            <a:pPr>
              <a:spcAft>
                <a:spcPts val="300"/>
              </a:spcAft>
              <a:buClr>
                <a:schemeClr val="tx2"/>
              </a:buClr>
            </a:pPr>
            <a:r>
              <a:rPr lang="en-US" sz="1200" dirty="0"/>
              <a:t>Utility grid</a:t>
            </a:r>
          </a:p>
        </p:txBody>
      </p:sp>
      <p:cxnSp>
        <p:nvCxnSpPr>
          <p:cNvPr id="61" name="Straight Connector 60"/>
          <p:cNvCxnSpPr/>
          <p:nvPr/>
        </p:nvCxnSpPr>
        <p:spPr>
          <a:xfrm>
            <a:off x="1993006" y="3184384"/>
            <a:ext cx="1656072" cy="0"/>
          </a:xfrm>
          <a:prstGeom prst="line">
            <a:avLst/>
          </a:prstGeom>
          <a:ln w="34925">
            <a:headEnd type="none" w="med" len="med"/>
            <a:tailEnd type="none" w="med" len="med"/>
          </a:ln>
        </p:spPr>
        <p:style>
          <a:lnRef idx="1">
            <a:schemeClr val="accent5"/>
          </a:lnRef>
          <a:fillRef idx="0">
            <a:schemeClr val="accent5"/>
          </a:fillRef>
          <a:effectRef idx="0">
            <a:schemeClr val="accent5"/>
          </a:effectRef>
          <a:fontRef idx="minor">
            <a:schemeClr val="tx1"/>
          </a:fontRef>
        </p:style>
      </p:cxnSp>
      <p:sp>
        <p:nvSpPr>
          <p:cNvPr id="66" name="TextBox 65"/>
          <p:cNvSpPr txBox="1"/>
          <p:nvPr/>
        </p:nvSpPr>
        <p:spPr>
          <a:xfrm>
            <a:off x="5070574" y="5748087"/>
            <a:ext cx="5440689" cy="523220"/>
          </a:xfrm>
          <a:prstGeom prst="rect">
            <a:avLst/>
          </a:prstGeom>
          <a:noFill/>
        </p:spPr>
        <p:txBody>
          <a:bodyPr wrap="square" rtlCol="0">
            <a:spAutoFit/>
          </a:bodyPr>
          <a:lstStyle/>
          <a:p>
            <a:pPr>
              <a:spcAft>
                <a:spcPts val="300"/>
              </a:spcAft>
              <a:buClr>
                <a:schemeClr val="tx2"/>
              </a:buClr>
            </a:pPr>
            <a:r>
              <a:rPr lang="en-US" sz="1400" dirty="0"/>
              <a:t>This power is reported from each Megapack to the Site Master Controller where it is aggregated to a single consumption value</a:t>
            </a:r>
          </a:p>
        </p:txBody>
      </p:sp>
      <p:sp>
        <p:nvSpPr>
          <p:cNvPr id="67" name="TextBox 66"/>
          <p:cNvSpPr txBox="1"/>
          <p:nvPr/>
        </p:nvSpPr>
        <p:spPr>
          <a:xfrm>
            <a:off x="5146161" y="1505084"/>
            <a:ext cx="2928051" cy="738664"/>
          </a:xfrm>
          <a:prstGeom prst="rect">
            <a:avLst/>
          </a:prstGeom>
          <a:noFill/>
        </p:spPr>
        <p:txBody>
          <a:bodyPr wrap="square" rtlCol="0">
            <a:spAutoFit/>
          </a:bodyPr>
          <a:lstStyle/>
          <a:p>
            <a:pPr>
              <a:spcAft>
                <a:spcPts val="300"/>
              </a:spcAft>
              <a:buClr>
                <a:schemeClr val="tx2"/>
              </a:buClr>
            </a:pPr>
            <a:r>
              <a:rPr lang="en-US" sz="1400" dirty="0"/>
              <a:t>AC power is delivered from the utility grid via Powerstages with AC to DC conversion efficiency </a:t>
            </a:r>
            <a:r>
              <a:rPr lang="en-US" sz="1400" dirty="0" err="1">
                <a:latin typeface="Calibri" panose="020F0502020204030204" pitchFamily="34" charset="0"/>
                <a:cs typeface="Calibri" panose="020F0502020204030204" pitchFamily="34" charset="0"/>
              </a:rPr>
              <a:t>ɳ</a:t>
            </a:r>
            <a:r>
              <a:rPr lang="en-US" sz="1400" baseline="-25000" dirty="0" err="1">
                <a:latin typeface="Calibri" panose="020F0502020204030204" pitchFamily="34" charset="0"/>
                <a:cs typeface="Calibri" panose="020F0502020204030204" pitchFamily="34" charset="0"/>
              </a:rPr>
              <a:t>PS</a:t>
            </a:r>
            <a:endParaRPr lang="en-US" sz="1400" baseline="-25000" dirty="0"/>
          </a:p>
        </p:txBody>
      </p:sp>
      <p:cxnSp>
        <p:nvCxnSpPr>
          <p:cNvPr id="73" name="Straight Arrow Connector 72"/>
          <p:cNvCxnSpPr>
            <a:cxnSpLocks/>
            <a:stCxn id="67" idx="1"/>
          </p:cNvCxnSpPr>
          <p:nvPr/>
        </p:nvCxnSpPr>
        <p:spPr>
          <a:xfrm flipH="1">
            <a:off x="2737265" y="1874416"/>
            <a:ext cx="2408896" cy="880658"/>
          </a:xfrm>
          <a:prstGeom prst="straightConnector1">
            <a:avLst/>
          </a:prstGeom>
          <a:ln w="9525">
            <a:solidFill>
              <a:schemeClr val="accent6"/>
            </a:solidFill>
            <a:tailEnd type="triangle"/>
          </a:ln>
          <a:effectLst/>
        </p:spPr>
        <p:style>
          <a:lnRef idx="1">
            <a:schemeClr val="accent1"/>
          </a:lnRef>
          <a:fillRef idx="0">
            <a:schemeClr val="accent1"/>
          </a:fillRef>
          <a:effectRef idx="0">
            <a:schemeClr val="accent1"/>
          </a:effectRef>
          <a:fontRef idx="minor">
            <a:schemeClr val="tx1"/>
          </a:fontRef>
        </p:style>
      </p:cxnSp>
      <p:sp>
        <p:nvSpPr>
          <p:cNvPr id="76" name="TextBox 75"/>
          <p:cNvSpPr txBox="1"/>
          <p:nvPr/>
        </p:nvSpPr>
        <p:spPr>
          <a:xfrm>
            <a:off x="5159705" y="4506530"/>
            <a:ext cx="7077683" cy="846386"/>
          </a:xfrm>
          <a:prstGeom prst="rect">
            <a:avLst/>
          </a:prstGeom>
          <a:noFill/>
        </p:spPr>
        <p:txBody>
          <a:bodyPr wrap="square" rtlCol="0">
            <a:spAutoFit/>
          </a:bodyPr>
          <a:lstStyle/>
          <a:p>
            <a:pPr>
              <a:spcAft>
                <a:spcPts val="300"/>
              </a:spcAft>
              <a:buClr>
                <a:schemeClr val="tx2"/>
              </a:buClr>
            </a:pPr>
            <a:r>
              <a:rPr lang="en-US" sz="1400" dirty="0"/>
              <a:t>Total integrated energy use supplied by the utility grid:</a:t>
            </a:r>
          </a:p>
          <a:p>
            <a:pPr>
              <a:spcAft>
                <a:spcPts val="300"/>
              </a:spcAft>
              <a:buClr>
                <a:schemeClr val="tx2"/>
              </a:buClr>
            </a:pPr>
            <a:r>
              <a:rPr lang="en-US" sz="1400" b="1" dirty="0"/>
              <a:t>AC power = </a:t>
            </a:r>
          </a:p>
          <a:p>
            <a:pPr>
              <a:spcAft>
                <a:spcPts val="300"/>
              </a:spcAft>
              <a:buClr>
                <a:schemeClr val="tx2"/>
              </a:buClr>
            </a:pPr>
            <a:r>
              <a:rPr lang="en-US" sz="1400" b="1" dirty="0"/>
              <a:t>(DC/AC supply + (DC/DC supply </a:t>
            </a:r>
            <a:r>
              <a:rPr lang="en-US" sz="1100" b="1" dirty="0"/>
              <a:t>x</a:t>
            </a:r>
            <a:r>
              <a:rPr lang="en-US" sz="1400" b="1" dirty="0"/>
              <a:t> 1/</a:t>
            </a:r>
            <a:r>
              <a:rPr lang="en-US" sz="1400" b="1" dirty="0" err="1">
                <a:latin typeface="Calibri" panose="020F0502020204030204" pitchFamily="34" charset="0"/>
                <a:cs typeface="Calibri" panose="020F0502020204030204" pitchFamily="34" charset="0"/>
              </a:rPr>
              <a:t>ɳ</a:t>
            </a:r>
            <a:r>
              <a:rPr lang="en-US" sz="1400" b="1" baseline="-25000" dirty="0" err="1">
                <a:latin typeface="Calibri" panose="020F0502020204030204" pitchFamily="34" charset="0"/>
                <a:cs typeface="Calibri" panose="020F0502020204030204" pitchFamily="34" charset="0"/>
              </a:rPr>
              <a:t>DCDC</a:t>
            </a:r>
            <a:r>
              <a:rPr lang="en-US" sz="1400" b="1" dirty="0"/>
              <a:t>)) </a:t>
            </a:r>
            <a:r>
              <a:rPr lang="en-US" sz="1100" b="1" dirty="0"/>
              <a:t>x</a:t>
            </a:r>
            <a:r>
              <a:rPr lang="en-US" sz="1400" b="1" dirty="0"/>
              <a:t> 1/</a:t>
            </a:r>
            <a:r>
              <a:rPr lang="en-US" sz="1400" b="1" dirty="0" err="1">
                <a:latin typeface="Calibri" panose="020F0502020204030204" pitchFamily="34" charset="0"/>
                <a:cs typeface="Calibri" panose="020F0502020204030204" pitchFamily="34" charset="0"/>
              </a:rPr>
              <a:t>ɳ</a:t>
            </a:r>
            <a:r>
              <a:rPr lang="en-US" sz="1400" b="1" baseline="-25000" dirty="0" err="1">
                <a:latin typeface="Calibri" panose="020F0502020204030204" pitchFamily="34" charset="0"/>
                <a:cs typeface="Calibri" panose="020F0502020204030204" pitchFamily="34" charset="0"/>
              </a:rPr>
              <a:t>PS</a:t>
            </a:r>
            <a:endParaRPr lang="en-US" sz="1400" b="1" baseline="-25000" dirty="0"/>
          </a:p>
        </p:txBody>
      </p:sp>
      <p:cxnSp>
        <p:nvCxnSpPr>
          <p:cNvPr id="77" name="Straight Arrow Connector 76"/>
          <p:cNvCxnSpPr/>
          <p:nvPr/>
        </p:nvCxnSpPr>
        <p:spPr>
          <a:xfrm>
            <a:off x="6414748" y="1085959"/>
            <a:ext cx="0" cy="405203"/>
          </a:xfrm>
          <a:prstGeom prst="straightConnector1">
            <a:avLst/>
          </a:prstGeom>
          <a:ln w="34925">
            <a:solidFill>
              <a:schemeClr val="tx1"/>
            </a:solidFill>
            <a:headEnd type="none" w="med" len="med"/>
            <a:tailEnd type="triangle" w="med" len="med"/>
          </a:ln>
        </p:spPr>
        <p:style>
          <a:lnRef idx="1">
            <a:schemeClr val="accent3"/>
          </a:lnRef>
          <a:fillRef idx="0">
            <a:schemeClr val="accent3"/>
          </a:fillRef>
          <a:effectRef idx="0">
            <a:schemeClr val="accent3"/>
          </a:effectRef>
          <a:fontRef idx="minor">
            <a:schemeClr val="tx1"/>
          </a:fontRef>
        </p:style>
      </p:cxnSp>
      <p:cxnSp>
        <p:nvCxnSpPr>
          <p:cNvPr id="78" name="Straight Connector 77"/>
          <p:cNvCxnSpPr/>
          <p:nvPr/>
        </p:nvCxnSpPr>
        <p:spPr>
          <a:xfrm>
            <a:off x="6414748" y="2284555"/>
            <a:ext cx="0" cy="522750"/>
          </a:xfrm>
          <a:prstGeom prst="line">
            <a:avLst/>
          </a:prstGeom>
          <a:ln w="34925">
            <a:solidFill>
              <a:schemeClr val="tx1"/>
            </a:solidFill>
            <a:headEnd type="none" w="med" len="med"/>
            <a:tailEnd type="triangle" w="med" len="med"/>
          </a:ln>
        </p:spPr>
        <p:style>
          <a:lnRef idx="1">
            <a:schemeClr val="accent5"/>
          </a:lnRef>
          <a:fillRef idx="0">
            <a:schemeClr val="accent5"/>
          </a:fillRef>
          <a:effectRef idx="0">
            <a:schemeClr val="accent5"/>
          </a:effectRef>
          <a:fontRef idx="minor">
            <a:schemeClr val="tx1"/>
          </a:fontRef>
        </p:style>
      </p:cxnSp>
      <p:cxnSp>
        <p:nvCxnSpPr>
          <p:cNvPr id="79" name="Straight Arrow Connector 78"/>
          <p:cNvCxnSpPr/>
          <p:nvPr/>
        </p:nvCxnSpPr>
        <p:spPr>
          <a:xfrm>
            <a:off x="6420780" y="3974336"/>
            <a:ext cx="94" cy="509139"/>
          </a:xfrm>
          <a:prstGeom prst="straightConnector1">
            <a:avLst/>
          </a:prstGeom>
          <a:ln w="34925">
            <a:solidFill>
              <a:schemeClr val="tx1"/>
            </a:solidFill>
            <a:headEnd type="none" w="med" len="med"/>
            <a:tailEnd type="triangle" w="med" len="med"/>
          </a:ln>
        </p:spPr>
        <p:style>
          <a:lnRef idx="1">
            <a:schemeClr val="accent3"/>
          </a:lnRef>
          <a:fillRef idx="0">
            <a:schemeClr val="accent3"/>
          </a:fillRef>
          <a:effectRef idx="0">
            <a:schemeClr val="accent3"/>
          </a:effectRef>
          <a:fontRef idx="minor">
            <a:schemeClr val="tx1"/>
          </a:fontRef>
        </p:style>
      </p:cxnSp>
      <p:sp>
        <p:nvSpPr>
          <p:cNvPr id="80" name="TextBox 79"/>
          <p:cNvSpPr txBox="1"/>
          <p:nvPr/>
        </p:nvSpPr>
        <p:spPr>
          <a:xfrm>
            <a:off x="5179037" y="2807305"/>
            <a:ext cx="5506891" cy="1423467"/>
          </a:xfrm>
          <a:prstGeom prst="rect">
            <a:avLst/>
          </a:prstGeom>
          <a:noFill/>
        </p:spPr>
        <p:txBody>
          <a:bodyPr wrap="square" rtlCol="0">
            <a:spAutoFit/>
          </a:bodyPr>
          <a:lstStyle/>
          <a:p>
            <a:pPr>
              <a:spcAft>
                <a:spcPts val="300"/>
              </a:spcAft>
              <a:buClr>
                <a:schemeClr val="tx2"/>
              </a:buClr>
            </a:pPr>
            <a:r>
              <a:rPr lang="en-US" sz="1400" dirty="0"/>
              <a:t>Integrated energy use (thermal and controller) power consumption is calculated in each supply, based on real time voltage and current measurements with +/-2% accuracy. </a:t>
            </a:r>
          </a:p>
          <a:p>
            <a:pPr>
              <a:spcAft>
                <a:spcPts val="300"/>
              </a:spcAft>
              <a:buClr>
                <a:schemeClr val="tx2"/>
              </a:buClr>
            </a:pPr>
            <a:r>
              <a:rPr lang="en-US" sz="1400" dirty="0"/>
              <a:t>DC/DC integrated energy use voltage and current are sensed on the output side, hence conversion efficiency </a:t>
            </a:r>
            <a:r>
              <a:rPr lang="en-US" sz="1400" dirty="0" err="1">
                <a:latin typeface="Calibri" panose="020F0502020204030204" pitchFamily="34" charset="0"/>
                <a:cs typeface="Calibri" panose="020F0502020204030204" pitchFamily="34" charset="0"/>
              </a:rPr>
              <a:t>ɳ</a:t>
            </a:r>
            <a:r>
              <a:rPr lang="en-US" sz="1400" baseline="-25000" dirty="0" err="1"/>
              <a:t>DCDC</a:t>
            </a:r>
            <a:r>
              <a:rPr lang="en-US" sz="1400" dirty="0"/>
              <a:t> needs to be applied.</a:t>
            </a:r>
          </a:p>
        </p:txBody>
      </p:sp>
      <p:cxnSp>
        <p:nvCxnSpPr>
          <p:cNvPr id="81" name="Straight Arrow Connector 80"/>
          <p:cNvCxnSpPr/>
          <p:nvPr/>
        </p:nvCxnSpPr>
        <p:spPr>
          <a:xfrm>
            <a:off x="6420780" y="5331757"/>
            <a:ext cx="0" cy="405203"/>
          </a:xfrm>
          <a:prstGeom prst="straightConnector1">
            <a:avLst/>
          </a:prstGeom>
          <a:ln w="34925">
            <a:solidFill>
              <a:schemeClr val="tx1"/>
            </a:solidFill>
            <a:headEnd type="none" w="med" len="med"/>
            <a:tailEnd type="triangle" w="med" len="med"/>
          </a:ln>
        </p:spPr>
        <p:style>
          <a:lnRef idx="1">
            <a:schemeClr val="accent3"/>
          </a:lnRef>
          <a:fillRef idx="0">
            <a:schemeClr val="accent3"/>
          </a:fillRef>
          <a:effectRef idx="0">
            <a:schemeClr val="accent3"/>
          </a:effectRef>
          <a:fontRef idx="minor">
            <a:schemeClr val="tx1"/>
          </a:fontRef>
        </p:style>
      </p:cxnSp>
      <p:sp>
        <p:nvSpPr>
          <p:cNvPr id="82" name="Oval 81"/>
          <p:cNvSpPr/>
          <p:nvPr/>
        </p:nvSpPr>
        <p:spPr>
          <a:xfrm>
            <a:off x="1900370" y="3596086"/>
            <a:ext cx="197224" cy="209176"/>
          </a:xfrm>
          <a:prstGeom prst="ellipse">
            <a:avLst/>
          </a:prstGeom>
          <a:noFill/>
          <a:ln>
            <a:solidFill>
              <a:schemeClr val="accent6"/>
            </a:solidFill>
          </a:ln>
          <a:effectLst/>
        </p:spPr>
        <p:style>
          <a:lnRef idx="1">
            <a:schemeClr val="accent1"/>
          </a:lnRef>
          <a:fillRef idx="3">
            <a:schemeClr val="accent1"/>
          </a:fillRef>
          <a:effectRef idx="2">
            <a:schemeClr val="accent1"/>
          </a:effectRef>
          <a:fontRef idx="minor">
            <a:schemeClr val="lt1"/>
          </a:fontRef>
        </p:style>
        <p:txBody>
          <a:bodyPr rtlCol="0" anchor="t"/>
          <a:lstStyle/>
          <a:p>
            <a:pPr marL="285750" indent="-285750" algn="ctr">
              <a:buClr>
                <a:schemeClr val="tx2"/>
              </a:buClr>
              <a:buFont typeface="Wingdings" panose="05000000000000000000" pitchFamily="2" charset="2"/>
              <a:buChar char="§"/>
            </a:pPr>
            <a:endParaRPr lang="en-US" sz="1400" dirty="0" err="1">
              <a:solidFill>
                <a:schemeClr val="tx1"/>
              </a:solidFill>
            </a:endParaRPr>
          </a:p>
        </p:txBody>
      </p:sp>
      <p:cxnSp>
        <p:nvCxnSpPr>
          <p:cNvPr id="86" name="Straight Arrow Connector 85"/>
          <p:cNvCxnSpPr/>
          <p:nvPr/>
        </p:nvCxnSpPr>
        <p:spPr>
          <a:xfrm flipH="1">
            <a:off x="2075270" y="3573336"/>
            <a:ext cx="107649" cy="79758"/>
          </a:xfrm>
          <a:prstGeom prst="straightConnector1">
            <a:avLst/>
          </a:prstGeom>
          <a:ln w="9525">
            <a:solidFill>
              <a:schemeClr val="accent6"/>
            </a:solidFill>
            <a:headEnd type="none" w="med" len="med"/>
            <a:tailEnd type="none" w="med" len="med"/>
          </a:ln>
          <a:effectLst/>
        </p:spPr>
        <p:style>
          <a:lnRef idx="1">
            <a:schemeClr val="accent1"/>
          </a:lnRef>
          <a:fillRef idx="0">
            <a:schemeClr val="accent1"/>
          </a:fillRef>
          <a:effectRef idx="0">
            <a:schemeClr val="accent1"/>
          </a:effectRef>
          <a:fontRef idx="minor">
            <a:schemeClr val="tx1"/>
          </a:fontRef>
        </p:style>
      </p:cxnSp>
      <p:cxnSp>
        <p:nvCxnSpPr>
          <p:cNvPr id="88" name="Straight Arrow Connector 87"/>
          <p:cNvCxnSpPr/>
          <p:nvPr/>
        </p:nvCxnSpPr>
        <p:spPr>
          <a:xfrm flipH="1">
            <a:off x="3844560" y="4368686"/>
            <a:ext cx="869756" cy="314"/>
          </a:xfrm>
          <a:prstGeom prst="straightConnector1">
            <a:avLst/>
          </a:prstGeom>
          <a:ln w="9525">
            <a:solidFill>
              <a:schemeClr val="accent6"/>
            </a:solidFill>
            <a:headEnd type="none" w="med" len="med"/>
            <a:tailEnd type="none" w="med" len="med"/>
          </a:ln>
          <a:effectLst/>
        </p:spPr>
        <p:style>
          <a:lnRef idx="1">
            <a:schemeClr val="accent1"/>
          </a:lnRef>
          <a:fillRef idx="0">
            <a:schemeClr val="accent1"/>
          </a:fillRef>
          <a:effectRef idx="0">
            <a:schemeClr val="accent1"/>
          </a:effectRef>
          <a:fontRef idx="minor">
            <a:schemeClr val="tx1"/>
          </a:fontRef>
        </p:style>
      </p:cxnSp>
      <p:sp>
        <p:nvSpPr>
          <p:cNvPr id="90" name="TextBox 89"/>
          <p:cNvSpPr txBox="1"/>
          <p:nvPr/>
        </p:nvSpPr>
        <p:spPr>
          <a:xfrm>
            <a:off x="2099156" y="3383092"/>
            <a:ext cx="357790" cy="230832"/>
          </a:xfrm>
          <a:prstGeom prst="rect">
            <a:avLst/>
          </a:prstGeom>
          <a:noFill/>
        </p:spPr>
        <p:txBody>
          <a:bodyPr wrap="none" rtlCol="0">
            <a:spAutoFit/>
          </a:bodyPr>
          <a:lstStyle/>
          <a:p>
            <a:pPr>
              <a:spcAft>
                <a:spcPts val="300"/>
              </a:spcAft>
              <a:buClr>
                <a:schemeClr val="tx2"/>
              </a:buClr>
            </a:pPr>
            <a:r>
              <a:rPr lang="en-US" sz="900" dirty="0"/>
              <a:t>V, I</a:t>
            </a:r>
            <a:endParaRPr lang="en-US" sz="1400" dirty="0"/>
          </a:p>
        </p:txBody>
      </p:sp>
      <p:sp>
        <p:nvSpPr>
          <p:cNvPr id="92" name="Oval 91"/>
          <p:cNvSpPr/>
          <p:nvPr/>
        </p:nvSpPr>
        <p:spPr>
          <a:xfrm>
            <a:off x="3534953" y="4114693"/>
            <a:ext cx="197224" cy="209176"/>
          </a:xfrm>
          <a:prstGeom prst="ellipse">
            <a:avLst/>
          </a:prstGeom>
          <a:noFill/>
          <a:ln>
            <a:solidFill>
              <a:schemeClr val="accent6"/>
            </a:solidFill>
          </a:ln>
          <a:effectLst/>
        </p:spPr>
        <p:style>
          <a:lnRef idx="1">
            <a:schemeClr val="accent1"/>
          </a:lnRef>
          <a:fillRef idx="3">
            <a:schemeClr val="accent1"/>
          </a:fillRef>
          <a:effectRef idx="2">
            <a:schemeClr val="accent1"/>
          </a:effectRef>
          <a:fontRef idx="minor">
            <a:schemeClr val="lt1"/>
          </a:fontRef>
        </p:style>
        <p:txBody>
          <a:bodyPr rtlCol="0" anchor="t"/>
          <a:lstStyle/>
          <a:p>
            <a:pPr marL="285750" indent="-285750" algn="ctr">
              <a:buClr>
                <a:schemeClr val="tx2"/>
              </a:buClr>
              <a:buFont typeface="Wingdings" panose="05000000000000000000" pitchFamily="2" charset="2"/>
              <a:buChar char="§"/>
            </a:pPr>
            <a:endParaRPr lang="en-US" sz="1400" dirty="0" err="1">
              <a:solidFill>
                <a:schemeClr val="tx1"/>
              </a:solidFill>
            </a:endParaRPr>
          </a:p>
        </p:txBody>
      </p:sp>
      <p:cxnSp>
        <p:nvCxnSpPr>
          <p:cNvPr id="93" name="Straight Arrow Connector 92"/>
          <p:cNvCxnSpPr/>
          <p:nvPr/>
        </p:nvCxnSpPr>
        <p:spPr>
          <a:xfrm flipH="1" flipV="1">
            <a:off x="3724267" y="4277276"/>
            <a:ext cx="117342" cy="91733"/>
          </a:xfrm>
          <a:prstGeom prst="straightConnector1">
            <a:avLst/>
          </a:prstGeom>
          <a:ln w="9525">
            <a:solidFill>
              <a:schemeClr val="accent6"/>
            </a:solidFill>
            <a:headEnd type="none" w="med" len="med"/>
            <a:tailEnd type="none" w="med" len="med"/>
          </a:ln>
          <a:effectLst/>
        </p:spPr>
        <p:style>
          <a:lnRef idx="1">
            <a:schemeClr val="accent1"/>
          </a:lnRef>
          <a:fillRef idx="0">
            <a:schemeClr val="accent1"/>
          </a:fillRef>
          <a:effectRef idx="0">
            <a:schemeClr val="accent1"/>
          </a:effectRef>
          <a:fontRef idx="minor">
            <a:schemeClr val="tx1"/>
          </a:fontRef>
        </p:style>
      </p:cxnSp>
      <p:sp>
        <p:nvSpPr>
          <p:cNvPr id="94" name="TextBox 93"/>
          <p:cNvSpPr txBox="1"/>
          <p:nvPr/>
        </p:nvSpPr>
        <p:spPr>
          <a:xfrm>
            <a:off x="3762252" y="4190044"/>
            <a:ext cx="357790" cy="230832"/>
          </a:xfrm>
          <a:prstGeom prst="rect">
            <a:avLst/>
          </a:prstGeom>
          <a:noFill/>
        </p:spPr>
        <p:txBody>
          <a:bodyPr wrap="none" rtlCol="0">
            <a:spAutoFit/>
          </a:bodyPr>
          <a:lstStyle/>
          <a:p>
            <a:pPr>
              <a:spcAft>
                <a:spcPts val="300"/>
              </a:spcAft>
              <a:buClr>
                <a:schemeClr val="tx2"/>
              </a:buClr>
            </a:pPr>
            <a:r>
              <a:rPr lang="en-US" sz="900" dirty="0"/>
              <a:t>V, I</a:t>
            </a:r>
            <a:endParaRPr lang="en-US" sz="1400" dirty="0"/>
          </a:p>
        </p:txBody>
      </p:sp>
      <p:cxnSp>
        <p:nvCxnSpPr>
          <p:cNvPr id="95" name="Straight Arrow Connector 94"/>
          <p:cNvCxnSpPr/>
          <p:nvPr/>
        </p:nvCxnSpPr>
        <p:spPr>
          <a:xfrm flipH="1">
            <a:off x="2176540" y="3560550"/>
            <a:ext cx="2777954" cy="13693"/>
          </a:xfrm>
          <a:prstGeom prst="straightConnector1">
            <a:avLst/>
          </a:prstGeom>
          <a:ln w="9525">
            <a:solidFill>
              <a:schemeClr val="accent6"/>
            </a:solidFill>
            <a:headEnd type="none" w="med" len="med"/>
            <a:tailEnd type="none" w="med" len="med"/>
          </a:ln>
          <a:effectLst/>
        </p:spPr>
        <p:style>
          <a:lnRef idx="1">
            <a:schemeClr val="accent1"/>
          </a:lnRef>
          <a:fillRef idx="0">
            <a:schemeClr val="accent1"/>
          </a:fillRef>
          <a:effectRef idx="0">
            <a:schemeClr val="accent1"/>
          </a:effectRef>
          <a:fontRef idx="minor">
            <a:schemeClr val="tx1"/>
          </a:fontRef>
        </p:style>
      </p:cxnSp>
      <p:cxnSp>
        <p:nvCxnSpPr>
          <p:cNvPr id="109" name="Straight Arrow Connector 108"/>
          <p:cNvCxnSpPr/>
          <p:nvPr/>
        </p:nvCxnSpPr>
        <p:spPr>
          <a:xfrm flipV="1">
            <a:off x="4713017" y="3743215"/>
            <a:ext cx="1299" cy="625794"/>
          </a:xfrm>
          <a:prstGeom prst="straightConnector1">
            <a:avLst/>
          </a:prstGeom>
          <a:ln w="9525">
            <a:solidFill>
              <a:schemeClr val="accent6"/>
            </a:solidFill>
            <a:headEnd type="none" w="med" len="med"/>
            <a:tailEnd type="none" w="med" len="med"/>
          </a:ln>
          <a:effectLst/>
        </p:spPr>
        <p:style>
          <a:lnRef idx="1">
            <a:schemeClr val="accent1"/>
          </a:lnRef>
          <a:fillRef idx="0">
            <a:schemeClr val="accent1"/>
          </a:fillRef>
          <a:effectRef idx="0">
            <a:schemeClr val="accent1"/>
          </a:effectRef>
          <a:fontRef idx="minor">
            <a:schemeClr val="tx1"/>
          </a:fontRef>
        </p:style>
      </p:cxnSp>
      <p:cxnSp>
        <p:nvCxnSpPr>
          <p:cNvPr id="112" name="Straight Arrow Connector 111"/>
          <p:cNvCxnSpPr/>
          <p:nvPr/>
        </p:nvCxnSpPr>
        <p:spPr>
          <a:xfrm flipH="1" flipV="1">
            <a:off x="4714317" y="3744220"/>
            <a:ext cx="240177" cy="2474"/>
          </a:xfrm>
          <a:prstGeom prst="straightConnector1">
            <a:avLst/>
          </a:prstGeom>
          <a:ln w="9525">
            <a:solidFill>
              <a:schemeClr val="accent6"/>
            </a:solidFill>
            <a:headEnd type="none" w="med" len="med"/>
            <a:tailEnd type="none" w="med" len="med"/>
          </a:ln>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570675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 Placeholder 1"/>
          <p:cNvSpPr>
            <a:spLocks noGrp="1"/>
          </p:cNvSpPr>
          <p:nvPr>
            <p:ph type="body" sz="quarter" idx="12"/>
          </p:nvPr>
        </p:nvSpPr>
        <p:spPr/>
        <p:txBody>
          <a:bodyPr/>
          <a:lstStyle/>
          <a:p>
            <a:r>
              <a:rPr lang="en-US" dirty="0"/>
              <a:t>Network architecture for load energy reporting through SCADA system</a:t>
            </a:r>
          </a:p>
        </p:txBody>
      </p:sp>
      <p:sp>
        <p:nvSpPr>
          <p:cNvPr id="4" name="Slide Number Placeholder 3"/>
          <p:cNvSpPr>
            <a:spLocks noGrp="1"/>
          </p:cNvSpPr>
          <p:nvPr>
            <p:ph type="sldNum" sz="quarter" idx="4"/>
          </p:nvPr>
        </p:nvSpPr>
        <p:spPr/>
        <p:txBody>
          <a:bodyPr/>
          <a:lstStyle/>
          <a:p>
            <a:fld id="{00E6B595-AC0B-45AA-8133-7422E92C4F20}" type="slidenum">
              <a:rPr lang="uk-UA" smtClean="0"/>
              <a:pPr/>
              <a:t>3</a:t>
            </a:fld>
            <a:endParaRPr lang="uk-UA" dirty="0"/>
          </a:p>
        </p:txBody>
      </p:sp>
      <p:sp>
        <p:nvSpPr>
          <p:cNvPr id="36" name="TextBox 35"/>
          <p:cNvSpPr txBox="1"/>
          <p:nvPr/>
        </p:nvSpPr>
        <p:spPr>
          <a:xfrm>
            <a:off x="172525" y="1495426"/>
            <a:ext cx="4399404" cy="4862870"/>
          </a:xfrm>
          <a:prstGeom prst="rect">
            <a:avLst/>
          </a:prstGeom>
          <a:noFill/>
        </p:spPr>
        <p:txBody>
          <a:bodyPr wrap="square" rtlCol="0">
            <a:spAutoFit/>
          </a:bodyPr>
          <a:lstStyle/>
          <a:p>
            <a:pPr>
              <a:spcAft>
                <a:spcPts val="300"/>
              </a:spcAft>
              <a:buClr>
                <a:schemeClr val="tx2"/>
              </a:buClr>
            </a:pPr>
            <a:r>
              <a:rPr lang="en-US" sz="1400" dirty="0"/>
              <a:t>Each Megapack independently assesses its load power </a:t>
            </a:r>
          </a:p>
          <a:p>
            <a:pPr>
              <a:spcAft>
                <a:spcPts val="300"/>
              </a:spcAft>
              <a:buClr>
                <a:schemeClr val="tx2"/>
              </a:buClr>
            </a:pPr>
            <a:endParaRPr lang="en-US" sz="1400" dirty="0"/>
          </a:p>
          <a:p>
            <a:pPr>
              <a:spcAft>
                <a:spcPts val="300"/>
              </a:spcAft>
              <a:buClr>
                <a:schemeClr val="tx2"/>
              </a:buClr>
            </a:pPr>
            <a:endParaRPr lang="en-US" sz="1400" dirty="0"/>
          </a:p>
          <a:p>
            <a:pPr>
              <a:spcAft>
                <a:spcPts val="300"/>
              </a:spcAft>
              <a:buClr>
                <a:schemeClr val="tx2"/>
              </a:buClr>
            </a:pPr>
            <a:r>
              <a:rPr lang="en-US" sz="1400" dirty="0"/>
              <a:t>The site controller polls this information on a 10hz update rate, and sums across all Megapacks</a:t>
            </a:r>
          </a:p>
          <a:p>
            <a:pPr>
              <a:spcAft>
                <a:spcPts val="300"/>
              </a:spcAft>
              <a:buClr>
                <a:schemeClr val="tx2"/>
              </a:buClr>
            </a:pPr>
            <a:endParaRPr lang="en-US" sz="1400" dirty="0"/>
          </a:p>
          <a:p>
            <a:pPr>
              <a:spcAft>
                <a:spcPts val="300"/>
              </a:spcAft>
              <a:buClr>
                <a:schemeClr val="tx2"/>
              </a:buClr>
            </a:pPr>
            <a:endParaRPr lang="en-US" sz="1400" dirty="0"/>
          </a:p>
          <a:p>
            <a:pPr>
              <a:spcAft>
                <a:spcPts val="300"/>
              </a:spcAft>
              <a:buClr>
                <a:schemeClr val="tx2"/>
              </a:buClr>
            </a:pPr>
            <a:r>
              <a:rPr lang="en-US" sz="1400" dirty="0"/>
              <a:t>RTAC pulls the calculated aux load from Tesla site controller and pushes calculated signal to TDSP owned EPS meter via TDSP data concentrator </a:t>
            </a:r>
          </a:p>
          <a:p>
            <a:pPr>
              <a:spcAft>
                <a:spcPts val="300"/>
              </a:spcAft>
              <a:buClr>
                <a:schemeClr val="tx2"/>
              </a:buClr>
            </a:pPr>
            <a:endParaRPr lang="en-US" sz="1400" dirty="0"/>
          </a:p>
          <a:p>
            <a:pPr>
              <a:spcAft>
                <a:spcPts val="300"/>
              </a:spcAft>
              <a:buClr>
                <a:schemeClr val="tx2"/>
              </a:buClr>
            </a:pPr>
            <a:endParaRPr lang="en-US" sz="1400" dirty="0"/>
          </a:p>
          <a:p>
            <a:pPr>
              <a:spcAft>
                <a:spcPts val="300"/>
              </a:spcAft>
              <a:buClr>
                <a:schemeClr val="tx2"/>
              </a:buClr>
            </a:pPr>
            <a:endParaRPr lang="en-US" sz="1400" dirty="0"/>
          </a:p>
          <a:p>
            <a:pPr>
              <a:spcAft>
                <a:spcPts val="300"/>
              </a:spcAft>
              <a:buClr>
                <a:schemeClr val="tx2"/>
              </a:buClr>
            </a:pPr>
            <a:r>
              <a:rPr lang="en-US" sz="1400" dirty="0"/>
              <a:t>The EPS Metering integrates power into energy and reports settlement data on 15 minute intervals via MV90 polled by ERCOT (EPS Metering reports 3 separate channels: actual metered load, corrected load (subtracting aux power), and calculated aux load. </a:t>
            </a:r>
          </a:p>
          <a:p>
            <a:pPr>
              <a:spcAft>
                <a:spcPts val="300"/>
              </a:spcAft>
              <a:buClr>
                <a:schemeClr val="tx2"/>
              </a:buClr>
            </a:pPr>
            <a:endParaRPr lang="en-US" sz="1400" dirty="0"/>
          </a:p>
          <a:p>
            <a:pPr>
              <a:spcAft>
                <a:spcPts val="300"/>
              </a:spcAft>
              <a:buClr>
                <a:schemeClr val="tx2"/>
              </a:buClr>
            </a:pPr>
            <a:endParaRPr lang="en-US" sz="1400" dirty="0"/>
          </a:p>
        </p:txBody>
      </p:sp>
      <p:cxnSp>
        <p:nvCxnSpPr>
          <p:cNvPr id="38" name="Straight Arrow Connector 37"/>
          <p:cNvCxnSpPr/>
          <p:nvPr/>
        </p:nvCxnSpPr>
        <p:spPr>
          <a:xfrm>
            <a:off x="2386668" y="2746292"/>
            <a:ext cx="0" cy="45526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9" name="Straight Arrow Connector 38"/>
          <p:cNvCxnSpPr/>
          <p:nvPr/>
        </p:nvCxnSpPr>
        <p:spPr>
          <a:xfrm>
            <a:off x="2386668" y="4079366"/>
            <a:ext cx="0" cy="45526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5" name="Straight Arrow Connector 24"/>
          <p:cNvCxnSpPr/>
          <p:nvPr/>
        </p:nvCxnSpPr>
        <p:spPr>
          <a:xfrm>
            <a:off x="2386668" y="1798312"/>
            <a:ext cx="0" cy="45526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62" name="Slide Number Placeholder 3">
            <a:extLst>
              <a:ext uri="{FF2B5EF4-FFF2-40B4-BE49-F238E27FC236}">
                <a16:creationId xmlns:a16="http://schemas.microsoft.com/office/drawing/2014/main" id="{3FB9A7C4-26F6-4420-9F9B-0AB8B1F81A8A}"/>
              </a:ext>
            </a:extLst>
          </p:cNvPr>
          <p:cNvSpPr txBox="1">
            <a:spLocks/>
          </p:cNvSpPr>
          <p:nvPr/>
        </p:nvSpPr>
        <p:spPr>
          <a:xfrm>
            <a:off x="11258737" y="5057483"/>
            <a:ext cx="598695" cy="365125"/>
          </a:xfrm>
          <a:prstGeom prst="rect">
            <a:avLst/>
          </a:prstGeom>
        </p:spPr>
        <p:txBody>
          <a:bodyPr vert="horz" lIns="91440" tIns="45720" rIns="91440" bIns="45720" rtlCol="0" anchor="ctr"/>
          <a:lstStyle>
            <a:defPPr>
              <a:defRPr lang="en-US"/>
            </a:defPPr>
            <a:lvl1pPr marL="0" algn="r" defTabSz="609585" rtl="0" eaLnBrk="1" latinLnBrk="0" hangingPunct="1">
              <a:defRPr kumimoji="0" lang="en-GB" sz="1000" b="0" i="0" u="none" strike="noStrike" kern="1200" cap="none" spc="0" normalizeH="0" baseline="0" smtClean="0">
                <a:ln>
                  <a:noFill/>
                </a:ln>
                <a:solidFill>
                  <a:schemeClr val="tx2"/>
                </a:solidFill>
                <a:effectLst/>
                <a:uFillTx/>
                <a:latin typeface="Gotham Book" charset="0"/>
                <a:ea typeface="Gotham Book" charset="0"/>
                <a:cs typeface="Gotham Book" charset="0"/>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fld id="{00E6B595-AC0B-45AA-8133-7422E92C4F20}" type="slidenum">
              <a:rPr lang="uk-UA" smtClean="0"/>
              <a:pPr/>
              <a:t>3</a:t>
            </a:fld>
            <a:endParaRPr lang="uk-UA" dirty="0"/>
          </a:p>
        </p:txBody>
      </p:sp>
      <p:grpSp>
        <p:nvGrpSpPr>
          <p:cNvPr id="63" name="Group 62">
            <a:extLst>
              <a:ext uri="{FF2B5EF4-FFF2-40B4-BE49-F238E27FC236}">
                <a16:creationId xmlns:a16="http://schemas.microsoft.com/office/drawing/2014/main" id="{F008B244-1D27-44D2-8BF5-5F346E3380E4}"/>
              </a:ext>
            </a:extLst>
          </p:cNvPr>
          <p:cNvGrpSpPr/>
          <p:nvPr/>
        </p:nvGrpSpPr>
        <p:grpSpPr>
          <a:xfrm>
            <a:off x="4723076" y="1333235"/>
            <a:ext cx="6697218" cy="4296288"/>
            <a:chOff x="0" y="1159982"/>
            <a:chExt cx="10790294" cy="5277361"/>
          </a:xfrm>
        </p:grpSpPr>
        <p:cxnSp>
          <p:nvCxnSpPr>
            <p:cNvPr id="64" name="Straight Connector 63">
              <a:extLst>
                <a:ext uri="{FF2B5EF4-FFF2-40B4-BE49-F238E27FC236}">
                  <a16:creationId xmlns:a16="http://schemas.microsoft.com/office/drawing/2014/main" id="{E7BB2266-71B5-4E7C-8F29-E7F7A293F752}"/>
                </a:ext>
              </a:extLst>
            </p:cNvPr>
            <p:cNvCxnSpPr>
              <a:cxnSpLocks/>
            </p:cNvCxnSpPr>
            <p:nvPr/>
          </p:nvCxnSpPr>
          <p:spPr>
            <a:xfrm>
              <a:off x="0" y="3669205"/>
              <a:ext cx="10790294" cy="43232"/>
            </a:xfrm>
            <a:prstGeom prst="line">
              <a:avLst/>
            </a:prstGeom>
            <a:ln>
              <a:tailEnd type="oval"/>
            </a:ln>
          </p:spPr>
          <p:style>
            <a:lnRef idx="3">
              <a:schemeClr val="accent2"/>
            </a:lnRef>
            <a:fillRef idx="0">
              <a:schemeClr val="accent2"/>
            </a:fillRef>
            <a:effectRef idx="2">
              <a:schemeClr val="accent2"/>
            </a:effectRef>
            <a:fontRef idx="minor">
              <a:schemeClr val="tx1"/>
            </a:fontRef>
          </p:style>
        </p:cxnSp>
        <p:sp>
          <p:nvSpPr>
            <p:cNvPr id="65" name="Rounded Rectangle 1">
              <a:extLst>
                <a:ext uri="{FF2B5EF4-FFF2-40B4-BE49-F238E27FC236}">
                  <a16:creationId xmlns:a16="http://schemas.microsoft.com/office/drawing/2014/main" id="{B2A744CC-EE38-45DE-A46E-376CEB6E5A11}"/>
                </a:ext>
              </a:extLst>
            </p:cNvPr>
            <p:cNvSpPr/>
            <p:nvPr/>
          </p:nvSpPr>
          <p:spPr>
            <a:xfrm>
              <a:off x="4319480" y="4016814"/>
              <a:ext cx="2213900" cy="720671"/>
            </a:xfrm>
            <a:prstGeom prst="roundRect">
              <a:avLst/>
            </a:prstGeom>
            <a:noFill/>
            <a:ln>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t"/>
            <a:lstStyle/>
            <a:p>
              <a:pPr algn="ctr">
                <a:buClr>
                  <a:schemeClr val="tx2"/>
                </a:buClr>
              </a:pPr>
              <a:r>
                <a:rPr lang="en-US" sz="1400" dirty="0">
                  <a:solidFill>
                    <a:schemeClr val="tx1"/>
                  </a:solidFill>
                </a:rPr>
                <a:t>Tesla Site Controller</a:t>
              </a:r>
            </a:p>
          </p:txBody>
        </p:sp>
        <p:sp>
          <p:nvSpPr>
            <p:cNvPr id="66" name="Rectangle 65">
              <a:extLst>
                <a:ext uri="{FF2B5EF4-FFF2-40B4-BE49-F238E27FC236}">
                  <a16:creationId xmlns:a16="http://schemas.microsoft.com/office/drawing/2014/main" id="{EF596C1D-48AF-48EC-82BD-2BB7F18EA214}"/>
                </a:ext>
              </a:extLst>
            </p:cNvPr>
            <p:cNvSpPr/>
            <p:nvPr/>
          </p:nvSpPr>
          <p:spPr>
            <a:xfrm>
              <a:off x="5993295" y="5953203"/>
              <a:ext cx="1445220" cy="383912"/>
            </a:xfrm>
            <a:prstGeom prst="rect">
              <a:avLst/>
            </a:prstGeom>
            <a:noFill/>
            <a:ln>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t"/>
            <a:lstStyle/>
            <a:p>
              <a:pPr algn="ctr">
                <a:buClr>
                  <a:schemeClr val="tx2"/>
                </a:buClr>
              </a:pPr>
              <a:r>
                <a:rPr lang="en-US" sz="900" dirty="0">
                  <a:solidFill>
                    <a:schemeClr val="tx1"/>
                  </a:solidFill>
                </a:rPr>
                <a:t>Megapack 1</a:t>
              </a:r>
            </a:p>
          </p:txBody>
        </p:sp>
        <p:sp>
          <p:nvSpPr>
            <p:cNvPr id="67" name="Rectangle 66">
              <a:extLst>
                <a:ext uri="{FF2B5EF4-FFF2-40B4-BE49-F238E27FC236}">
                  <a16:creationId xmlns:a16="http://schemas.microsoft.com/office/drawing/2014/main" id="{887AE4F7-E48D-4FEC-9AC1-71825D9CAE49}"/>
                </a:ext>
              </a:extLst>
            </p:cNvPr>
            <p:cNvSpPr/>
            <p:nvPr/>
          </p:nvSpPr>
          <p:spPr>
            <a:xfrm>
              <a:off x="7918959" y="5957824"/>
              <a:ext cx="1456140" cy="362571"/>
            </a:xfrm>
            <a:prstGeom prst="rect">
              <a:avLst/>
            </a:prstGeom>
            <a:noFill/>
            <a:ln>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t"/>
            <a:lstStyle/>
            <a:p>
              <a:pPr algn="ctr">
                <a:buClr>
                  <a:schemeClr val="tx2"/>
                </a:buClr>
              </a:pPr>
              <a:r>
                <a:rPr lang="en-US" sz="900" dirty="0">
                  <a:solidFill>
                    <a:schemeClr val="tx1"/>
                  </a:solidFill>
                </a:rPr>
                <a:t>Megapack n</a:t>
              </a:r>
            </a:p>
          </p:txBody>
        </p:sp>
        <p:sp>
          <p:nvSpPr>
            <p:cNvPr id="68" name="TextBox 67">
              <a:extLst>
                <a:ext uri="{FF2B5EF4-FFF2-40B4-BE49-F238E27FC236}">
                  <a16:creationId xmlns:a16="http://schemas.microsoft.com/office/drawing/2014/main" id="{5AAA90A2-78F3-4E66-AC99-141D16CCEEB7}"/>
                </a:ext>
              </a:extLst>
            </p:cNvPr>
            <p:cNvSpPr txBox="1"/>
            <p:nvPr/>
          </p:nvSpPr>
          <p:spPr>
            <a:xfrm>
              <a:off x="7438516" y="5894188"/>
              <a:ext cx="364202" cy="307777"/>
            </a:xfrm>
            <a:prstGeom prst="rect">
              <a:avLst/>
            </a:prstGeom>
            <a:noFill/>
          </p:spPr>
          <p:txBody>
            <a:bodyPr wrap="none" rtlCol="0">
              <a:spAutoFit/>
            </a:bodyPr>
            <a:lstStyle/>
            <a:p>
              <a:pPr>
                <a:spcAft>
                  <a:spcPts val="300"/>
                </a:spcAft>
                <a:buClr>
                  <a:schemeClr val="tx2"/>
                </a:buClr>
              </a:pPr>
              <a:r>
                <a:rPr lang="en-US" sz="1400" dirty="0"/>
                <a:t>…</a:t>
              </a:r>
            </a:p>
          </p:txBody>
        </p:sp>
        <p:sp>
          <p:nvSpPr>
            <p:cNvPr id="69" name="Rounded Rectangle 8">
              <a:extLst>
                <a:ext uri="{FF2B5EF4-FFF2-40B4-BE49-F238E27FC236}">
                  <a16:creationId xmlns:a16="http://schemas.microsoft.com/office/drawing/2014/main" id="{50D3C5B0-C4BB-40B2-B3E3-B6369361EBCC}"/>
                </a:ext>
              </a:extLst>
            </p:cNvPr>
            <p:cNvSpPr/>
            <p:nvPr/>
          </p:nvSpPr>
          <p:spPr>
            <a:xfrm>
              <a:off x="5877056" y="5026138"/>
              <a:ext cx="1925662" cy="484139"/>
            </a:xfrm>
            <a:prstGeom prst="roundRect">
              <a:avLst/>
            </a:prstGeom>
            <a:noFill/>
            <a:ln>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t"/>
            <a:lstStyle/>
            <a:p>
              <a:pPr algn="ctr">
                <a:buClr>
                  <a:schemeClr val="tx2"/>
                </a:buClr>
              </a:pPr>
              <a:r>
                <a:rPr lang="en-US" sz="1200" dirty="0">
                  <a:solidFill>
                    <a:schemeClr val="tx1"/>
                  </a:solidFill>
                </a:rPr>
                <a:t>LAN 2 Switch</a:t>
              </a:r>
            </a:p>
          </p:txBody>
        </p:sp>
        <p:sp>
          <p:nvSpPr>
            <p:cNvPr id="70" name="Rectangle 69">
              <a:extLst>
                <a:ext uri="{FF2B5EF4-FFF2-40B4-BE49-F238E27FC236}">
                  <a16:creationId xmlns:a16="http://schemas.microsoft.com/office/drawing/2014/main" id="{2EDECAA4-5015-4723-8E86-3ED044C27324}"/>
                </a:ext>
              </a:extLst>
            </p:cNvPr>
            <p:cNvSpPr/>
            <p:nvPr/>
          </p:nvSpPr>
          <p:spPr>
            <a:xfrm>
              <a:off x="4368938" y="5953204"/>
              <a:ext cx="1508115" cy="484139"/>
            </a:xfrm>
            <a:prstGeom prst="rect">
              <a:avLst/>
            </a:prstGeom>
            <a:noFill/>
            <a:ln>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t"/>
            <a:lstStyle/>
            <a:p>
              <a:pPr algn="ctr">
                <a:buClr>
                  <a:schemeClr val="tx2"/>
                </a:buClr>
              </a:pPr>
              <a:r>
                <a:rPr lang="en-US" sz="900" dirty="0">
                  <a:solidFill>
                    <a:schemeClr val="tx1"/>
                  </a:solidFill>
                </a:rPr>
                <a:t>Local Historian</a:t>
              </a:r>
            </a:p>
          </p:txBody>
        </p:sp>
        <p:cxnSp>
          <p:nvCxnSpPr>
            <p:cNvPr id="71" name="Straight Connector 70">
              <a:extLst>
                <a:ext uri="{FF2B5EF4-FFF2-40B4-BE49-F238E27FC236}">
                  <a16:creationId xmlns:a16="http://schemas.microsoft.com/office/drawing/2014/main" id="{11219E75-6AAC-4636-AC5A-4FA8DBF0A24C}"/>
                </a:ext>
              </a:extLst>
            </p:cNvPr>
            <p:cNvCxnSpPr>
              <a:cxnSpLocks/>
              <a:stCxn id="70" idx="0"/>
              <a:endCxn id="69" idx="2"/>
            </p:cNvCxnSpPr>
            <p:nvPr/>
          </p:nvCxnSpPr>
          <p:spPr>
            <a:xfrm flipV="1">
              <a:off x="5122997" y="5510276"/>
              <a:ext cx="1716890" cy="442928"/>
            </a:xfrm>
            <a:prstGeom prst="line">
              <a:avLst/>
            </a:prstGeom>
            <a:ln w="9525">
              <a:solidFill>
                <a:schemeClr val="accent6"/>
              </a:solidFill>
              <a:tailEnd type="oval"/>
            </a:ln>
            <a:effectLst/>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id="{4B64AC66-78F1-47CF-9E50-E12FE03E668A}"/>
                </a:ext>
              </a:extLst>
            </p:cNvPr>
            <p:cNvCxnSpPr>
              <a:cxnSpLocks/>
              <a:stCxn id="66" idx="0"/>
              <a:endCxn id="69" idx="2"/>
            </p:cNvCxnSpPr>
            <p:nvPr/>
          </p:nvCxnSpPr>
          <p:spPr>
            <a:xfrm flipV="1">
              <a:off x="6715906" y="5510276"/>
              <a:ext cx="123980" cy="442927"/>
            </a:xfrm>
            <a:prstGeom prst="line">
              <a:avLst/>
            </a:prstGeom>
            <a:ln w="9525">
              <a:solidFill>
                <a:schemeClr val="accent6"/>
              </a:solidFill>
              <a:tailEnd type="oval"/>
            </a:ln>
            <a:effectLst/>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4ADF2FEF-B0FD-4424-B0C0-EB8B2466C588}"/>
                </a:ext>
              </a:extLst>
            </p:cNvPr>
            <p:cNvCxnSpPr>
              <a:cxnSpLocks/>
              <a:stCxn id="67" idx="0"/>
              <a:endCxn id="69" idx="2"/>
            </p:cNvCxnSpPr>
            <p:nvPr/>
          </p:nvCxnSpPr>
          <p:spPr>
            <a:xfrm flipH="1" flipV="1">
              <a:off x="6839887" y="5510276"/>
              <a:ext cx="1807143" cy="447548"/>
            </a:xfrm>
            <a:prstGeom prst="line">
              <a:avLst/>
            </a:prstGeom>
            <a:ln w="9525">
              <a:solidFill>
                <a:schemeClr val="accent6"/>
              </a:solidFill>
              <a:tailEnd type="oval"/>
            </a:ln>
            <a:effectLst/>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1014627F-3B32-438D-BE0B-CBD391EE7061}"/>
                </a:ext>
              </a:extLst>
            </p:cNvPr>
            <p:cNvCxnSpPr>
              <a:cxnSpLocks/>
              <a:stCxn id="69" idx="0"/>
              <a:endCxn id="65" idx="2"/>
            </p:cNvCxnSpPr>
            <p:nvPr/>
          </p:nvCxnSpPr>
          <p:spPr>
            <a:xfrm flipH="1" flipV="1">
              <a:off x="5426431" y="4737485"/>
              <a:ext cx="1413456" cy="288653"/>
            </a:xfrm>
            <a:prstGeom prst="line">
              <a:avLst/>
            </a:prstGeom>
            <a:ln w="9525">
              <a:solidFill>
                <a:schemeClr val="accent6"/>
              </a:solidFill>
              <a:tailEnd type="oval"/>
            </a:ln>
            <a:effectLst/>
          </p:spPr>
          <p:style>
            <a:lnRef idx="1">
              <a:schemeClr val="accent1"/>
            </a:lnRef>
            <a:fillRef idx="0">
              <a:schemeClr val="accent1"/>
            </a:fillRef>
            <a:effectRef idx="0">
              <a:schemeClr val="accent1"/>
            </a:effectRef>
            <a:fontRef idx="minor">
              <a:schemeClr val="tx1"/>
            </a:fontRef>
          </p:style>
        </p:cxnSp>
        <p:sp>
          <p:nvSpPr>
            <p:cNvPr id="75" name="Rounded Rectangle 20">
              <a:extLst>
                <a:ext uri="{FF2B5EF4-FFF2-40B4-BE49-F238E27FC236}">
                  <a16:creationId xmlns:a16="http://schemas.microsoft.com/office/drawing/2014/main" id="{3191763C-5015-4106-B200-5F0DC9247844}"/>
                </a:ext>
              </a:extLst>
            </p:cNvPr>
            <p:cNvSpPr/>
            <p:nvPr/>
          </p:nvSpPr>
          <p:spPr>
            <a:xfrm>
              <a:off x="3174887" y="5026138"/>
              <a:ext cx="1359625" cy="720671"/>
            </a:xfrm>
            <a:prstGeom prst="roundRect">
              <a:avLst/>
            </a:prstGeom>
            <a:noFill/>
            <a:ln>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t"/>
            <a:lstStyle/>
            <a:p>
              <a:pPr algn="ctr">
                <a:buClr>
                  <a:schemeClr val="tx2"/>
                </a:buClr>
              </a:pPr>
              <a:r>
                <a:rPr lang="en-US" sz="1200" dirty="0">
                  <a:solidFill>
                    <a:schemeClr val="tx1"/>
                  </a:solidFill>
                </a:rPr>
                <a:t>LAN 1 Switch</a:t>
              </a:r>
            </a:p>
          </p:txBody>
        </p:sp>
        <p:cxnSp>
          <p:nvCxnSpPr>
            <p:cNvPr id="76" name="Straight Connector 75">
              <a:extLst>
                <a:ext uri="{FF2B5EF4-FFF2-40B4-BE49-F238E27FC236}">
                  <a16:creationId xmlns:a16="http://schemas.microsoft.com/office/drawing/2014/main" id="{E0B7ECC2-5FCD-40AF-82C8-6532FC1503F4}"/>
                </a:ext>
              </a:extLst>
            </p:cNvPr>
            <p:cNvCxnSpPr>
              <a:cxnSpLocks/>
              <a:stCxn id="75" idx="0"/>
              <a:endCxn id="65" idx="2"/>
            </p:cNvCxnSpPr>
            <p:nvPr/>
          </p:nvCxnSpPr>
          <p:spPr>
            <a:xfrm flipV="1">
              <a:off x="3854700" y="4737485"/>
              <a:ext cx="1571730" cy="288653"/>
            </a:xfrm>
            <a:prstGeom prst="line">
              <a:avLst/>
            </a:prstGeom>
            <a:ln w="9525">
              <a:solidFill>
                <a:schemeClr val="accent6"/>
              </a:solidFill>
              <a:tailEnd type="oval"/>
            </a:ln>
            <a:effectLst/>
          </p:spPr>
          <p:style>
            <a:lnRef idx="1">
              <a:schemeClr val="accent1"/>
            </a:lnRef>
            <a:fillRef idx="0">
              <a:schemeClr val="accent1"/>
            </a:fillRef>
            <a:effectRef idx="0">
              <a:schemeClr val="accent1"/>
            </a:effectRef>
            <a:fontRef idx="minor">
              <a:schemeClr val="tx1"/>
            </a:fontRef>
          </p:style>
        </p:cxnSp>
        <p:sp>
          <p:nvSpPr>
            <p:cNvPr id="77" name="Rectangle 76">
              <a:extLst>
                <a:ext uri="{FF2B5EF4-FFF2-40B4-BE49-F238E27FC236}">
                  <a16:creationId xmlns:a16="http://schemas.microsoft.com/office/drawing/2014/main" id="{A7F8EB96-5CEC-4CB0-898D-F707515E2998}"/>
                </a:ext>
              </a:extLst>
            </p:cNvPr>
            <p:cNvSpPr/>
            <p:nvPr/>
          </p:nvSpPr>
          <p:spPr>
            <a:xfrm>
              <a:off x="2029081" y="4182763"/>
              <a:ext cx="941717" cy="350439"/>
            </a:xfrm>
            <a:prstGeom prst="rect">
              <a:avLst/>
            </a:prstGeom>
            <a:noFill/>
            <a:ln>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t"/>
            <a:lstStyle/>
            <a:p>
              <a:pPr algn="ctr">
                <a:buClr>
                  <a:schemeClr val="tx2"/>
                </a:buClr>
              </a:pPr>
              <a:r>
                <a:rPr lang="en-US" sz="900" dirty="0">
                  <a:solidFill>
                    <a:schemeClr val="tx1"/>
                  </a:solidFill>
                </a:rPr>
                <a:t>RTAC</a:t>
              </a:r>
            </a:p>
          </p:txBody>
        </p:sp>
        <p:sp>
          <p:nvSpPr>
            <p:cNvPr id="78" name="Rectangle 77">
              <a:extLst>
                <a:ext uri="{FF2B5EF4-FFF2-40B4-BE49-F238E27FC236}">
                  <a16:creationId xmlns:a16="http://schemas.microsoft.com/office/drawing/2014/main" id="{D499C930-6ED5-4584-81A6-4862C476CFF6}"/>
                </a:ext>
              </a:extLst>
            </p:cNvPr>
            <p:cNvSpPr/>
            <p:nvPr/>
          </p:nvSpPr>
          <p:spPr>
            <a:xfrm>
              <a:off x="1293892" y="3174604"/>
              <a:ext cx="2347332" cy="336055"/>
            </a:xfrm>
            <a:prstGeom prst="rect">
              <a:avLst/>
            </a:prstGeom>
            <a:noFill/>
            <a:ln>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t"/>
            <a:lstStyle/>
            <a:p>
              <a:pPr algn="ctr">
                <a:buClr>
                  <a:schemeClr val="tx2"/>
                </a:buClr>
              </a:pPr>
              <a:r>
                <a:rPr lang="en-US" sz="800" dirty="0">
                  <a:solidFill>
                    <a:schemeClr val="tx1"/>
                  </a:solidFill>
                </a:rPr>
                <a:t>DATA CONCENTRATOR </a:t>
              </a:r>
            </a:p>
          </p:txBody>
        </p:sp>
        <p:cxnSp>
          <p:nvCxnSpPr>
            <p:cNvPr id="79" name="Straight Connector 78">
              <a:extLst>
                <a:ext uri="{FF2B5EF4-FFF2-40B4-BE49-F238E27FC236}">
                  <a16:creationId xmlns:a16="http://schemas.microsoft.com/office/drawing/2014/main" id="{F8778D0F-5B93-4AF0-9668-C3B903C0FA5D}"/>
                </a:ext>
              </a:extLst>
            </p:cNvPr>
            <p:cNvCxnSpPr>
              <a:cxnSpLocks/>
              <a:stCxn id="77" idx="3"/>
            </p:cNvCxnSpPr>
            <p:nvPr/>
          </p:nvCxnSpPr>
          <p:spPr>
            <a:xfrm>
              <a:off x="2970798" y="4357983"/>
              <a:ext cx="1348682" cy="0"/>
            </a:xfrm>
            <a:prstGeom prst="line">
              <a:avLst/>
            </a:prstGeom>
            <a:ln w="9525">
              <a:solidFill>
                <a:schemeClr val="accent6"/>
              </a:solidFill>
              <a:tailEnd type="oval"/>
            </a:ln>
            <a:effectLst/>
          </p:spPr>
          <p:style>
            <a:lnRef idx="1">
              <a:schemeClr val="accent1"/>
            </a:lnRef>
            <a:fillRef idx="0">
              <a:schemeClr val="accent1"/>
            </a:fillRef>
            <a:effectRef idx="0">
              <a:schemeClr val="accent1"/>
            </a:effectRef>
            <a:fontRef idx="minor">
              <a:schemeClr val="tx1"/>
            </a:fontRef>
          </p:style>
        </p:cxnSp>
        <p:sp>
          <p:nvSpPr>
            <p:cNvPr id="80" name="Cloud 79">
              <a:extLst>
                <a:ext uri="{FF2B5EF4-FFF2-40B4-BE49-F238E27FC236}">
                  <a16:creationId xmlns:a16="http://schemas.microsoft.com/office/drawing/2014/main" id="{31A8924D-AA21-4A8D-A0F6-A32ECC738678}"/>
                </a:ext>
              </a:extLst>
            </p:cNvPr>
            <p:cNvSpPr/>
            <p:nvPr/>
          </p:nvSpPr>
          <p:spPr>
            <a:xfrm>
              <a:off x="1540019" y="1159982"/>
              <a:ext cx="2101206" cy="706563"/>
            </a:xfrm>
            <a:prstGeom prst="cloud">
              <a:avLst/>
            </a:prstGeom>
            <a:noFill/>
            <a:ln>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t"/>
            <a:lstStyle/>
            <a:p>
              <a:pPr algn="ctr">
                <a:buClr>
                  <a:schemeClr val="tx2"/>
                </a:buClr>
              </a:pPr>
              <a:r>
                <a:rPr lang="en-US" sz="1400" dirty="0">
                  <a:solidFill>
                    <a:schemeClr val="tx1"/>
                  </a:solidFill>
                </a:rPr>
                <a:t>ERCOT</a:t>
              </a:r>
            </a:p>
          </p:txBody>
        </p:sp>
        <p:cxnSp>
          <p:nvCxnSpPr>
            <p:cNvPr id="81" name="Straight Arrow Connector 80">
              <a:extLst>
                <a:ext uri="{FF2B5EF4-FFF2-40B4-BE49-F238E27FC236}">
                  <a16:creationId xmlns:a16="http://schemas.microsoft.com/office/drawing/2014/main" id="{58B2F245-4936-4A9C-BD33-AF1E0C39AC24}"/>
                </a:ext>
              </a:extLst>
            </p:cNvPr>
            <p:cNvCxnSpPr>
              <a:cxnSpLocks/>
              <a:stCxn id="78" idx="0"/>
              <a:endCxn id="83" idx="2"/>
            </p:cNvCxnSpPr>
            <p:nvPr/>
          </p:nvCxnSpPr>
          <p:spPr>
            <a:xfrm flipV="1">
              <a:off x="2467559" y="2805209"/>
              <a:ext cx="8668" cy="369394"/>
            </a:xfrm>
            <a:prstGeom prst="straightConnector1">
              <a:avLst/>
            </a:prstGeom>
            <a:ln>
              <a:prstDash val="dash"/>
              <a:tailEnd type="triangle"/>
            </a:ln>
          </p:spPr>
          <p:style>
            <a:lnRef idx="1">
              <a:schemeClr val="dk1"/>
            </a:lnRef>
            <a:fillRef idx="0">
              <a:schemeClr val="dk1"/>
            </a:fillRef>
            <a:effectRef idx="0">
              <a:schemeClr val="dk1"/>
            </a:effectRef>
            <a:fontRef idx="minor">
              <a:schemeClr val="tx1"/>
            </a:fontRef>
          </p:style>
        </p:cxnSp>
        <p:cxnSp>
          <p:nvCxnSpPr>
            <p:cNvPr id="82" name="Straight Arrow Connector 81">
              <a:extLst>
                <a:ext uri="{FF2B5EF4-FFF2-40B4-BE49-F238E27FC236}">
                  <a16:creationId xmlns:a16="http://schemas.microsoft.com/office/drawing/2014/main" id="{68BA1583-1EFC-4697-BBF9-04D00798392F}"/>
                </a:ext>
              </a:extLst>
            </p:cNvPr>
            <p:cNvCxnSpPr>
              <a:cxnSpLocks/>
              <a:stCxn id="77" idx="0"/>
              <a:endCxn id="78" idx="2"/>
            </p:cNvCxnSpPr>
            <p:nvPr/>
          </p:nvCxnSpPr>
          <p:spPr>
            <a:xfrm flipH="1" flipV="1">
              <a:off x="2467559" y="3510659"/>
              <a:ext cx="32381" cy="672104"/>
            </a:xfrm>
            <a:prstGeom prst="straightConnector1">
              <a:avLst/>
            </a:prstGeom>
            <a:ln w="9525">
              <a:solidFill>
                <a:schemeClr val="accent6"/>
              </a:solidFill>
              <a:tailEnd type="triangle"/>
            </a:ln>
            <a:effectLst/>
          </p:spPr>
          <p:style>
            <a:lnRef idx="1">
              <a:schemeClr val="accent1"/>
            </a:lnRef>
            <a:fillRef idx="0">
              <a:schemeClr val="accent1"/>
            </a:fillRef>
            <a:effectRef idx="0">
              <a:schemeClr val="accent1"/>
            </a:effectRef>
            <a:fontRef idx="minor">
              <a:schemeClr val="tx1"/>
            </a:fontRef>
          </p:style>
        </p:cxnSp>
        <p:sp>
          <p:nvSpPr>
            <p:cNvPr id="83" name="Rectangle 82">
              <a:extLst>
                <a:ext uri="{FF2B5EF4-FFF2-40B4-BE49-F238E27FC236}">
                  <a16:creationId xmlns:a16="http://schemas.microsoft.com/office/drawing/2014/main" id="{A4A45BE3-B92A-4BF9-88D5-EF055092E66B}"/>
                </a:ext>
              </a:extLst>
            </p:cNvPr>
            <p:cNvSpPr/>
            <p:nvPr/>
          </p:nvSpPr>
          <p:spPr>
            <a:xfrm>
              <a:off x="1777566" y="2469154"/>
              <a:ext cx="1397321" cy="336056"/>
            </a:xfrm>
            <a:prstGeom prst="rect">
              <a:avLst/>
            </a:prstGeom>
            <a:noFill/>
            <a:ln>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t"/>
            <a:lstStyle/>
            <a:p>
              <a:pPr algn="ctr">
                <a:buClr>
                  <a:schemeClr val="tx2"/>
                </a:buClr>
              </a:pPr>
              <a:r>
                <a:rPr lang="en-US" sz="900" dirty="0">
                  <a:solidFill>
                    <a:srgbClr val="FF0000"/>
                  </a:solidFill>
                </a:rPr>
                <a:t>EPS Meter</a:t>
              </a:r>
            </a:p>
          </p:txBody>
        </p:sp>
        <p:sp>
          <p:nvSpPr>
            <p:cNvPr id="84" name="TextBox 83">
              <a:extLst>
                <a:ext uri="{FF2B5EF4-FFF2-40B4-BE49-F238E27FC236}">
                  <a16:creationId xmlns:a16="http://schemas.microsoft.com/office/drawing/2014/main" id="{BD865A57-BC0E-4363-8A1D-EAFE249162D6}"/>
                </a:ext>
              </a:extLst>
            </p:cNvPr>
            <p:cNvSpPr txBox="1"/>
            <p:nvPr/>
          </p:nvSpPr>
          <p:spPr>
            <a:xfrm>
              <a:off x="2913548" y="3959883"/>
              <a:ext cx="1455391" cy="531769"/>
            </a:xfrm>
            <a:prstGeom prst="rect">
              <a:avLst/>
            </a:prstGeom>
            <a:noFill/>
          </p:spPr>
          <p:txBody>
            <a:bodyPr wrap="square" rtlCol="0">
              <a:spAutoFit/>
            </a:bodyPr>
            <a:lstStyle/>
            <a:p>
              <a:pPr>
                <a:spcAft>
                  <a:spcPts val="300"/>
                </a:spcAft>
                <a:buClr>
                  <a:schemeClr val="tx2"/>
                </a:buClr>
              </a:pPr>
              <a:r>
                <a:rPr lang="en-US" sz="800" dirty="0">
                  <a:solidFill>
                    <a:srgbClr val="FF0000"/>
                  </a:solidFill>
                </a:rPr>
                <a:t>Calculated aux load</a:t>
              </a:r>
            </a:p>
          </p:txBody>
        </p:sp>
        <p:sp>
          <p:nvSpPr>
            <p:cNvPr id="85" name="TextBox 84">
              <a:extLst>
                <a:ext uri="{FF2B5EF4-FFF2-40B4-BE49-F238E27FC236}">
                  <a16:creationId xmlns:a16="http://schemas.microsoft.com/office/drawing/2014/main" id="{6310D501-7CFB-4A73-8585-12B74D6D04CE}"/>
                </a:ext>
              </a:extLst>
            </p:cNvPr>
            <p:cNvSpPr txBox="1"/>
            <p:nvPr/>
          </p:nvSpPr>
          <p:spPr>
            <a:xfrm>
              <a:off x="813871" y="3813409"/>
              <a:ext cx="1572552" cy="415864"/>
            </a:xfrm>
            <a:prstGeom prst="rect">
              <a:avLst/>
            </a:prstGeom>
            <a:noFill/>
          </p:spPr>
          <p:txBody>
            <a:bodyPr wrap="square" rtlCol="0">
              <a:spAutoFit/>
            </a:bodyPr>
            <a:lstStyle/>
            <a:p>
              <a:pPr>
                <a:spcAft>
                  <a:spcPts val="300"/>
                </a:spcAft>
                <a:buClr>
                  <a:schemeClr val="tx2"/>
                </a:buClr>
              </a:pPr>
              <a:r>
                <a:rPr lang="en-US" sz="800" dirty="0"/>
                <a:t>DNP Over Single Serial Cable</a:t>
              </a:r>
            </a:p>
          </p:txBody>
        </p:sp>
        <p:cxnSp>
          <p:nvCxnSpPr>
            <p:cNvPr id="86" name="Straight Arrow Connector 85">
              <a:extLst>
                <a:ext uri="{FF2B5EF4-FFF2-40B4-BE49-F238E27FC236}">
                  <a16:creationId xmlns:a16="http://schemas.microsoft.com/office/drawing/2014/main" id="{21910182-7B83-4C7E-B7FB-A362266F975F}"/>
                </a:ext>
              </a:extLst>
            </p:cNvPr>
            <p:cNvCxnSpPr>
              <a:cxnSpLocks/>
            </p:cNvCxnSpPr>
            <p:nvPr/>
          </p:nvCxnSpPr>
          <p:spPr>
            <a:xfrm flipV="1">
              <a:off x="2474926" y="1866546"/>
              <a:ext cx="41" cy="602609"/>
            </a:xfrm>
            <a:prstGeom prst="straightConnector1">
              <a:avLst/>
            </a:prstGeom>
            <a:ln>
              <a:prstDash val="dash"/>
              <a:tailEnd type="triangle"/>
            </a:ln>
          </p:spPr>
          <p:style>
            <a:lnRef idx="1">
              <a:schemeClr val="dk1"/>
            </a:lnRef>
            <a:fillRef idx="0">
              <a:schemeClr val="dk1"/>
            </a:fillRef>
            <a:effectRef idx="0">
              <a:schemeClr val="dk1"/>
            </a:effectRef>
            <a:fontRef idx="minor">
              <a:schemeClr val="tx1"/>
            </a:fontRef>
          </p:style>
        </p:cxnSp>
        <p:cxnSp>
          <p:nvCxnSpPr>
            <p:cNvPr id="87" name="Straight Connector 86">
              <a:extLst>
                <a:ext uri="{FF2B5EF4-FFF2-40B4-BE49-F238E27FC236}">
                  <a16:creationId xmlns:a16="http://schemas.microsoft.com/office/drawing/2014/main" id="{6D57D704-F949-4792-8670-96A69204D87A}"/>
                </a:ext>
              </a:extLst>
            </p:cNvPr>
            <p:cNvCxnSpPr>
              <a:cxnSpLocks/>
            </p:cNvCxnSpPr>
            <p:nvPr/>
          </p:nvCxnSpPr>
          <p:spPr>
            <a:xfrm>
              <a:off x="10699" y="2147296"/>
              <a:ext cx="10779595" cy="88637"/>
            </a:xfrm>
            <a:prstGeom prst="line">
              <a:avLst/>
            </a:prstGeom>
            <a:ln>
              <a:tailEnd type="oval"/>
            </a:ln>
          </p:spPr>
          <p:style>
            <a:lnRef idx="3">
              <a:schemeClr val="accent2"/>
            </a:lnRef>
            <a:fillRef idx="0">
              <a:schemeClr val="accent2"/>
            </a:fillRef>
            <a:effectRef idx="2">
              <a:schemeClr val="accent2"/>
            </a:effectRef>
            <a:fontRef idx="minor">
              <a:schemeClr val="tx1"/>
            </a:fontRef>
          </p:style>
        </p:cxnSp>
        <p:sp>
          <p:nvSpPr>
            <p:cNvPr id="88" name="TextBox 87">
              <a:extLst>
                <a:ext uri="{FF2B5EF4-FFF2-40B4-BE49-F238E27FC236}">
                  <a16:creationId xmlns:a16="http://schemas.microsoft.com/office/drawing/2014/main" id="{2502819E-3710-4189-BE3F-DCF49AA1A699}"/>
                </a:ext>
              </a:extLst>
            </p:cNvPr>
            <p:cNvSpPr txBox="1"/>
            <p:nvPr/>
          </p:nvSpPr>
          <p:spPr>
            <a:xfrm>
              <a:off x="2517750" y="1897534"/>
              <a:ext cx="846638" cy="338399"/>
            </a:xfrm>
            <a:prstGeom prst="rect">
              <a:avLst/>
            </a:prstGeom>
            <a:noFill/>
          </p:spPr>
          <p:txBody>
            <a:bodyPr wrap="square" rtlCol="0">
              <a:spAutoFit/>
            </a:bodyPr>
            <a:lstStyle/>
            <a:p>
              <a:pPr>
                <a:spcAft>
                  <a:spcPts val="300"/>
                </a:spcAft>
                <a:buClr>
                  <a:schemeClr val="tx2"/>
                </a:buClr>
              </a:pPr>
              <a:r>
                <a:rPr lang="en-US" sz="800" dirty="0">
                  <a:solidFill>
                    <a:srgbClr val="FF0000"/>
                  </a:solidFill>
                </a:rPr>
                <a:t>MV90</a:t>
              </a:r>
            </a:p>
          </p:txBody>
        </p:sp>
        <p:sp>
          <p:nvSpPr>
            <p:cNvPr id="89" name="TextBox 88">
              <a:extLst>
                <a:ext uri="{FF2B5EF4-FFF2-40B4-BE49-F238E27FC236}">
                  <a16:creationId xmlns:a16="http://schemas.microsoft.com/office/drawing/2014/main" id="{64AE17EE-BEC5-469E-88E4-0852DB89B22E}"/>
                </a:ext>
              </a:extLst>
            </p:cNvPr>
            <p:cNvSpPr txBox="1"/>
            <p:nvPr/>
          </p:nvSpPr>
          <p:spPr>
            <a:xfrm>
              <a:off x="6761764" y="3412585"/>
              <a:ext cx="1711352" cy="230832"/>
            </a:xfrm>
            <a:prstGeom prst="rect">
              <a:avLst/>
            </a:prstGeom>
            <a:noFill/>
          </p:spPr>
          <p:txBody>
            <a:bodyPr wrap="square" rtlCol="0">
              <a:spAutoFit/>
            </a:bodyPr>
            <a:lstStyle/>
            <a:p>
              <a:pPr>
                <a:spcAft>
                  <a:spcPts val="300"/>
                </a:spcAft>
                <a:buClr>
                  <a:schemeClr val="tx2"/>
                </a:buClr>
              </a:pPr>
              <a:r>
                <a:rPr lang="en-US" sz="900" b="1" dirty="0">
                  <a:solidFill>
                    <a:srgbClr val="0070C0"/>
                  </a:solidFill>
                </a:rPr>
                <a:t>TDSP network</a:t>
              </a:r>
            </a:p>
          </p:txBody>
        </p:sp>
        <p:sp>
          <p:nvSpPr>
            <p:cNvPr id="90" name="TextBox 89">
              <a:extLst>
                <a:ext uri="{FF2B5EF4-FFF2-40B4-BE49-F238E27FC236}">
                  <a16:creationId xmlns:a16="http://schemas.microsoft.com/office/drawing/2014/main" id="{133C6C3F-2C5D-4437-A38A-800D83A11592}"/>
                </a:ext>
              </a:extLst>
            </p:cNvPr>
            <p:cNvSpPr txBox="1"/>
            <p:nvPr/>
          </p:nvSpPr>
          <p:spPr>
            <a:xfrm>
              <a:off x="6582838" y="3712437"/>
              <a:ext cx="2792261" cy="362569"/>
            </a:xfrm>
            <a:prstGeom prst="rect">
              <a:avLst/>
            </a:prstGeom>
            <a:noFill/>
          </p:spPr>
          <p:txBody>
            <a:bodyPr wrap="square" rtlCol="0">
              <a:spAutoFit/>
            </a:bodyPr>
            <a:lstStyle/>
            <a:p>
              <a:pPr>
                <a:spcAft>
                  <a:spcPts val="300"/>
                </a:spcAft>
                <a:buClr>
                  <a:schemeClr val="tx2"/>
                </a:buClr>
              </a:pPr>
              <a:r>
                <a:rPr lang="en-US" sz="900" b="1" dirty="0">
                  <a:solidFill>
                    <a:srgbClr val="0070C0"/>
                  </a:solidFill>
                </a:rPr>
                <a:t>Generator Owner network</a:t>
              </a:r>
            </a:p>
          </p:txBody>
        </p:sp>
      </p:grpSp>
    </p:spTree>
    <p:extLst>
      <p:ext uri="{BB962C8B-B14F-4D97-AF65-F5344CB8AC3E}">
        <p14:creationId xmlns:p14="http://schemas.microsoft.com/office/powerpoint/2010/main" val="41638478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3DBC469-5F8B-418D-96BD-98F6348FE1A4}"/>
              </a:ext>
            </a:extLst>
          </p:cNvPr>
          <p:cNvSpPr>
            <a:spLocks noGrp="1"/>
          </p:cNvSpPr>
          <p:nvPr>
            <p:ph type="body" sz="quarter" idx="12"/>
          </p:nvPr>
        </p:nvSpPr>
        <p:spPr/>
        <p:txBody>
          <a:bodyPr/>
          <a:lstStyle/>
          <a:p>
            <a:endParaRPr lang="en-US"/>
          </a:p>
        </p:txBody>
      </p:sp>
      <p:sp>
        <p:nvSpPr>
          <p:cNvPr id="3" name="Text Placeholder 2">
            <a:extLst>
              <a:ext uri="{FF2B5EF4-FFF2-40B4-BE49-F238E27FC236}">
                <a16:creationId xmlns:a16="http://schemas.microsoft.com/office/drawing/2014/main" id="{4C65CABB-868D-4F46-9BBC-2D31963652D4}"/>
              </a:ext>
            </a:extLst>
          </p:cNvPr>
          <p:cNvSpPr>
            <a:spLocks noGrp="1"/>
          </p:cNvSpPr>
          <p:nvPr>
            <p:ph type="body" sz="quarter" idx="13"/>
          </p:nvPr>
        </p:nvSpPr>
        <p:spPr/>
        <p:txBody>
          <a:bodyPr/>
          <a:lstStyle/>
          <a:p>
            <a:endParaRPr lang="en-US"/>
          </a:p>
        </p:txBody>
      </p:sp>
      <p:sp>
        <p:nvSpPr>
          <p:cNvPr id="4" name="Slide Number Placeholder 3">
            <a:extLst>
              <a:ext uri="{FF2B5EF4-FFF2-40B4-BE49-F238E27FC236}">
                <a16:creationId xmlns:a16="http://schemas.microsoft.com/office/drawing/2014/main" id="{7CDBF8F0-A44E-48D3-A74B-0FDAEF313BC5}"/>
              </a:ext>
            </a:extLst>
          </p:cNvPr>
          <p:cNvSpPr>
            <a:spLocks noGrp="1"/>
          </p:cNvSpPr>
          <p:nvPr>
            <p:ph type="sldNum" sz="quarter" idx="4"/>
          </p:nvPr>
        </p:nvSpPr>
        <p:spPr/>
        <p:txBody>
          <a:bodyPr/>
          <a:lstStyle/>
          <a:p>
            <a:fld id="{00E6B595-AC0B-45AA-8133-7422E92C4F20}" type="slidenum">
              <a:rPr lang="uk-UA" smtClean="0"/>
              <a:pPr/>
              <a:t>4</a:t>
            </a:fld>
            <a:endParaRPr lang="uk-UA" dirty="0"/>
          </a:p>
        </p:txBody>
      </p:sp>
      <p:pic>
        <p:nvPicPr>
          <p:cNvPr id="6" name="Picture 5" descr="A screenshot of a cell phone&#10;&#10;Description automatically generated">
            <a:extLst>
              <a:ext uri="{FF2B5EF4-FFF2-40B4-BE49-F238E27FC236}">
                <a16:creationId xmlns:a16="http://schemas.microsoft.com/office/drawing/2014/main" id="{20351982-81DF-4B9E-AA91-388C53552542}"/>
              </a:ext>
            </a:extLst>
          </p:cNvPr>
          <p:cNvPicPr>
            <a:picLocks noChangeAspect="1"/>
          </p:cNvPicPr>
          <p:nvPr/>
        </p:nvPicPr>
        <p:blipFill>
          <a:blip r:embed="rId2"/>
          <a:stretch>
            <a:fillRect/>
          </a:stretch>
        </p:blipFill>
        <p:spPr>
          <a:xfrm>
            <a:off x="271462" y="323850"/>
            <a:ext cx="11649075" cy="6210300"/>
          </a:xfrm>
          <a:prstGeom prst="rect">
            <a:avLst/>
          </a:prstGeom>
        </p:spPr>
      </p:pic>
    </p:spTree>
    <p:extLst>
      <p:ext uri="{BB962C8B-B14F-4D97-AF65-F5344CB8AC3E}">
        <p14:creationId xmlns:p14="http://schemas.microsoft.com/office/powerpoint/2010/main" val="5093078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6FAD2C2-688C-4B0E-B891-ECCE41676D45}"/>
              </a:ext>
            </a:extLst>
          </p:cNvPr>
          <p:cNvSpPr>
            <a:spLocks noGrp="1"/>
          </p:cNvSpPr>
          <p:nvPr>
            <p:ph type="body" sz="quarter" idx="12"/>
          </p:nvPr>
        </p:nvSpPr>
        <p:spPr/>
        <p:txBody>
          <a:bodyPr/>
          <a:lstStyle/>
          <a:p>
            <a:r>
              <a:rPr lang="en-US" dirty="0"/>
              <a:t>Proposed NPRR1020 Implementation Steps </a:t>
            </a:r>
          </a:p>
        </p:txBody>
      </p:sp>
      <p:sp>
        <p:nvSpPr>
          <p:cNvPr id="4" name="Slide Number Placeholder 3">
            <a:extLst>
              <a:ext uri="{FF2B5EF4-FFF2-40B4-BE49-F238E27FC236}">
                <a16:creationId xmlns:a16="http://schemas.microsoft.com/office/drawing/2014/main" id="{7E08F087-C3D7-45C6-991D-F150087E8A68}"/>
              </a:ext>
            </a:extLst>
          </p:cNvPr>
          <p:cNvSpPr>
            <a:spLocks noGrp="1"/>
          </p:cNvSpPr>
          <p:nvPr>
            <p:ph type="sldNum" sz="quarter" idx="4"/>
          </p:nvPr>
        </p:nvSpPr>
        <p:spPr/>
        <p:txBody>
          <a:bodyPr/>
          <a:lstStyle/>
          <a:p>
            <a:fld id="{00E6B595-AC0B-45AA-8133-7422E92C4F20}" type="slidenum">
              <a:rPr lang="uk-UA" smtClean="0"/>
              <a:pPr/>
              <a:t>5</a:t>
            </a:fld>
            <a:endParaRPr lang="uk-UA" dirty="0"/>
          </a:p>
        </p:txBody>
      </p:sp>
      <p:sp>
        <p:nvSpPr>
          <p:cNvPr id="5" name="TextBox 4">
            <a:extLst>
              <a:ext uri="{FF2B5EF4-FFF2-40B4-BE49-F238E27FC236}">
                <a16:creationId xmlns:a16="http://schemas.microsoft.com/office/drawing/2014/main" id="{0F7E76EF-5104-4BCF-BB35-63E8717FA85D}"/>
              </a:ext>
            </a:extLst>
          </p:cNvPr>
          <p:cNvSpPr txBox="1"/>
          <p:nvPr/>
        </p:nvSpPr>
        <p:spPr>
          <a:xfrm>
            <a:off x="403726" y="914455"/>
            <a:ext cx="11254874" cy="5993949"/>
          </a:xfrm>
          <a:prstGeom prst="rect">
            <a:avLst/>
          </a:prstGeom>
          <a:noFill/>
        </p:spPr>
        <p:txBody>
          <a:bodyPr wrap="square" rtlCol="0">
            <a:spAutoFit/>
          </a:bodyPr>
          <a:lstStyle/>
          <a:p>
            <a:pPr marL="228600" indent="-228600">
              <a:spcAft>
                <a:spcPts val="300"/>
              </a:spcAft>
              <a:buClr>
                <a:schemeClr val="tx2"/>
              </a:buClr>
              <a:buFont typeface="Wingdings" panose="05000000000000000000" pitchFamily="2" charset="2"/>
              <a:buChar char="§"/>
            </a:pPr>
            <a:r>
              <a:rPr lang="en-US" sz="1400" dirty="0">
                <a:latin typeface="Arial" panose="020B0604020202020204" pitchFamily="34" charset="0"/>
                <a:cs typeface="Arial" panose="020B0604020202020204" pitchFamily="34" charset="0"/>
              </a:rPr>
              <a:t>Proof of Concept Steps </a:t>
            </a:r>
          </a:p>
          <a:p>
            <a:pPr marL="228600" indent="-228600">
              <a:spcAft>
                <a:spcPts val="300"/>
              </a:spcAft>
              <a:buClr>
                <a:schemeClr val="tx2"/>
              </a:buClr>
              <a:buFont typeface="Wingdings" panose="05000000000000000000" pitchFamily="2" charset="2"/>
              <a:buChar char="§"/>
            </a:pPr>
            <a:endParaRPr lang="en-US" sz="1400" dirty="0">
              <a:latin typeface="Arial" panose="020B0604020202020204" pitchFamily="34" charset="0"/>
              <a:cs typeface="Arial" panose="020B0604020202020204" pitchFamily="34" charset="0"/>
            </a:endParaRPr>
          </a:p>
          <a:p>
            <a:pPr marL="838185" lvl="1" indent="-228600">
              <a:spcAft>
                <a:spcPts val="300"/>
              </a:spcAft>
              <a:buClr>
                <a:schemeClr val="tx2"/>
              </a:buClr>
              <a:buFont typeface="Wingdings" panose="05000000000000000000" pitchFamily="2" charset="2"/>
              <a:buChar char="§"/>
            </a:pPr>
            <a:r>
              <a:rPr lang="en-US" sz="1400" dirty="0">
                <a:latin typeface="Arial" panose="020B0604020202020204" pitchFamily="34" charset="0"/>
                <a:cs typeface="Arial" panose="020B0604020202020204" pitchFamily="34" charset="0"/>
              </a:rPr>
              <a:t>Resource Entity actions – completed: </a:t>
            </a:r>
          </a:p>
          <a:p>
            <a:pPr marL="1447770" lvl="2" indent="-228600">
              <a:spcAft>
                <a:spcPts val="300"/>
              </a:spcAft>
              <a:buClr>
                <a:schemeClr val="tx2"/>
              </a:buClr>
              <a:buFont typeface="Wingdings" panose="05000000000000000000" pitchFamily="2" charset="2"/>
              <a:buChar char="§"/>
            </a:pPr>
            <a:r>
              <a:rPr lang="en-US" sz="1400" dirty="0">
                <a:latin typeface="Arial" panose="020B0604020202020204" pitchFamily="34" charset="0"/>
                <a:cs typeface="Arial" panose="020B0604020202020204" pitchFamily="34" charset="0"/>
              </a:rPr>
              <a:t>Tested linkage from RTAC to MV90 Meter ( examples: SEL-735; Schneider ION ) </a:t>
            </a:r>
          </a:p>
          <a:p>
            <a:pPr marL="838185" lvl="1" indent="-228600">
              <a:spcAft>
                <a:spcPts val="300"/>
              </a:spcAft>
              <a:buClr>
                <a:schemeClr val="tx2"/>
              </a:buClr>
              <a:buFont typeface="Wingdings" panose="05000000000000000000" pitchFamily="2" charset="2"/>
              <a:buChar char="§"/>
            </a:pPr>
            <a:r>
              <a:rPr lang="en-US" sz="1400" dirty="0">
                <a:latin typeface="Arial" panose="020B0604020202020204" pitchFamily="34" charset="0"/>
                <a:cs typeface="Arial" panose="020B0604020202020204" pitchFamily="34" charset="0"/>
              </a:rPr>
              <a:t>TDSP actions – completed by 7/30: </a:t>
            </a:r>
          </a:p>
          <a:p>
            <a:pPr marL="1447770" lvl="2" indent="-228600">
              <a:spcAft>
                <a:spcPts val="300"/>
              </a:spcAft>
              <a:buClr>
                <a:schemeClr val="tx2"/>
              </a:buClr>
              <a:buFont typeface="Wingdings" panose="05000000000000000000" pitchFamily="2" charset="2"/>
              <a:buChar char="§"/>
            </a:pPr>
            <a:r>
              <a:rPr lang="en-US" sz="1400" dirty="0">
                <a:latin typeface="Arial" panose="020B0604020202020204" pitchFamily="34" charset="0"/>
                <a:cs typeface="Arial" panose="020B0604020202020204" pitchFamily="34" charset="0"/>
              </a:rPr>
              <a:t>Tested communication between RTAC, Data Concentrator and EPS Meter to verify 15-min interval value in the meter and historization </a:t>
            </a:r>
          </a:p>
          <a:p>
            <a:pPr marL="1447770" lvl="2" indent="-228600">
              <a:spcAft>
                <a:spcPts val="300"/>
              </a:spcAft>
              <a:buClr>
                <a:schemeClr val="tx2"/>
              </a:buClr>
              <a:buFont typeface="Wingdings" panose="05000000000000000000" pitchFamily="2" charset="2"/>
              <a:buChar char="§"/>
            </a:pPr>
            <a:endParaRPr lang="en-US" sz="1400" dirty="0">
              <a:latin typeface="Arial" panose="020B0604020202020204" pitchFamily="34" charset="0"/>
              <a:cs typeface="Arial" panose="020B0604020202020204" pitchFamily="34" charset="0"/>
            </a:endParaRPr>
          </a:p>
          <a:p>
            <a:pPr marL="228600" indent="-228600">
              <a:spcAft>
                <a:spcPts val="300"/>
              </a:spcAft>
              <a:buClr>
                <a:schemeClr val="tx2"/>
              </a:buClr>
              <a:buFont typeface="Wingdings" panose="05000000000000000000" pitchFamily="2" charset="2"/>
              <a:buChar char="§"/>
            </a:pPr>
            <a:r>
              <a:rPr lang="en-US" sz="1400" dirty="0">
                <a:latin typeface="Arial" panose="020B0604020202020204" pitchFamily="34" charset="0"/>
                <a:cs typeface="Arial" panose="020B0604020202020204" pitchFamily="34" charset="0"/>
              </a:rPr>
              <a:t>Items to Implement in Settlement Metering Operating Guide </a:t>
            </a:r>
          </a:p>
          <a:p>
            <a:pPr marL="838185" lvl="1" indent="-228600">
              <a:spcAft>
                <a:spcPts val="300"/>
              </a:spcAft>
              <a:buClr>
                <a:schemeClr val="tx2"/>
              </a:buClr>
              <a:buFont typeface="Wingdings" panose="05000000000000000000" pitchFamily="2" charset="2"/>
              <a:buChar char="§"/>
            </a:pPr>
            <a:r>
              <a:rPr lang="en-US" sz="1400" dirty="0">
                <a:latin typeface="Arial" panose="020B0604020202020204" pitchFamily="34" charset="0"/>
                <a:cs typeface="Arial" panose="020B0604020202020204" pitchFamily="34" charset="0"/>
              </a:rPr>
              <a:t>Metering Arrangement Description </a:t>
            </a:r>
          </a:p>
          <a:p>
            <a:pPr marL="1447770" lvl="2" indent="-228600">
              <a:spcAft>
                <a:spcPts val="300"/>
              </a:spcAft>
              <a:buClr>
                <a:schemeClr val="tx2"/>
              </a:buClr>
              <a:buFont typeface="Wingdings" panose="05000000000000000000" pitchFamily="2" charset="2"/>
              <a:buChar char="§"/>
            </a:pPr>
            <a:r>
              <a:rPr lang="en-US" sz="1400" dirty="0">
                <a:latin typeface="Arial" panose="020B0604020202020204" pitchFamily="34" charset="0"/>
                <a:cs typeface="Arial" panose="020B0604020202020204" pitchFamily="34" charset="0"/>
              </a:rPr>
              <a:t>Reference Resource Entity ESR Certification Form (pro forma or legal letterhead with certified diagrammatic attachment)</a:t>
            </a:r>
          </a:p>
          <a:p>
            <a:pPr marL="1904970" lvl="3" indent="-228600">
              <a:spcAft>
                <a:spcPts val="300"/>
              </a:spcAft>
              <a:buClr>
                <a:schemeClr val="tx2"/>
              </a:buClr>
              <a:buFont typeface="Wingdings" panose="05000000000000000000" pitchFamily="2" charset="2"/>
              <a:buChar char="§"/>
            </a:pPr>
            <a:r>
              <a:rPr lang="en-US" sz="1400" dirty="0">
                <a:latin typeface="Arial" panose="020B0604020202020204" pitchFamily="34" charset="0"/>
                <a:cs typeface="Arial" panose="020B0604020202020204" pitchFamily="34" charset="0"/>
              </a:rPr>
              <a:t>State that ESR integrated loads cannot be metered separately as designed</a:t>
            </a:r>
          </a:p>
          <a:p>
            <a:pPr marL="1904970" lvl="3" indent="-228600">
              <a:spcAft>
                <a:spcPts val="300"/>
              </a:spcAft>
              <a:buClr>
                <a:schemeClr val="tx2"/>
              </a:buClr>
              <a:buFont typeface="Wingdings" panose="05000000000000000000" pitchFamily="2" charset="2"/>
              <a:buChar char="§"/>
            </a:pPr>
            <a:r>
              <a:rPr lang="en-US" sz="1400" dirty="0">
                <a:latin typeface="Arial" panose="020B0604020202020204" pitchFamily="34" charset="0"/>
                <a:cs typeface="Arial" panose="020B0604020202020204" pitchFamily="34" charset="0"/>
              </a:rPr>
              <a:t>Submitted to ERCOT as part of EPS Metering Design package in normal resource entity registration/commissioning process </a:t>
            </a:r>
          </a:p>
          <a:p>
            <a:pPr marL="838185" lvl="1" indent="-228600">
              <a:spcAft>
                <a:spcPts val="300"/>
              </a:spcAft>
              <a:buClr>
                <a:schemeClr val="tx2"/>
              </a:buClr>
              <a:buFont typeface="Wingdings" panose="05000000000000000000" pitchFamily="2" charset="2"/>
              <a:buChar char="§"/>
            </a:pPr>
            <a:r>
              <a:rPr lang="en-US" sz="1400" dirty="0">
                <a:latin typeface="Arial" panose="020B0604020202020204" pitchFamily="34" charset="0"/>
                <a:cs typeface="Arial" panose="020B0604020202020204" pitchFamily="34" charset="0"/>
              </a:rPr>
              <a:t>Calculation Requirements &amp; ERCOT Approval of  Calculation Methodology </a:t>
            </a:r>
          </a:p>
          <a:p>
            <a:pPr marL="1447770" lvl="2" indent="-228600">
              <a:spcAft>
                <a:spcPts val="300"/>
              </a:spcAft>
              <a:buClr>
                <a:schemeClr val="tx2"/>
              </a:buClr>
              <a:buFont typeface="Wingdings" panose="05000000000000000000" pitchFamily="2" charset="2"/>
              <a:buChar char="§"/>
            </a:pPr>
            <a:r>
              <a:rPr lang="en-US" sz="1400" dirty="0">
                <a:latin typeface="Arial" panose="020B0604020202020204" pitchFamily="34" charset="0"/>
                <a:cs typeface="Arial" panose="020B0604020202020204" pitchFamily="34" charset="0"/>
              </a:rPr>
              <a:t>Equipment used to measure the aux loads (DC transducers; master controller; battery plant RTAC) and associated software programming    </a:t>
            </a:r>
          </a:p>
          <a:p>
            <a:pPr marL="1447770" lvl="2" indent="-228600">
              <a:spcAft>
                <a:spcPts val="300"/>
              </a:spcAft>
              <a:buClr>
                <a:schemeClr val="tx2"/>
              </a:buClr>
              <a:buFont typeface="Wingdings" panose="05000000000000000000" pitchFamily="2" charset="2"/>
              <a:buChar char="§"/>
            </a:pPr>
            <a:r>
              <a:rPr lang="en-US" sz="1400" dirty="0">
                <a:latin typeface="Arial" panose="020B0604020202020204" pitchFamily="34" charset="0"/>
                <a:cs typeface="Arial" panose="020B0604020202020204" pitchFamily="34" charset="0"/>
              </a:rPr>
              <a:t>Methodology for using the data from the sensors (describe data flow from ESR readings to site controller to local historian and RTAC) </a:t>
            </a:r>
          </a:p>
          <a:p>
            <a:pPr marL="838185" lvl="1" indent="-228600">
              <a:spcAft>
                <a:spcPts val="300"/>
              </a:spcAft>
              <a:buClr>
                <a:schemeClr val="tx2"/>
              </a:buClr>
              <a:buFont typeface="Wingdings" panose="05000000000000000000" pitchFamily="2" charset="2"/>
              <a:buChar char="§"/>
            </a:pPr>
            <a:r>
              <a:rPr lang="en-US" sz="1400" dirty="0">
                <a:latin typeface="Arial" panose="020B0604020202020204" pitchFamily="34" charset="0"/>
                <a:cs typeface="Arial" panose="020B0604020202020204" pitchFamily="34" charset="0"/>
              </a:rPr>
              <a:t>Details of the Audit Process – steps + reference annual attestation </a:t>
            </a:r>
          </a:p>
          <a:p>
            <a:pPr marL="1447770" lvl="2" indent="-228600">
              <a:spcAft>
                <a:spcPts val="300"/>
              </a:spcAft>
              <a:buClr>
                <a:schemeClr val="tx2"/>
              </a:buClr>
              <a:buFont typeface="Wingdings" panose="05000000000000000000" pitchFamily="2" charset="2"/>
              <a:buChar char="§"/>
            </a:pPr>
            <a:r>
              <a:rPr lang="en-US" sz="1400" dirty="0">
                <a:latin typeface="Arial" panose="020B0604020202020204" pitchFamily="34" charset="0"/>
                <a:cs typeface="Arial" panose="020B0604020202020204" pitchFamily="34" charset="0"/>
              </a:rPr>
              <a:t>Attestation (include in SMOG Appendix or separately include on Settlement Metering landing page) </a:t>
            </a:r>
          </a:p>
          <a:p>
            <a:pPr marL="1447770" lvl="2" indent="-228600">
              <a:spcAft>
                <a:spcPts val="300"/>
              </a:spcAft>
              <a:buClr>
                <a:schemeClr val="tx2"/>
              </a:buClr>
              <a:buFont typeface="Wingdings" panose="05000000000000000000" pitchFamily="2" charset="2"/>
              <a:buChar char="§"/>
            </a:pPr>
            <a:r>
              <a:rPr lang="en-US" sz="1400" dirty="0">
                <a:latin typeface="Arial" panose="020B0604020202020204" pitchFamily="34" charset="0"/>
                <a:cs typeface="Arial" panose="020B0604020202020204" pitchFamily="34" charset="0"/>
              </a:rPr>
              <a:t>Develop ERCOT recurring submission process (e.g. ERCOT market notices); change control process for affidavit form) </a:t>
            </a:r>
          </a:p>
          <a:p>
            <a:pPr marL="838185" lvl="1" indent="-228600">
              <a:spcAft>
                <a:spcPts val="300"/>
              </a:spcAft>
              <a:buClr>
                <a:schemeClr val="tx2"/>
              </a:buClr>
              <a:buFont typeface="Wingdings" panose="05000000000000000000" pitchFamily="2" charset="2"/>
              <a:buChar char="§"/>
            </a:pPr>
            <a:endParaRPr lang="en-US" sz="1400" dirty="0"/>
          </a:p>
          <a:p>
            <a:pPr lvl="1">
              <a:spcAft>
                <a:spcPts val="300"/>
              </a:spcAft>
              <a:buClr>
                <a:schemeClr val="tx2"/>
              </a:buClr>
            </a:pPr>
            <a:endParaRPr lang="en-US" sz="1400" dirty="0"/>
          </a:p>
        </p:txBody>
      </p:sp>
    </p:spTree>
    <p:extLst>
      <p:ext uri="{BB962C8B-B14F-4D97-AF65-F5344CB8AC3E}">
        <p14:creationId xmlns:p14="http://schemas.microsoft.com/office/powerpoint/2010/main" val="30829355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797D8BA-C25F-49F6-9345-3E041E3060E7}"/>
              </a:ext>
            </a:extLst>
          </p:cNvPr>
          <p:cNvSpPr>
            <a:spLocks noGrp="1"/>
          </p:cNvSpPr>
          <p:nvPr>
            <p:ph type="body" sz="quarter" idx="12"/>
          </p:nvPr>
        </p:nvSpPr>
        <p:spPr>
          <a:xfrm>
            <a:off x="634314" y="510962"/>
            <a:ext cx="10933799" cy="840230"/>
          </a:xfrm>
        </p:spPr>
        <p:txBody>
          <a:bodyPr/>
          <a:lstStyle/>
          <a:p>
            <a:pPr algn="ctr"/>
            <a:r>
              <a:rPr lang="en-US" sz="5400" dirty="0"/>
              <a:t>APPENDIX</a:t>
            </a:r>
            <a:r>
              <a:rPr lang="en-US" dirty="0"/>
              <a:t> </a:t>
            </a:r>
          </a:p>
        </p:txBody>
      </p:sp>
    </p:spTree>
    <p:extLst>
      <p:ext uri="{BB962C8B-B14F-4D97-AF65-F5344CB8AC3E}">
        <p14:creationId xmlns:p14="http://schemas.microsoft.com/office/powerpoint/2010/main" val="1597120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8178811-6813-43E9-B35E-6D03F4F4058F}"/>
              </a:ext>
            </a:extLst>
          </p:cNvPr>
          <p:cNvSpPr>
            <a:spLocks noGrp="1"/>
          </p:cNvSpPr>
          <p:nvPr>
            <p:ph type="body" sz="quarter" idx="12"/>
          </p:nvPr>
        </p:nvSpPr>
        <p:spPr>
          <a:xfrm>
            <a:off x="634314" y="210891"/>
            <a:ext cx="10933799" cy="369332"/>
          </a:xfrm>
        </p:spPr>
        <p:txBody>
          <a:bodyPr/>
          <a:lstStyle/>
          <a:p>
            <a:r>
              <a:rPr lang="en-US" dirty="0"/>
              <a:t>Attestation </a:t>
            </a:r>
          </a:p>
        </p:txBody>
      </p:sp>
      <p:sp>
        <p:nvSpPr>
          <p:cNvPr id="3" name="Text Placeholder 2">
            <a:extLst>
              <a:ext uri="{FF2B5EF4-FFF2-40B4-BE49-F238E27FC236}">
                <a16:creationId xmlns:a16="http://schemas.microsoft.com/office/drawing/2014/main" id="{4B53B785-6B43-4262-B4F1-F0D2566394B9}"/>
              </a:ext>
            </a:extLst>
          </p:cNvPr>
          <p:cNvSpPr>
            <a:spLocks noGrp="1"/>
          </p:cNvSpPr>
          <p:nvPr>
            <p:ph type="body" sz="quarter" idx="13"/>
          </p:nvPr>
        </p:nvSpPr>
        <p:spPr>
          <a:xfrm>
            <a:off x="634314" y="611001"/>
            <a:ext cx="10933799" cy="341632"/>
          </a:xfrm>
        </p:spPr>
        <p:txBody>
          <a:bodyPr/>
          <a:lstStyle/>
          <a:p>
            <a:r>
              <a:rPr lang="en-US" dirty="0"/>
              <a:t> </a:t>
            </a:r>
          </a:p>
        </p:txBody>
      </p:sp>
      <p:sp>
        <p:nvSpPr>
          <p:cNvPr id="4" name="Slide Number Placeholder 3">
            <a:extLst>
              <a:ext uri="{FF2B5EF4-FFF2-40B4-BE49-F238E27FC236}">
                <a16:creationId xmlns:a16="http://schemas.microsoft.com/office/drawing/2014/main" id="{AEDD1D49-82AE-4604-821D-93BF66A3CBD2}"/>
              </a:ext>
            </a:extLst>
          </p:cNvPr>
          <p:cNvSpPr>
            <a:spLocks noGrp="1"/>
          </p:cNvSpPr>
          <p:nvPr>
            <p:ph type="sldNum" sz="quarter" idx="4"/>
          </p:nvPr>
        </p:nvSpPr>
        <p:spPr/>
        <p:txBody>
          <a:bodyPr/>
          <a:lstStyle/>
          <a:p>
            <a:fld id="{00E6B595-AC0B-45AA-8133-7422E92C4F20}" type="slidenum">
              <a:rPr lang="uk-UA" smtClean="0"/>
              <a:pPr/>
              <a:t>7</a:t>
            </a:fld>
            <a:endParaRPr lang="uk-UA" dirty="0"/>
          </a:p>
        </p:txBody>
      </p:sp>
      <p:pic>
        <p:nvPicPr>
          <p:cNvPr id="6" name="Picture 5">
            <a:extLst>
              <a:ext uri="{FF2B5EF4-FFF2-40B4-BE49-F238E27FC236}">
                <a16:creationId xmlns:a16="http://schemas.microsoft.com/office/drawing/2014/main" id="{BD5EBD57-604F-47EF-8AE2-157E4EE90265}"/>
              </a:ext>
            </a:extLst>
          </p:cNvPr>
          <p:cNvPicPr>
            <a:picLocks noChangeAspect="1"/>
          </p:cNvPicPr>
          <p:nvPr/>
        </p:nvPicPr>
        <p:blipFill>
          <a:blip r:embed="rId2"/>
          <a:stretch>
            <a:fillRect/>
          </a:stretch>
        </p:blipFill>
        <p:spPr>
          <a:xfrm>
            <a:off x="5976441" y="0"/>
            <a:ext cx="5581245" cy="6858000"/>
          </a:xfrm>
          <a:prstGeom prst="rect">
            <a:avLst/>
          </a:prstGeom>
          <a:ln>
            <a:solidFill>
              <a:schemeClr val="tx1">
                <a:lumMod val="75000"/>
                <a:lumOff val="25000"/>
              </a:schemeClr>
            </a:solidFill>
          </a:ln>
        </p:spPr>
      </p:pic>
      <p:sp>
        <p:nvSpPr>
          <p:cNvPr id="8" name="Rectangle 7">
            <a:extLst>
              <a:ext uri="{FF2B5EF4-FFF2-40B4-BE49-F238E27FC236}">
                <a16:creationId xmlns:a16="http://schemas.microsoft.com/office/drawing/2014/main" id="{0FC5B575-E27B-42C4-AA8D-98EAC83D06B0}"/>
              </a:ext>
            </a:extLst>
          </p:cNvPr>
          <p:cNvSpPr/>
          <p:nvPr/>
        </p:nvSpPr>
        <p:spPr>
          <a:xfrm>
            <a:off x="162128" y="934298"/>
            <a:ext cx="5581245" cy="4832092"/>
          </a:xfrm>
          <a:prstGeom prst="rect">
            <a:avLst/>
          </a:prstGeom>
        </p:spPr>
        <p:txBody>
          <a:bodyPr wrap="square">
            <a:spAutoFit/>
          </a:bodyPr>
          <a:lstStyle/>
          <a:p>
            <a:r>
              <a:rPr lang="en-US" sz="1400" dirty="0">
                <a:solidFill>
                  <a:schemeClr val="accent1"/>
                </a:solidFill>
                <a:latin typeface="Gotham Book"/>
              </a:rPr>
              <a:t>	(2) An officer of the Resource Entity shall annually attest to the methodology and validity of the auxiliary Load calculation, as further described in the SMOG.  The Resource Entity shall include with their annual attestation an independent audit performed by a registered Texas Professional Engineer of the performance of the internal sensors to prove the ESR has demonstrated one of the following:</a:t>
            </a:r>
          </a:p>
          <a:p>
            <a:endParaRPr lang="en-US" sz="1400" dirty="0">
              <a:solidFill>
                <a:schemeClr val="accent1"/>
              </a:solidFill>
              <a:latin typeface="Gotham Book"/>
            </a:endParaRPr>
          </a:p>
          <a:p>
            <a:pPr marL="342900" indent="-342900">
              <a:buAutoNum type="alphaLcParenBoth"/>
            </a:pPr>
            <a:r>
              <a:rPr lang="en-US" sz="1400" dirty="0">
                <a:solidFill>
                  <a:schemeClr val="accent1"/>
                </a:solidFill>
                <a:latin typeface="Gotham Book"/>
              </a:rPr>
              <a:t>The accuracy of the internal sensors, based on laboratory testing of the same model of internal sensors, which accounts for any possible degradation in accuracy over time.  The attestation shall either state that the internal sensors have maintained +/– 2% accuracy or state that the Resource Entity has increased the calculated Load to account for any laboratory found inaccuracies for the attestation period;</a:t>
            </a:r>
          </a:p>
          <a:p>
            <a:pPr marL="342900" indent="-342900">
              <a:buAutoNum type="alphaLcParenBoth"/>
            </a:pPr>
            <a:endParaRPr lang="en-US" sz="1400" dirty="0">
              <a:solidFill>
                <a:schemeClr val="accent1"/>
              </a:solidFill>
              <a:latin typeface="Gotham Book"/>
            </a:endParaRPr>
          </a:p>
          <a:p>
            <a:pPr marL="342900" indent="-342900">
              <a:buAutoNum type="alphaLcParenBoth" startAt="2"/>
            </a:pPr>
            <a:r>
              <a:rPr lang="en-US" sz="1400" dirty="0">
                <a:solidFill>
                  <a:schemeClr val="accent1"/>
                </a:solidFill>
                <a:latin typeface="Gotham Book"/>
              </a:rPr>
              <a:t>+/– 2% accuracy measurement of the auxiliary Load via historical data for the past year; or</a:t>
            </a:r>
          </a:p>
          <a:p>
            <a:pPr marL="342900" indent="-342900">
              <a:buAutoNum type="alphaLcParenBoth" startAt="2"/>
            </a:pPr>
            <a:endParaRPr lang="en-US" sz="1400" dirty="0">
              <a:solidFill>
                <a:schemeClr val="accent1"/>
              </a:solidFill>
              <a:latin typeface="Gotham Book"/>
            </a:endParaRPr>
          </a:p>
          <a:p>
            <a:r>
              <a:rPr lang="en-US" sz="1400" dirty="0">
                <a:solidFill>
                  <a:schemeClr val="accent1"/>
                </a:solidFill>
                <a:latin typeface="Gotham Book"/>
              </a:rPr>
              <a:t>(c)	Any ESR that utilizes internal sensors and is either not able to maintain +/– 2% accuracy or demonstrate via the Resource Entity’s audit that the calculated meter data provided was at 98% of intervals maintaining an accuracy greater than 2% to compensate for any uncertainty of actual value of the auxiliary Load. </a:t>
            </a:r>
          </a:p>
        </p:txBody>
      </p:sp>
    </p:spTree>
    <p:extLst>
      <p:ext uri="{BB962C8B-B14F-4D97-AF65-F5344CB8AC3E}">
        <p14:creationId xmlns:p14="http://schemas.microsoft.com/office/powerpoint/2010/main" val="10334004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7B51447-C2AE-4D0A-AF57-5B123528CFE1}"/>
              </a:ext>
            </a:extLst>
          </p:cNvPr>
          <p:cNvSpPr>
            <a:spLocks noGrp="1"/>
          </p:cNvSpPr>
          <p:nvPr>
            <p:ph type="body" sz="quarter" idx="12"/>
          </p:nvPr>
        </p:nvSpPr>
        <p:spPr>
          <a:xfrm>
            <a:off x="634314" y="510962"/>
            <a:ext cx="10933799" cy="369332"/>
          </a:xfrm>
        </p:spPr>
        <p:txBody>
          <a:bodyPr/>
          <a:lstStyle/>
          <a:p>
            <a:r>
              <a:rPr lang="en-US" dirty="0"/>
              <a:t>Resource Entity Certification </a:t>
            </a:r>
          </a:p>
        </p:txBody>
      </p:sp>
      <p:sp>
        <p:nvSpPr>
          <p:cNvPr id="3" name="Text Placeholder 2">
            <a:extLst>
              <a:ext uri="{FF2B5EF4-FFF2-40B4-BE49-F238E27FC236}">
                <a16:creationId xmlns:a16="http://schemas.microsoft.com/office/drawing/2014/main" id="{327C0F1E-9D14-4925-896B-195499DAE6AD}"/>
              </a:ext>
            </a:extLst>
          </p:cNvPr>
          <p:cNvSpPr>
            <a:spLocks noGrp="1"/>
          </p:cNvSpPr>
          <p:nvPr>
            <p:ph type="body" sz="quarter" idx="13"/>
          </p:nvPr>
        </p:nvSpPr>
        <p:spPr>
          <a:xfrm>
            <a:off x="634314" y="911072"/>
            <a:ext cx="4518711" cy="3518053"/>
          </a:xfrm>
        </p:spPr>
        <p:txBody>
          <a:bodyPr/>
          <a:lstStyle/>
          <a:p>
            <a:r>
              <a:rPr lang="en-US" sz="1400" b="1" i="1" dirty="0"/>
              <a:t>10.2.4	Resource Entity Calculation and Telemetry of ESR Auxiliary Load Values</a:t>
            </a:r>
          </a:p>
          <a:p>
            <a:r>
              <a:rPr lang="en-US" sz="1400" dirty="0"/>
              <a:t>(1)	When the Resource Entity </a:t>
            </a:r>
            <a:r>
              <a:rPr lang="en-US" sz="1400" dirty="0">
                <a:highlight>
                  <a:srgbClr val="FFFF00"/>
                </a:highlight>
              </a:rPr>
              <a:t>certifies</a:t>
            </a:r>
            <a:r>
              <a:rPr lang="en-US" sz="1400" dirty="0"/>
              <a:t>, the interconnecting TDSP confirms by approving the metering design, and, based on the information provided by the TDSP as part of the EPS Design Proposal, ERCOT agrees that metering of an ESR’s Wholesale Storage Load separate from the ESR’s auxiliary Load  is not feasible based on the ESR’s physical design, the Resource Entity for that ESR shall be permitted to calculate the auxiliary Load using measurements from its own internal sensors and telemeter a Real-Time aggregated value for that Load to the TDSP’s EPS Meter.  The Resource Entity may telemeter a zero Load value only when the ESR is discharging.  The methodology by which the auxiliary Load is calculated is subject to ERCOT approval.  </a:t>
            </a:r>
          </a:p>
          <a:p>
            <a:endParaRPr lang="en-US" dirty="0"/>
          </a:p>
        </p:txBody>
      </p:sp>
      <p:pic>
        <p:nvPicPr>
          <p:cNvPr id="4" name="Picture 3">
            <a:extLst>
              <a:ext uri="{FF2B5EF4-FFF2-40B4-BE49-F238E27FC236}">
                <a16:creationId xmlns:a16="http://schemas.microsoft.com/office/drawing/2014/main" id="{BBC7071E-BDB6-4C8E-90B7-F4312FF3F603}"/>
              </a:ext>
            </a:extLst>
          </p:cNvPr>
          <p:cNvPicPr>
            <a:picLocks noChangeAspect="1"/>
          </p:cNvPicPr>
          <p:nvPr/>
        </p:nvPicPr>
        <p:blipFill>
          <a:blip r:embed="rId2"/>
          <a:stretch>
            <a:fillRect/>
          </a:stretch>
        </p:blipFill>
        <p:spPr>
          <a:xfrm>
            <a:off x="5654587" y="510962"/>
            <a:ext cx="6343650" cy="5257800"/>
          </a:xfrm>
          <a:prstGeom prst="rect">
            <a:avLst/>
          </a:prstGeom>
        </p:spPr>
      </p:pic>
      <p:sp>
        <p:nvSpPr>
          <p:cNvPr id="5" name="TextBox 4">
            <a:extLst>
              <a:ext uri="{FF2B5EF4-FFF2-40B4-BE49-F238E27FC236}">
                <a16:creationId xmlns:a16="http://schemas.microsoft.com/office/drawing/2014/main" id="{556065B5-CBCA-4491-AD07-036B62E5D105}"/>
              </a:ext>
            </a:extLst>
          </p:cNvPr>
          <p:cNvSpPr txBox="1"/>
          <p:nvPr/>
        </p:nvSpPr>
        <p:spPr>
          <a:xfrm>
            <a:off x="5917915" y="5845996"/>
            <a:ext cx="5650198" cy="923330"/>
          </a:xfrm>
          <a:prstGeom prst="rect">
            <a:avLst/>
          </a:prstGeom>
          <a:noFill/>
        </p:spPr>
        <p:txBody>
          <a:bodyPr wrap="square" rtlCol="0">
            <a:spAutoFit/>
          </a:bodyPr>
          <a:lstStyle/>
          <a:p>
            <a:r>
              <a:rPr lang="en-US" dirty="0">
                <a:latin typeface="Angsana New"/>
              </a:rPr>
              <a:t>Submit ESR metering configuration worksheet + certification statement to TDSP in Metering Design Package </a:t>
            </a:r>
          </a:p>
        </p:txBody>
      </p:sp>
    </p:spTree>
    <p:extLst>
      <p:ext uri="{BB962C8B-B14F-4D97-AF65-F5344CB8AC3E}">
        <p14:creationId xmlns:p14="http://schemas.microsoft.com/office/powerpoint/2010/main" val="274574706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32</TotalTime>
  <Words>550</Words>
  <Application>Microsoft Office PowerPoint</Application>
  <PresentationFormat>Widescreen</PresentationFormat>
  <Paragraphs>87</Paragraphs>
  <Slides>8</Slides>
  <Notes>0</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7" baseType="lpstr">
      <vt:lpstr>Angsana New</vt:lpstr>
      <vt:lpstr>Arial</vt:lpstr>
      <vt:lpstr>Calibri</vt:lpstr>
      <vt:lpstr>Calibri Light</vt:lpstr>
      <vt:lpstr>Gotham Book</vt:lpstr>
      <vt:lpstr>Gotham Medium</vt:lpstr>
      <vt:lpstr>Wingdings</vt:lpstr>
      <vt:lpstr>Retrospect</vt:lpstr>
      <vt:lpstr>think-cell Slide</vt:lpstr>
      <vt:lpstr>ERCOT Metering Working Group July 23, 2020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ERCOT Metering Working Group July 23, 2020  </dc:title>
  <dc:creator>Arushi Sharma Frank</dc:creator>
  <cp:lastModifiedBy>Arushi Sharma Frank</cp:lastModifiedBy>
  <cp:revision>6</cp:revision>
  <dcterms:created xsi:type="dcterms:W3CDTF">2020-07-22T23:40:01Z</dcterms:created>
  <dcterms:modified xsi:type="dcterms:W3CDTF">2020-07-23T00:12:30Z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2d06e56-1756-4005-87f1-1edc72dd4bdf_Enabled">
    <vt:lpwstr>true</vt:lpwstr>
  </property>
  <property fmtid="{D5CDD505-2E9C-101B-9397-08002B2CF9AE}" pid="3" name="MSIP_Label_52d06e56-1756-4005-87f1-1edc72dd4bdf_SetDate">
    <vt:lpwstr>2020-07-22T23:45:03Z</vt:lpwstr>
  </property>
  <property fmtid="{D5CDD505-2E9C-101B-9397-08002B2CF9AE}" pid="4" name="MSIP_Label_52d06e56-1756-4005-87f1-1edc72dd4bdf_Method">
    <vt:lpwstr>Standard</vt:lpwstr>
  </property>
  <property fmtid="{D5CDD505-2E9C-101B-9397-08002B2CF9AE}" pid="5" name="MSIP_Label_52d06e56-1756-4005-87f1-1edc72dd4bdf_Name">
    <vt:lpwstr>General</vt:lpwstr>
  </property>
  <property fmtid="{D5CDD505-2E9C-101B-9397-08002B2CF9AE}" pid="6" name="MSIP_Label_52d06e56-1756-4005-87f1-1edc72dd4bdf_SiteId">
    <vt:lpwstr>9026c5f4-86d0-4b9f-bd39-b7d4d0fb4674</vt:lpwstr>
  </property>
  <property fmtid="{D5CDD505-2E9C-101B-9397-08002B2CF9AE}" pid="7" name="MSIP_Label_52d06e56-1756-4005-87f1-1edc72dd4bdf_ActionId">
    <vt:lpwstr>372ea09e-1ae0-463a-9e05-0000ac0de97d</vt:lpwstr>
  </property>
  <property fmtid="{D5CDD505-2E9C-101B-9397-08002B2CF9AE}" pid="8" name="MSIP_Label_52d06e56-1756-4005-87f1-1edc72dd4bdf_ContentBits">
    <vt:lpwstr>0</vt:lpwstr>
  </property>
</Properties>
</file>