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3"/>
  </p:notesMasterIdLst>
  <p:handoutMasterIdLst>
    <p:handoutMasterId r:id="rId24"/>
  </p:handoutMasterIdLst>
  <p:sldIdLst>
    <p:sldId id="260" r:id="rId7"/>
    <p:sldId id="301" r:id="rId8"/>
    <p:sldId id="328" r:id="rId9"/>
    <p:sldId id="329" r:id="rId10"/>
    <p:sldId id="324" r:id="rId11"/>
    <p:sldId id="335" r:id="rId12"/>
    <p:sldId id="312" r:id="rId13"/>
    <p:sldId id="315" r:id="rId14"/>
    <p:sldId id="313" r:id="rId15"/>
    <p:sldId id="323" r:id="rId16"/>
    <p:sldId id="330" r:id="rId17"/>
    <p:sldId id="331" r:id="rId18"/>
    <p:sldId id="332" r:id="rId19"/>
    <p:sldId id="333" r:id="rId20"/>
    <p:sldId id="334" r:id="rId21"/>
    <p:sldId id="29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www.ercot.com/content/wcm/key_documents_lists/191163/211NOGRR-04_NOG_2_and_9_ROS_Report_060420_ERCOT_072020.docx" TargetMode="External"/><Relationship Id="rId3" Type="http://schemas.openxmlformats.org/officeDocument/2006/relationships/hyperlink" Target="http://www.ercot.com/content/wcm/key_documents_lists/191163/1009NPRR-05_NP_5_ERCOT_Comments_070820_ERCOT_072020.docx" TargetMode="External"/><Relationship Id="rId7" Type="http://schemas.openxmlformats.org/officeDocument/2006/relationships/hyperlink" Target="http://www.ercot.com/content/wcm/key_documents_lists/191163/1013NPRR-04_NP_1__2__16__and_25_PRS_Report_061120_ERCOT_071420.docx" TargetMode="External"/><Relationship Id="rId2" Type="http://schemas.openxmlformats.org/officeDocument/2006/relationships/hyperlink" Target="http://www.ercot.com/content/wcm/key_documents_lists/191163/1007NPRR-05_NP_3_ERCOT_Comments_070820_ERCOT_071420.docx" TargetMode="External"/><Relationship Id="rId1" Type="http://schemas.openxmlformats.org/officeDocument/2006/relationships/slideLayout" Target="../slideLayouts/slideLayout6.xml"/><Relationship Id="rId6" Type="http://schemas.openxmlformats.org/officeDocument/2006/relationships/hyperlink" Target="http://www.ercot.com/content/wcm/key_documents_lists/191163/1012NPRR-04_NP_9_PRS_Report_061120_ERCOT_071420.docx" TargetMode="External"/><Relationship Id="rId5" Type="http://schemas.openxmlformats.org/officeDocument/2006/relationships/hyperlink" Target="http://www.ercot.com/content/wcm/key_documents_lists/191163/1011NPRR-04_NP_8_PRS_Report_061120_ERCOT_072020.docx" TargetMode="External"/><Relationship Id="rId4" Type="http://schemas.openxmlformats.org/officeDocument/2006/relationships/hyperlink" Target="http://www.ercot.com/content/wcm/key_documents_lists/191163/1010NPRR-05_NP_6_ERCOT_Comments_070820_ERCOT_072020.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General Update</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p>
          <a:p>
            <a:r>
              <a:rPr lang="en-US" dirty="0" smtClean="0">
                <a:solidFill>
                  <a:schemeClr val="tx2"/>
                </a:solidFill>
              </a:rPr>
              <a:t>July 22,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10</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General Update </a:t>
            </a:r>
            <a:endParaRPr lang="en-US" sz="2400" dirty="0"/>
          </a:p>
        </p:txBody>
      </p:sp>
      <p:sp>
        <p:nvSpPr>
          <p:cNvPr id="3" name="Content Placeholder 2"/>
          <p:cNvSpPr>
            <a:spLocks noGrp="1"/>
          </p:cNvSpPr>
          <p:nvPr>
            <p:ph idx="1"/>
          </p:nvPr>
        </p:nvSpPr>
        <p:spPr>
          <a:xfrm>
            <a:off x="397747" y="990600"/>
            <a:ext cx="8534400" cy="5486400"/>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r>
              <a:rPr lang="en-US" sz="2000" dirty="0"/>
              <a:t>Review </a:t>
            </a:r>
            <a:r>
              <a:rPr lang="en-US" sz="2000" dirty="0" smtClean="0"/>
              <a:t>Schedule and Progress</a:t>
            </a:r>
          </a:p>
          <a:p>
            <a:pPr>
              <a:spcBef>
                <a:spcPts val="1000"/>
              </a:spcBef>
              <a:spcAft>
                <a:spcPts val="1000"/>
              </a:spcAft>
            </a:pPr>
            <a:r>
              <a:rPr lang="en-US" sz="2000" dirty="0" smtClean="0"/>
              <a:t>Today’s Discussion of RR Language</a:t>
            </a:r>
          </a:p>
          <a:p>
            <a:pPr>
              <a:spcBef>
                <a:spcPts val="1000"/>
              </a:spcBef>
              <a:spcAft>
                <a:spcPts val="1000"/>
              </a:spcAft>
            </a:pPr>
            <a:r>
              <a:rPr lang="en-US" sz="2000" dirty="0" smtClean="0"/>
              <a:t>AS Deployment Durations and Expectations Discussion (3:30-4:30pm)</a:t>
            </a:r>
          </a:p>
          <a:p>
            <a:pPr>
              <a:spcBef>
                <a:spcPts val="1000"/>
              </a:spcBef>
              <a:spcAft>
                <a:spcPts val="1000"/>
              </a:spcAft>
            </a:pPr>
            <a:r>
              <a:rPr lang="en-US" sz="2000" dirty="0" smtClean="0"/>
              <a:t>Next Steps</a:t>
            </a:r>
          </a:p>
          <a:p>
            <a:pPr>
              <a:spcBef>
                <a:spcPts val="1000"/>
              </a:spcBef>
            </a:pPr>
            <a:r>
              <a:rPr lang="en-US" sz="2000" dirty="0" smtClean="0"/>
              <a:t>Appendix</a:t>
            </a:r>
          </a:p>
          <a:p>
            <a:pPr lvl="1">
              <a:spcBef>
                <a:spcPts val="1000"/>
              </a:spcBef>
            </a:pPr>
            <a:r>
              <a:rPr lang="en-US" sz="1800" dirty="0"/>
              <a:t>RTCRR Summary </a:t>
            </a:r>
          </a:p>
          <a:p>
            <a:pPr lvl="1">
              <a:spcBef>
                <a:spcPts val="1000"/>
              </a:spcBef>
            </a:pPr>
            <a:r>
              <a:rPr lang="en-US" sz="1800" dirty="0"/>
              <a:t>Updates to Telemetry From/To QSE in RTC</a:t>
            </a:r>
          </a:p>
          <a:p>
            <a:pPr lvl="1">
              <a:spcBef>
                <a:spcPts val="1000"/>
              </a:spcBef>
            </a:pPr>
            <a:r>
              <a:rPr lang="en-US" sz="1800" dirty="0"/>
              <a:t>RTCRR Review Process </a:t>
            </a:r>
            <a:endParaRPr lang="en-US" sz="1800" dirty="0" smtClean="0"/>
          </a:p>
          <a:p>
            <a:pPr lvl="1">
              <a:spcBef>
                <a:spcPts val="1000"/>
              </a:spcBef>
            </a:pPr>
            <a:r>
              <a:rPr lang="en-US" sz="1800" dirty="0"/>
              <a:t>TAC Direction on RR changes different from Key Principles </a:t>
            </a:r>
          </a:p>
          <a:p>
            <a:pPr lvl="1">
              <a:spcBef>
                <a:spcPts val="1000"/>
              </a:spcBef>
            </a:pPr>
            <a:r>
              <a:rPr lang="en-US" sz="1800" dirty="0" smtClean="0"/>
              <a:t>Overall </a:t>
            </a:r>
            <a:r>
              <a:rPr lang="en-US" sz="1800" dirty="0"/>
              <a:t>RTC Delivery Schedule</a:t>
            </a:r>
          </a:p>
          <a:p>
            <a:pPr lvl="1">
              <a:spcBef>
                <a:spcPts val="1000"/>
              </a:spcBef>
            </a:pPr>
            <a:r>
              <a:rPr lang="en-US" sz="1800" dirty="0"/>
              <a:t>Harmonizing RTC and Battery Energy </a:t>
            </a:r>
            <a:r>
              <a:rPr lang="en-US" sz="1800" dirty="0" smtClean="0"/>
              <a:t>Storage</a:t>
            </a:r>
            <a:endParaRPr lang="en-US" sz="1800" dirty="0"/>
          </a:p>
          <a:p>
            <a:pPr lvl="1">
              <a:spcBef>
                <a:spcPts val="1000"/>
              </a:spcBef>
            </a:pPr>
            <a:endParaRPr lang="en-US" sz="800" dirty="0" smtClean="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endParaRPr lang="en-US" sz="1400" dirty="0" smtClean="0">
              <a:solidFill>
                <a:schemeClr val="accent3">
                  <a:lumMod val="60000"/>
                  <a:lumOff val="40000"/>
                </a:schemeClr>
              </a:solidFill>
            </a:endParaRPr>
          </a:p>
          <a:p>
            <a:pPr marL="682625">
              <a:buFont typeface="Courier New" panose="02070309020205020404" pitchFamily="49" charset="0"/>
              <a:buChar char="o"/>
            </a:pPr>
            <a:r>
              <a:rPr lang="en-US" sz="1400" i="1" dirty="0" smtClean="0">
                <a:solidFill>
                  <a:schemeClr val="accent3">
                    <a:lumMod val="60000"/>
                    <a:lumOff val="40000"/>
                  </a:schemeClr>
                </a:solidFill>
              </a:rPr>
              <a:t>Jul. 15 </a:t>
            </a:r>
            <a:r>
              <a:rPr lang="en-US" sz="1400" i="1" dirty="0">
                <a:solidFill>
                  <a:schemeClr val="accent3">
                    <a:lumMod val="60000"/>
                    <a:lumOff val="40000"/>
                  </a:schemeClr>
                </a:solidFill>
              </a:rPr>
              <a:t>– Special RTCTF for </a:t>
            </a:r>
            <a:r>
              <a:rPr lang="en-US" sz="1400" i="1" dirty="0" smtClean="0">
                <a:solidFill>
                  <a:schemeClr val="accent3">
                    <a:lumMod val="60000"/>
                    <a:lumOff val="40000"/>
                  </a:schemeClr>
                </a:solidFill>
              </a:rPr>
              <a:t>AS Deployment Expectations &amp; Durations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a:t>
            </a:r>
            <a:r>
              <a:rPr lang="en-US" sz="1800" dirty="0"/>
              <a:t>schedule for reviewing the RTCRR language with RTCTF (posted on the </a:t>
            </a:r>
            <a:r>
              <a:rPr lang="en-US" sz="1800" dirty="0">
                <a:hlinkClick r:id="rId2"/>
              </a:rPr>
              <a:t>RTCTF</a:t>
            </a:r>
            <a:r>
              <a:rPr lang="en-US" sz="1800" dirty="0"/>
              <a:t> </a:t>
            </a:r>
            <a:r>
              <a:rPr lang="en-US" sz="1800" dirty="0" smtClean="0"/>
              <a:t>page, and excerpt below).</a:t>
            </a:r>
          </a:p>
          <a:p>
            <a:endParaRPr lang="en-US" sz="1800" dirty="0"/>
          </a:p>
          <a:p>
            <a:r>
              <a:rPr lang="en-US" sz="1800" dirty="0" smtClean="0"/>
              <a:t>Prior to today, the status for </a:t>
            </a:r>
            <a:r>
              <a:rPr lang="en-US" sz="1800" dirty="0" smtClean="0">
                <a:solidFill>
                  <a:srgbClr val="FF0000"/>
                </a:solidFill>
              </a:rPr>
              <a:t>187 total binding </a:t>
            </a:r>
            <a:r>
              <a:rPr lang="en-US" sz="1800" dirty="0">
                <a:solidFill>
                  <a:srgbClr val="FF0000"/>
                </a:solidFill>
              </a:rPr>
              <a:t>document sections</a:t>
            </a:r>
            <a:r>
              <a:rPr lang="en-US" sz="1800" dirty="0"/>
              <a:t> under </a:t>
            </a:r>
            <a:r>
              <a:rPr lang="en-US" sz="1800" dirty="0" smtClean="0"/>
              <a:t>review:</a:t>
            </a:r>
          </a:p>
          <a:p>
            <a:pPr lvl="1"/>
            <a:r>
              <a:rPr lang="en-US" sz="1600" dirty="0" smtClean="0"/>
              <a:t>RTCTF has reached </a:t>
            </a:r>
            <a:r>
              <a:rPr lang="en-US" sz="1600" dirty="0">
                <a:solidFill>
                  <a:srgbClr val="FF0000"/>
                </a:solidFill>
              </a:rPr>
              <a:t>consensus on </a:t>
            </a:r>
            <a:r>
              <a:rPr lang="en-US" sz="1600" dirty="0" smtClean="0">
                <a:solidFill>
                  <a:srgbClr val="FF0000"/>
                </a:solidFill>
              </a:rPr>
              <a:t>97 sections to date.</a:t>
            </a:r>
            <a:endParaRPr lang="en-US" sz="1600" dirty="0">
              <a:solidFill>
                <a:srgbClr val="FF0000"/>
              </a:solidFill>
            </a:endParaRPr>
          </a:p>
          <a:p>
            <a:pPr marL="0" indent="0" algn="just">
              <a:buNone/>
            </a:pPr>
            <a:endParaRPr lang="en-US" sz="20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p:cNvPicPr>
            <a:picLocks noChangeAspect="1"/>
          </p:cNvPicPr>
          <p:nvPr/>
        </p:nvPicPr>
        <p:blipFill>
          <a:blip r:embed="rId3"/>
          <a:stretch>
            <a:fillRect/>
          </a:stretch>
        </p:blipFill>
        <p:spPr>
          <a:xfrm>
            <a:off x="265096" y="2973001"/>
            <a:ext cx="8458200" cy="2488152"/>
          </a:xfrm>
          <a:prstGeom prst="rect">
            <a:avLst/>
          </a:prstGeom>
        </p:spPr>
      </p:pic>
    </p:spTree>
    <p:extLst>
      <p:ext uri="{BB962C8B-B14F-4D97-AF65-F5344CB8AC3E}">
        <p14:creationId xmlns:p14="http://schemas.microsoft.com/office/powerpoint/2010/main" val="270467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Today’s Discussion of RR Language</a:t>
            </a:r>
          </a:p>
        </p:txBody>
      </p:sp>
      <p:sp>
        <p:nvSpPr>
          <p:cNvPr id="3" name="Content Placeholder 2"/>
          <p:cNvSpPr>
            <a:spLocks noGrp="1"/>
          </p:cNvSpPr>
          <p:nvPr>
            <p:ph idx="1"/>
          </p:nvPr>
        </p:nvSpPr>
        <p:spPr>
          <a:xfrm>
            <a:off x="381000" y="838200"/>
            <a:ext cx="8534400" cy="5334000"/>
          </a:xfrm>
        </p:spPr>
        <p:txBody>
          <a:bodyPr/>
          <a:lstStyle/>
          <a:p>
            <a:r>
              <a:rPr lang="en-US" sz="2000" dirty="0"/>
              <a:t>Agenda has breakdown of </a:t>
            </a:r>
            <a:r>
              <a:rPr lang="en-US" sz="2000" dirty="0" smtClean="0"/>
              <a:t>discussion</a:t>
            </a:r>
          </a:p>
          <a:p>
            <a:endParaRPr lang="en-US" sz="2000" b="1" dirty="0"/>
          </a:p>
          <a:p>
            <a:r>
              <a:rPr lang="en-US" sz="1800" dirty="0" smtClean="0"/>
              <a:t>Key Documents for today (cumulative language):</a:t>
            </a:r>
          </a:p>
          <a:p>
            <a:pPr marL="0" marR="0" indent="0">
              <a:spcBef>
                <a:spcPts val="0"/>
              </a:spcBef>
              <a:spcAft>
                <a:spcPts val="0"/>
              </a:spcAft>
              <a:buNone/>
            </a:pPr>
            <a:endParaRPr lang="en-US" sz="1800" b="1" dirty="0" smtClean="0"/>
          </a:p>
          <a:p>
            <a:pPr>
              <a:spcBef>
                <a:spcPts val="0"/>
              </a:spcBef>
              <a:spcAft>
                <a:spcPts val="600"/>
              </a:spcAft>
            </a:pPr>
            <a:r>
              <a:rPr lang="en-US" b="1" dirty="0" smtClean="0">
                <a:hlinkClick r:id="rId2"/>
              </a:rPr>
              <a:t>NPRR1007</a:t>
            </a:r>
            <a:endParaRPr lang="en-US" b="1" dirty="0" smtClean="0"/>
          </a:p>
          <a:p>
            <a:pPr>
              <a:spcBef>
                <a:spcPts val="0"/>
              </a:spcBef>
              <a:spcAft>
                <a:spcPts val="600"/>
              </a:spcAft>
            </a:pPr>
            <a:r>
              <a:rPr lang="en-US" b="1" dirty="0" smtClean="0">
                <a:hlinkClick r:id="rId3"/>
              </a:rPr>
              <a:t>NPRR1009</a:t>
            </a:r>
            <a:endParaRPr lang="en-US" b="1" dirty="0" smtClean="0"/>
          </a:p>
          <a:p>
            <a:pPr>
              <a:spcBef>
                <a:spcPts val="0"/>
              </a:spcBef>
              <a:spcAft>
                <a:spcPts val="600"/>
              </a:spcAft>
            </a:pPr>
            <a:r>
              <a:rPr lang="en-US" b="1" dirty="0" smtClean="0">
                <a:hlinkClick r:id="rId4"/>
              </a:rPr>
              <a:t>NPRR1010</a:t>
            </a:r>
            <a:endParaRPr lang="en-US" b="1" dirty="0" smtClean="0"/>
          </a:p>
          <a:p>
            <a:pPr>
              <a:spcBef>
                <a:spcPts val="0"/>
              </a:spcBef>
              <a:spcAft>
                <a:spcPts val="600"/>
              </a:spcAft>
            </a:pPr>
            <a:r>
              <a:rPr lang="en-US" b="1" dirty="0" smtClean="0">
                <a:hlinkClick r:id="rId5"/>
              </a:rPr>
              <a:t>NPRR1011</a:t>
            </a:r>
            <a:endParaRPr lang="en-US" b="1" dirty="0" smtClean="0"/>
          </a:p>
          <a:p>
            <a:pPr>
              <a:spcBef>
                <a:spcPts val="0"/>
              </a:spcBef>
              <a:spcAft>
                <a:spcPts val="600"/>
              </a:spcAft>
            </a:pPr>
            <a:r>
              <a:rPr lang="en-US" b="1" dirty="0" smtClean="0">
                <a:hlinkClick r:id="rId6"/>
              </a:rPr>
              <a:t>NPRR1012</a:t>
            </a:r>
            <a:endParaRPr lang="en-US" b="1" dirty="0" smtClean="0"/>
          </a:p>
          <a:p>
            <a:pPr>
              <a:spcBef>
                <a:spcPts val="0"/>
              </a:spcBef>
              <a:spcAft>
                <a:spcPts val="600"/>
              </a:spcAft>
            </a:pPr>
            <a:r>
              <a:rPr lang="en-US" b="1" dirty="0" smtClean="0">
                <a:hlinkClick r:id="rId7"/>
              </a:rPr>
              <a:t>NPRR1013</a:t>
            </a:r>
            <a:endParaRPr lang="en-US" b="1" dirty="0" smtClean="0"/>
          </a:p>
          <a:p>
            <a:pPr>
              <a:spcBef>
                <a:spcPts val="0"/>
              </a:spcBef>
              <a:spcAft>
                <a:spcPts val="600"/>
              </a:spcAft>
            </a:pPr>
            <a:r>
              <a:rPr lang="en-US" b="1" dirty="0" smtClean="0">
                <a:hlinkClick r:id="rId8"/>
              </a:rPr>
              <a:t>NOGRR211</a:t>
            </a:r>
            <a:endParaRPr lang="en-US" b="1" dirty="0"/>
          </a:p>
          <a:p>
            <a:pPr>
              <a:spcBef>
                <a:spcPts val="0"/>
              </a:spcBef>
              <a:spcAft>
                <a:spcPts val="600"/>
              </a:spcAft>
            </a:pPr>
            <a:endParaRPr lang="en-US" sz="16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40713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AS Deployment Durations and Expectations Discussion</a:t>
            </a:r>
          </a:p>
        </p:txBody>
      </p:sp>
      <p:sp>
        <p:nvSpPr>
          <p:cNvPr id="3" name="Content Placeholder 2"/>
          <p:cNvSpPr>
            <a:spLocks noGrp="1"/>
          </p:cNvSpPr>
          <p:nvPr>
            <p:ph idx="1"/>
          </p:nvPr>
        </p:nvSpPr>
        <p:spPr>
          <a:xfrm>
            <a:off x="397747" y="990600"/>
            <a:ext cx="8534400" cy="5486400"/>
          </a:xfrm>
        </p:spPr>
        <p:txBody>
          <a:bodyPr/>
          <a:lstStyle/>
          <a:p>
            <a:pPr>
              <a:spcBef>
                <a:spcPts val="1000"/>
              </a:spcBef>
              <a:spcAft>
                <a:spcPts val="1000"/>
              </a:spcAft>
            </a:pPr>
            <a:r>
              <a:rPr lang="en-US" sz="2000" dirty="0" smtClean="0"/>
              <a:t>Continued </a:t>
            </a:r>
            <a:r>
              <a:rPr lang="en-US" sz="2000" dirty="0"/>
              <a:t>discussion from the July 15th special RTCTF on Ancillary Service Deployment Expectations and </a:t>
            </a:r>
            <a:r>
              <a:rPr lang="en-US" sz="2000" dirty="0" smtClean="0"/>
              <a:t>Durations.</a:t>
            </a:r>
          </a:p>
          <a:p>
            <a:pPr>
              <a:spcBef>
                <a:spcPts val="1000"/>
              </a:spcBef>
              <a:spcAft>
                <a:spcPts val="1000"/>
              </a:spcAft>
            </a:pPr>
            <a:r>
              <a:rPr lang="en-US" sz="2000" dirty="0" smtClean="0"/>
              <a:t>Discussion of this topic has been a good process to highlight details and design expectations, as well as additional protocol language needed.</a:t>
            </a:r>
          </a:p>
          <a:p>
            <a:pPr>
              <a:spcBef>
                <a:spcPts val="1000"/>
              </a:spcBef>
              <a:spcAft>
                <a:spcPts val="1000"/>
              </a:spcAft>
            </a:pPr>
            <a:r>
              <a:rPr lang="en-US" sz="2000" dirty="0" smtClean="0"/>
              <a:t>3:30-4:30pm: Presentations from Dr. Sham Siddiqi and ERCOT to compare expectations of different durations of deployment and impacts on reserves and price formation.</a:t>
            </a:r>
          </a:p>
          <a:p>
            <a:pPr>
              <a:spcBef>
                <a:spcPts val="1000"/>
              </a:spcBef>
              <a:spcAft>
                <a:spcPts val="1000"/>
              </a:spcAft>
            </a:pPr>
            <a:r>
              <a:rPr lang="en-US" sz="2000" dirty="0" smtClean="0"/>
              <a:t>At the end of the discussion will be looking to see if there is a collective agreement from RTCTF on this topic.</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381977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Ready to proceed with review today</a:t>
            </a:r>
            <a:endParaRPr lang="en-US" sz="1800" dirty="0" smtClean="0"/>
          </a:p>
          <a:p>
            <a:endParaRPr lang="en-US" sz="2000" dirty="0" smtClean="0"/>
          </a:p>
          <a:p>
            <a:r>
              <a:rPr lang="en-US" sz="2000" dirty="0" smtClean="0"/>
              <a:t>At the conclusion of the meeting:</a:t>
            </a:r>
          </a:p>
          <a:p>
            <a:pPr lvl="1"/>
            <a:r>
              <a:rPr lang="en-US" sz="1800" dirty="0" smtClean="0"/>
              <a:t>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a:t>
            </a:r>
          </a:p>
          <a:p>
            <a:pPr lvl="1"/>
            <a:r>
              <a:rPr lang="en-US" sz="1800" dirty="0" smtClean="0"/>
              <a:t>You can also submit formal comments through the standard Market Rules </a:t>
            </a:r>
            <a:r>
              <a:rPr lang="en-US" sz="1800" dirty="0" err="1" smtClean="0"/>
              <a:t>RevisionRequest</a:t>
            </a:r>
            <a:r>
              <a:rPr lang="en-US" sz="1800" dirty="0" smtClean="0"/>
              <a:t> process.</a:t>
            </a:r>
          </a:p>
          <a:p>
            <a:endParaRPr lang="en-US" sz="1600" dirty="0" smtClean="0"/>
          </a:p>
          <a:p>
            <a:r>
              <a:rPr lang="en-US" sz="2000" dirty="0" smtClean="0"/>
              <a:t>Next RTCTF is Monday Aug 12</a:t>
            </a:r>
            <a:r>
              <a:rPr lang="en-US" sz="2000" baseline="30000" dirty="0" smtClean="0"/>
              <a:t>th</a:t>
            </a:r>
            <a:endParaRPr lang="en-US" sz="2000" dirty="0" smtClean="0"/>
          </a:p>
          <a:p>
            <a:endParaRPr lang="en-US" sz="1100" dirty="0" smtClean="0"/>
          </a:p>
          <a:p>
            <a:r>
              <a:rPr lang="en-US" sz="20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smtClean="0"/>
              <a:t>RTCRR </a:t>
            </a:r>
            <a:r>
              <a:rPr lang="en-US" sz="2000" dirty="0"/>
              <a:t>Summary </a:t>
            </a:r>
          </a:p>
          <a:p>
            <a:pPr>
              <a:spcBef>
                <a:spcPts val="1000"/>
              </a:spcBef>
            </a:pPr>
            <a:r>
              <a:rPr lang="en-US" sz="2000" dirty="0"/>
              <a:t>Updates to Telemetry From/To QSE in RTC</a:t>
            </a:r>
          </a:p>
          <a:p>
            <a:pPr>
              <a:spcBef>
                <a:spcPts val="1000"/>
              </a:spcBef>
            </a:pPr>
            <a:r>
              <a:rPr lang="en-US" sz="2000" dirty="0"/>
              <a:t>RTCRR Review </a:t>
            </a:r>
            <a:r>
              <a:rPr lang="en-US" sz="2000" dirty="0" smtClean="0"/>
              <a:t>Process </a:t>
            </a:r>
          </a:p>
          <a:p>
            <a:pPr>
              <a:spcBef>
                <a:spcPts val="1000"/>
              </a:spcBef>
            </a:pPr>
            <a:r>
              <a:rPr lang="en-US" sz="2000" dirty="0"/>
              <a:t>TAC Direction on RR changes different from Key Principles </a:t>
            </a:r>
            <a:endParaRPr lang="en-US" sz="2000" dirty="0" smtClean="0"/>
          </a:p>
          <a:p>
            <a:pPr>
              <a:spcBef>
                <a:spcPts val="1000"/>
              </a:spcBef>
            </a:pPr>
            <a:r>
              <a:rPr lang="en-US" sz="2000" dirty="0" smtClean="0"/>
              <a:t>Overall </a:t>
            </a:r>
            <a:r>
              <a:rPr lang="en-US" sz="2000" dirty="0"/>
              <a:t>RTC Delivery Schedule</a:t>
            </a:r>
          </a:p>
          <a:p>
            <a:pPr>
              <a:spcBef>
                <a:spcPts val="1000"/>
              </a:spcBef>
            </a:pPr>
            <a:r>
              <a:rPr lang="en-US" sz="2000" dirty="0"/>
              <a:t>Harmonizing RTC and Battery Energy </a:t>
            </a:r>
            <a:r>
              <a:rPr lang="en-US" sz="2000" dirty="0" smtClean="0"/>
              <a:t>Storage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621284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5494</TotalTime>
  <Words>1798</Words>
  <Application>Microsoft Office PowerPoint</Application>
  <PresentationFormat>On-screen Show (4:3)</PresentationFormat>
  <Paragraphs>290</Paragraphs>
  <Slides>16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Courier New</vt:lpstr>
      <vt:lpstr>Wingdings</vt:lpstr>
      <vt:lpstr>1_Custom Design</vt:lpstr>
      <vt:lpstr>Office Theme</vt:lpstr>
      <vt:lpstr>1_Office Theme</vt:lpstr>
      <vt:lpstr>PowerPoint Presentation</vt:lpstr>
      <vt:lpstr>Outline of RTCTF General Update </vt:lpstr>
      <vt:lpstr>RTCRR Review Schedule &amp; Progress to Date</vt:lpstr>
      <vt:lpstr>RTCRR Review Schedule &amp; Progress to Date</vt:lpstr>
      <vt:lpstr>Today’s Discussion of RR Language</vt:lpstr>
      <vt:lpstr>AS Deployment Durations and Expectations Discussion</vt:lpstr>
      <vt:lpstr>Next Steps</vt:lpstr>
      <vt:lpstr>Appendix</vt:lpstr>
      <vt:lpstr>RTC Revision Requests (RTCRRs) Summary</vt:lpstr>
      <vt:lpstr>Updates to Telemetry From/To QSE in RTC  (Updated 5/7/2020)</vt:lpstr>
      <vt:lpstr>RTCRR Review  Schedule and Process</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Market Rules</cp:lastModifiedBy>
  <cp:revision>337</cp:revision>
  <cp:lastPrinted>2016-01-21T20:53:15Z</cp:lastPrinted>
  <dcterms:created xsi:type="dcterms:W3CDTF">2016-01-21T15:20:31Z</dcterms:created>
  <dcterms:modified xsi:type="dcterms:W3CDTF">2020-07-21T23:15:11Z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