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18"/>
  </p:notesMasterIdLst>
  <p:handoutMasterIdLst>
    <p:handoutMasterId r:id="rId19"/>
  </p:handoutMasterIdLst>
  <p:sldIdLst>
    <p:sldId id="389" r:id="rId6"/>
    <p:sldId id="392" r:id="rId7"/>
    <p:sldId id="393" r:id="rId8"/>
    <p:sldId id="395" r:id="rId9"/>
    <p:sldId id="388" r:id="rId10"/>
    <p:sldId id="396" r:id="rId11"/>
    <p:sldId id="397" r:id="rId12"/>
    <p:sldId id="398" r:id="rId13"/>
    <p:sldId id="379" r:id="rId14"/>
    <p:sldId id="399" r:id="rId15"/>
    <p:sldId id="400" r:id="rId16"/>
    <p:sldId id="401" r:id="rId17"/>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Rosel, Austin" initials="RA" lastIdx="3" clrIdx="0">
    <p:extLst>
      <p:ext uri="{19B8F6BF-5375-455C-9EA6-DF929625EA0E}">
        <p15:presenceInfo xmlns:p15="http://schemas.microsoft.com/office/powerpoint/2012/main" userId="S-1-5-21-639947351-343809578-3807592339-27551" providerId="AD"/>
      </p:ext>
    </p:extLst>
  </p:cmAuthor>
  <p:cmAuthor id="2" name="Shanks, Magie" initials="SM" lastIdx="12" clrIdx="1">
    <p:extLst>
      <p:ext uri="{19B8F6BF-5375-455C-9EA6-DF929625EA0E}">
        <p15:presenceInfo xmlns:p15="http://schemas.microsoft.com/office/powerpoint/2012/main" userId="S-1-5-21-639947351-343809578-3807592339-42201" providerId="AD"/>
      </p:ext>
    </p:extLst>
  </p:cmAuthor>
  <p:cmAuthor id="3" name="djm" initials="djm" lastIdx="1" clrIdx="2">
    <p:extLst>
      <p:ext uri="{19B8F6BF-5375-455C-9EA6-DF929625EA0E}">
        <p15:presenceInfo xmlns:p15="http://schemas.microsoft.com/office/powerpoint/2012/main" userId="dj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111" d="100"/>
          <a:sy n="111" d="100"/>
        </p:scale>
        <p:origin x="1614" y="114"/>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slide" Target="slides/slide8.xml"/><Relationship Id="rId18" Type="http://schemas.openxmlformats.org/officeDocument/2006/relationships/notesMaster" Target="notesMasters/notesMaster1.xml"/><Relationship Id="rId3" Type="http://schemas.openxmlformats.org/officeDocument/2006/relationships/customXml" Target="../customXml/item3.xml"/><Relationship Id="rId21" Type="http://schemas.openxmlformats.org/officeDocument/2006/relationships/presProps" Target="presProps.xml"/><Relationship Id="rId7" Type="http://schemas.openxmlformats.org/officeDocument/2006/relationships/slide" Target="slides/slide2.xml"/><Relationship Id="rId12" Type="http://schemas.openxmlformats.org/officeDocument/2006/relationships/slide" Target="slides/slide7.xml"/><Relationship Id="rId17" Type="http://schemas.openxmlformats.org/officeDocument/2006/relationships/slide" Target="slides/slide12.xml"/><Relationship Id="rId2" Type="http://schemas.openxmlformats.org/officeDocument/2006/relationships/customXml" Target="../customXml/item2.xml"/><Relationship Id="rId16" Type="http://schemas.openxmlformats.org/officeDocument/2006/relationships/slide" Target="slides/slide11.xml"/><Relationship Id="rId20" Type="http://schemas.openxmlformats.org/officeDocument/2006/relationships/commentAuthors" Target="commentAuthors.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slide" Target="slides/slide6.xml"/><Relationship Id="rId24" Type="http://schemas.openxmlformats.org/officeDocument/2006/relationships/tableStyles" Target="tableStyles.xml"/><Relationship Id="rId5" Type="http://schemas.openxmlformats.org/officeDocument/2006/relationships/slideMaster" Target="slideMasters/slideMaster2.xml"/><Relationship Id="rId15" Type="http://schemas.openxmlformats.org/officeDocument/2006/relationships/slide" Target="slides/slide10.xml"/><Relationship Id="rId23" Type="http://schemas.openxmlformats.org/officeDocument/2006/relationships/theme" Target="theme/theme1.xml"/><Relationship Id="rId10" Type="http://schemas.openxmlformats.org/officeDocument/2006/relationships/slide" Target="slides/slide5.xml"/><Relationship Id="rId19"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slide" Target="slides/slide4.xml"/><Relationship Id="rId14" Type="http://schemas.openxmlformats.org/officeDocument/2006/relationships/slide" Target="slides/slide9.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7/21/2020</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7/21/2020</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5" name="Footer Placeholder 4"/>
          <p:cNvSpPr>
            <a:spLocks noGrp="1"/>
          </p:cNvSpPr>
          <p:nvPr>
            <p:ph type="ftr" sz="quarter" idx="11"/>
          </p:nvPr>
        </p:nvSpPr>
        <p:spPr/>
        <p:txBody>
          <a:bodyPr/>
          <a:lstStyle/>
          <a:p>
            <a:r>
              <a:rPr lang="en-US" smtClean="0"/>
              <a:t>Footer text goes here.</a:t>
            </a:r>
            <a:endParaRPr lang="en-US"/>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smtClean="0"/>
              <a:t>Footer text goes here.</a:t>
            </a:r>
            <a:endParaRPr lang="en-US"/>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smtClean="0"/>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smtClean="0"/>
              <a:t>Click to edit Master title style</a:t>
            </a:r>
            <a:endParaRPr lang="en-US" dirty="0"/>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userDrawn="1">
  <p:cSld name="2_Title Slide">
    <p:bg>
      <p:bgPr>
        <a:solidFill>
          <a:schemeClr val="bg1"/>
        </a:solidFill>
        <a:effectLst/>
      </p:bgPr>
    </p:bg>
    <p:spTree>
      <p:nvGrpSpPr>
        <p:cNvPr id="1" name=""/>
        <p:cNvGrpSpPr/>
        <p:nvPr/>
      </p:nvGrpSpPr>
      <p:grpSpPr>
        <a:xfrm>
          <a:off x="0" y="0"/>
          <a:ext cx="0" cy="0"/>
          <a:chOff x="0" y="0"/>
          <a:chExt cx="0" cy="0"/>
        </a:xfrm>
      </p:grpSpPr>
      <p:sp>
        <p:nvSpPr>
          <p:cNvPr id="5" name="Footer Placeholder 4"/>
          <p:cNvSpPr>
            <a:spLocks noGrp="1"/>
          </p:cNvSpPr>
          <p:nvPr>
            <p:ph type="ftr" sz="quarter" idx="11"/>
          </p:nvPr>
        </p:nvSpPr>
        <p:spPr/>
        <p:txBody>
          <a:bodyPr/>
          <a:lstStyle/>
          <a:p>
            <a:r>
              <a:rPr lang="en-US" dirty="0" smtClean="0">
                <a:solidFill>
                  <a:prstClr val="black">
                    <a:tint val="75000"/>
                  </a:prstClr>
                </a:solidFill>
              </a:rPr>
              <a:t>Footer text goes here.</a:t>
            </a:r>
            <a:endParaRPr lang="en-US" dirty="0">
              <a:solidFill>
                <a:prstClr val="black">
                  <a:tint val="75000"/>
                </a:prstClr>
              </a:solidFill>
            </a:endParaRPr>
          </a:p>
        </p:txBody>
      </p:sp>
      <p:sp>
        <p:nvSpPr>
          <p:cNvPr id="7" name="Slide Number Placeholder 5"/>
          <p:cNvSpPr>
            <a:spLocks noGrp="1"/>
          </p:cNvSpPr>
          <p:nvPr>
            <p:ph type="sldNum" sz="quarter" idx="4"/>
          </p:nvPr>
        </p:nvSpPr>
        <p:spPr>
          <a:xfrm>
            <a:off x="8229600" y="6569075"/>
            <a:ext cx="457200" cy="212725"/>
          </a:xfrm>
          <a:prstGeom prst="rect">
            <a:avLst/>
          </a:prstGeom>
        </p:spPr>
        <p:txBody>
          <a:bodyPr vert="horz" lIns="91440" tIns="45720" rIns="91440" bIns="45720" rtlCol="0" anchor="ctr"/>
          <a:lstStyle>
            <a:lvl1pPr algn="ctr">
              <a:defRPr sz="900">
                <a:solidFill>
                  <a:schemeClr val="tx1">
                    <a:tint val="75000"/>
                  </a:schemeClr>
                </a:solidFill>
              </a:defRPr>
            </a:lvl1pPr>
          </a:lstStyle>
          <a:p>
            <a:fld id="{1D93BD3E-1E9A-4970-A6F7-E7AC52762E0C}" type="slidenum">
              <a:rPr lang="en-US" smtClean="0">
                <a:solidFill>
                  <a:prstClr val="black">
                    <a:tint val="75000"/>
                  </a:prstClr>
                </a:solidFill>
              </a:rPr>
              <a:pPr/>
              <a:t>‹#›</a:t>
            </a:fld>
            <a:endParaRPr lang="en-US" dirty="0">
              <a:solidFill>
                <a:prstClr val="black">
                  <a:tint val="75000"/>
                </a:prstClr>
              </a:solidFill>
            </a:endParaRPr>
          </a:p>
        </p:txBody>
      </p:sp>
      <p:cxnSp>
        <p:nvCxnSpPr>
          <p:cNvPr id="8" name="Straight Connector 7"/>
          <p:cNvCxnSpPr/>
          <p:nvPr userDrawn="1"/>
        </p:nvCxnSpPr>
        <p:spPr>
          <a:xfrm>
            <a:off x="1428750" y="2625326"/>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cxnSp>
        <p:nvCxnSpPr>
          <p:cNvPr id="9" name="Straight Connector 8"/>
          <p:cNvCxnSpPr/>
          <p:nvPr userDrawn="1"/>
        </p:nvCxnSpPr>
        <p:spPr>
          <a:xfrm>
            <a:off x="1428750" y="4232673"/>
            <a:ext cx="6286500" cy="0"/>
          </a:xfrm>
          <a:prstGeom prst="line">
            <a:avLst/>
          </a:prstGeom>
          <a:ln>
            <a:solidFill>
              <a:schemeClr val="accent1"/>
            </a:solidFill>
          </a:ln>
          <a:effectLst/>
        </p:spPr>
        <p:style>
          <a:lnRef idx="2">
            <a:schemeClr val="accent1"/>
          </a:lnRef>
          <a:fillRef idx="0">
            <a:schemeClr val="accent1"/>
          </a:fillRef>
          <a:effectRef idx="1">
            <a:schemeClr val="accent1"/>
          </a:effectRef>
          <a:fontRef idx="minor">
            <a:schemeClr val="tx1"/>
          </a:fontRef>
        </p:style>
      </p:cxnSp>
      <p:sp>
        <p:nvSpPr>
          <p:cNvPr id="10" name="Content Placeholder 2"/>
          <p:cNvSpPr>
            <a:spLocks noGrp="1"/>
          </p:cNvSpPr>
          <p:nvPr>
            <p:ph idx="16"/>
          </p:nvPr>
        </p:nvSpPr>
        <p:spPr>
          <a:xfrm>
            <a:off x="1428750" y="2895600"/>
            <a:ext cx="6286500" cy="990600"/>
          </a:xfrm>
          <a:prstGeom prst="rect">
            <a:avLst/>
          </a:prstGeom>
        </p:spPr>
        <p:txBody>
          <a:bodyPr/>
          <a:lstStyle>
            <a:lvl1pPr marL="0" indent="0" algn="ctr">
              <a:buNone/>
              <a:defRPr sz="3200" b="1" cap="small" baseline="0">
                <a:solidFill>
                  <a:schemeClr val="tx2"/>
                </a:solidFill>
              </a:defRPr>
            </a:lvl1pPr>
            <a:lvl2pPr>
              <a:defRPr sz="1800" baseline="0">
                <a:solidFill>
                  <a:schemeClr val="tx2"/>
                </a:solidFill>
              </a:defRPr>
            </a:lvl2pPr>
            <a:lvl3pPr>
              <a:defRPr sz="1600" baseline="0">
                <a:solidFill>
                  <a:schemeClr val="tx2"/>
                </a:solidFill>
              </a:defRPr>
            </a:lvl3pPr>
            <a:lvl4pPr>
              <a:defRPr sz="1600" baseline="0">
                <a:solidFill>
                  <a:schemeClr val="tx2"/>
                </a:solidFill>
              </a:defRPr>
            </a:lvl4pPr>
            <a:lvl5pPr>
              <a:defRPr sz="1400" baseline="0">
                <a:solidFill>
                  <a:schemeClr val="tx2"/>
                </a:solidFill>
              </a:defRPr>
            </a:lvl5pPr>
          </a:lstStyle>
          <a:p>
            <a:pPr lvl="0"/>
            <a:r>
              <a:rPr lang="en-US" dirty="0" smtClean="0"/>
              <a:t>Click to edit Master text styles</a:t>
            </a:r>
          </a:p>
        </p:txBody>
      </p:sp>
    </p:spTree>
    <p:extLst>
      <p:ext uri="{BB962C8B-B14F-4D97-AF65-F5344CB8AC3E}">
        <p14:creationId xmlns:p14="http://schemas.microsoft.com/office/powerpoint/2010/main" val="378098069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6" Type="http://schemas.openxmlformats.org/officeDocument/2006/relationships/image" Target="../media/image2.png"/><Relationship Id="rId5" Type="http://schemas.openxmlformats.org/officeDocument/2006/relationships/theme" Target="../theme/theme2.xml"/><Relationship Id="rId4" Type="http://schemas.openxmlformats.org/officeDocument/2006/relationships/slideLayout" Target="../slideLayouts/slideLayout5.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smtClean="0"/>
              <a:t>Footer text goes here.</a:t>
            </a:r>
            <a:endParaRPr lang="en-US" dirty="0"/>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6"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smtClean="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 id="2147483662" r:id="rId4"/>
  </p:sldLayoutIdLst>
  <p:timing>
    <p:tnLst>
      <p:par>
        <p:cTn id="1" dur="indefinite" restart="never" nodeType="tmRoot"/>
      </p:par>
    </p:tnLst>
  </p:timing>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1"/>
          <p:cNvSpPr txBox="1"/>
          <p:nvPr/>
        </p:nvSpPr>
        <p:spPr>
          <a:xfrm>
            <a:off x="3810000" y="2105561"/>
            <a:ext cx="5257800" cy="2585323"/>
          </a:xfrm>
          <a:prstGeom prst="rect">
            <a:avLst/>
          </a:prstGeom>
          <a:noFill/>
        </p:spPr>
        <p:txBody>
          <a:bodyPr wrap="square" rtlCol="0">
            <a:spAutoFit/>
          </a:bodyPr>
          <a:lstStyle/>
          <a:p>
            <a:r>
              <a:rPr lang="en-US" sz="2400" b="1" dirty="0" smtClean="0">
                <a:solidFill>
                  <a:schemeClr val="tx2"/>
                </a:solidFill>
              </a:rPr>
              <a:t>Ancillary Service Deployment Expectations and Durations Follow Up</a:t>
            </a:r>
          </a:p>
          <a:p>
            <a:endParaRPr lang="en-US" dirty="0" smtClean="0">
              <a:solidFill>
                <a:schemeClr val="tx2"/>
              </a:solidFill>
            </a:endParaRPr>
          </a:p>
          <a:p>
            <a:endParaRPr lang="en-US" dirty="0">
              <a:solidFill>
                <a:schemeClr val="tx2"/>
              </a:solidFill>
            </a:endParaRPr>
          </a:p>
          <a:p>
            <a:r>
              <a:rPr lang="en-US" dirty="0" smtClean="0">
                <a:solidFill>
                  <a:schemeClr val="tx2"/>
                </a:solidFill>
              </a:rPr>
              <a:t>ERCOT</a:t>
            </a:r>
          </a:p>
          <a:p>
            <a:endParaRPr lang="en-US" dirty="0" smtClean="0">
              <a:solidFill>
                <a:schemeClr val="tx2"/>
              </a:solidFill>
            </a:endParaRPr>
          </a:p>
          <a:p>
            <a:r>
              <a:rPr lang="en-US" dirty="0" smtClean="0">
                <a:solidFill>
                  <a:schemeClr val="tx2"/>
                </a:solidFill>
              </a:rPr>
              <a:t>July 22, 2020</a:t>
            </a:r>
            <a:endParaRPr lang="en-US" dirty="0">
              <a:solidFill>
                <a:schemeClr val="tx2"/>
              </a:solidFill>
            </a:endParaRPr>
          </a:p>
        </p:txBody>
      </p:sp>
    </p:spTree>
    <p:extLst>
      <p:ext uri="{BB962C8B-B14F-4D97-AF65-F5344CB8AC3E}">
        <p14:creationId xmlns:p14="http://schemas.microsoft.com/office/powerpoint/2010/main" val="326794940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6"/>
          </p:nvPr>
        </p:nvSpPr>
        <p:spPr>
          <a:xfrm>
            <a:off x="1428750" y="2971800"/>
            <a:ext cx="6286500" cy="990600"/>
          </a:xfrm>
        </p:spPr>
        <p:txBody>
          <a:bodyPr/>
          <a:lstStyle/>
          <a:p>
            <a:r>
              <a:rPr lang="en-US" sz="2400" dirty="0" smtClean="0"/>
              <a:t>Appendix – Updated Summary Tables based on July 15</a:t>
            </a:r>
            <a:r>
              <a:rPr lang="en-US" sz="2400" baseline="30000" dirty="0" smtClean="0"/>
              <a:t>th</a:t>
            </a:r>
            <a:r>
              <a:rPr lang="en-US" sz="2400" dirty="0" smtClean="0"/>
              <a:t> Discussion</a:t>
            </a:r>
            <a:endParaRPr lang="en-US" sz="2400" dirty="0"/>
          </a:p>
        </p:txBody>
      </p:sp>
    </p:spTree>
    <p:extLst>
      <p:ext uri="{BB962C8B-B14F-4D97-AF65-F5344CB8AC3E}">
        <p14:creationId xmlns:p14="http://schemas.microsoft.com/office/powerpoint/2010/main" val="99612823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624BB3B9-E469-41DC-BD25-BC8D7DF2F0ED}"/>
              </a:ext>
            </a:extLst>
          </p:cNvPr>
          <p:cNvSpPr>
            <a:spLocks noGrp="1"/>
          </p:cNvSpPr>
          <p:nvPr>
            <p:ph type="title"/>
          </p:nvPr>
        </p:nvSpPr>
        <p:spPr/>
        <p:txBody>
          <a:bodyPr/>
          <a:lstStyle/>
          <a:p>
            <a:r>
              <a:rPr lang="en-US" dirty="0"/>
              <a:t>Summary of the Ancillary Service Discussions</a:t>
            </a:r>
          </a:p>
        </p:txBody>
      </p:sp>
      <p:graphicFrame>
        <p:nvGraphicFramePr>
          <p:cNvPr id="5" name="Table 5">
            <a:extLst>
              <a:ext uri="{FF2B5EF4-FFF2-40B4-BE49-F238E27FC236}">
                <a16:creationId xmlns:a16="http://schemas.microsoft.com/office/drawing/2014/main" xmlns="" id="{72F98C66-D298-4297-BA6E-5824A2E4DAD2}"/>
              </a:ext>
            </a:extLst>
          </p:cNvPr>
          <p:cNvGraphicFramePr>
            <a:graphicFrameLocks noGrp="1"/>
          </p:cNvGraphicFramePr>
          <p:nvPr>
            <p:ph idx="1"/>
            <p:extLst/>
          </p:nvPr>
        </p:nvGraphicFramePr>
        <p:xfrm>
          <a:off x="304800" y="2103120"/>
          <a:ext cx="8534400" cy="4069080"/>
        </p:xfrm>
        <a:graphic>
          <a:graphicData uri="http://schemas.openxmlformats.org/drawingml/2006/table">
            <a:tbl>
              <a:tblPr firstRow="1" bandRow="1">
                <a:tableStyleId>{5C22544A-7EE6-4342-B048-85BDC9FD1C3A}</a:tableStyleId>
              </a:tblPr>
              <a:tblGrid>
                <a:gridCol w="1447800">
                  <a:extLst>
                    <a:ext uri="{9D8B030D-6E8A-4147-A177-3AD203B41FA5}">
                      <a16:colId xmlns:a16="http://schemas.microsoft.com/office/drawing/2014/main" xmlns="" val="4000428113"/>
                    </a:ext>
                  </a:extLst>
                </a:gridCol>
                <a:gridCol w="1143000">
                  <a:extLst>
                    <a:ext uri="{9D8B030D-6E8A-4147-A177-3AD203B41FA5}">
                      <a16:colId xmlns:a16="http://schemas.microsoft.com/office/drawing/2014/main" xmlns="" val="2823660885"/>
                    </a:ext>
                  </a:extLst>
                </a:gridCol>
                <a:gridCol w="3048000">
                  <a:extLst>
                    <a:ext uri="{9D8B030D-6E8A-4147-A177-3AD203B41FA5}">
                      <a16:colId xmlns:a16="http://schemas.microsoft.com/office/drawing/2014/main" xmlns="" val="2961597157"/>
                    </a:ext>
                  </a:extLst>
                </a:gridCol>
                <a:gridCol w="2895600">
                  <a:extLst>
                    <a:ext uri="{9D8B030D-6E8A-4147-A177-3AD203B41FA5}">
                      <a16:colId xmlns:a16="http://schemas.microsoft.com/office/drawing/2014/main" xmlns="" val="262513106"/>
                    </a:ext>
                  </a:extLst>
                </a:gridCol>
              </a:tblGrid>
              <a:tr h="279200">
                <a:tc>
                  <a:txBody>
                    <a:bodyPr/>
                    <a:lstStyle/>
                    <a:p>
                      <a:pPr algn="ctr"/>
                      <a:r>
                        <a:rPr lang="en-US" sz="1100" dirty="0"/>
                        <a:t>Ancillary Service</a:t>
                      </a:r>
                      <a:r>
                        <a:rPr lang="en-US" sz="1100" baseline="0" dirty="0"/>
                        <a:t> Subcategory</a:t>
                      </a:r>
                      <a:endParaRPr lang="en-US" sz="1100" dirty="0"/>
                    </a:p>
                  </a:txBody>
                  <a:tcPr anchor="ctr"/>
                </a:tc>
                <a:tc>
                  <a:txBody>
                    <a:bodyPr/>
                    <a:lstStyle/>
                    <a:p>
                      <a:pPr algn="ctr"/>
                      <a:r>
                        <a:rPr lang="en-US" sz="1100" dirty="0"/>
                        <a:t>Qualification Duration</a:t>
                      </a:r>
                    </a:p>
                  </a:txBody>
                  <a:tcPr anchor="ctr"/>
                </a:tc>
                <a:tc>
                  <a:txBody>
                    <a:bodyPr/>
                    <a:lstStyle/>
                    <a:p>
                      <a:pPr algn="ctr"/>
                      <a:r>
                        <a:rPr lang="en-US" sz="1100" dirty="0"/>
                        <a:t>Triggered/Deployed</a:t>
                      </a:r>
                    </a:p>
                  </a:txBody>
                  <a:tcPr anchor="ctr"/>
                </a:tc>
                <a:tc>
                  <a:txBody>
                    <a:bodyPr/>
                    <a:lstStyle/>
                    <a:p>
                      <a:pPr algn="ctr"/>
                      <a:r>
                        <a:rPr lang="en-US" sz="1100" dirty="0"/>
                        <a:t>Recalled</a:t>
                      </a:r>
                    </a:p>
                  </a:txBody>
                  <a:tcPr anchor="ctr"/>
                </a:tc>
                <a:extLst>
                  <a:ext uri="{0D108BD9-81ED-4DB2-BD59-A6C34878D82A}">
                    <a16:rowId xmlns:a16="http://schemas.microsoft.com/office/drawing/2014/main" xmlns="" val="402033762"/>
                  </a:ext>
                </a:extLst>
              </a:tr>
              <a:tr h="502560">
                <a:tc>
                  <a:txBody>
                    <a:bodyPr/>
                    <a:lstStyle/>
                    <a:p>
                      <a:pPr algn="ctr"/>
                      <a:r>
                        <a:rPr lang="en-US" sz="1100" dirty="0"/>
                        <a:t>RRS  (PFR from SCED-</a:t>
                      </a:r>
                      <a:r>
                        <a:rPr lang="en-US" sz="1100" dirty="0" err="1"/>
                        <a:t>dispatchable</a:t>
                      </a:r>
                      <a:r>
                        <a:rPr lang="en-US" sz="1100" dirty="0"/>
                        <a:t> Resources</a:t>
                      </a:r>
                      <a:r>
                        <a:rPr lang="en-US" sz="1100" baseline="0" dirty="0"/>
                        <a:t>)</a:t>
                      </a:r>
                      <a:endParaRPr lang="en-US" sz="1100" dirty="0"/>
                    </a:p>
                  </a:txBody>
                  <a:tcPr anchor="ctr"/>
                </a:tc>
                <a:tc>
                  <a:txBody>
                    <a:bodyPr/>
                    <a:lstStyle/>
                    <a:p>
                      <a:pPr algn="ctr"/>
                      <a:r>
                        <a:rPr lang="en-US" sz="1100" dirty="0"/>
                        <a:t>15 min.</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Automatically</a:t>
                      </a:r>
                      <a:r>
                        <a:rPr lang="en-US" sz="1100" baseline="0" dirty="0"/>
                        <a:t> based on frequency to deploy more</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Automatically</a:t>
                      </a:r>
                      <a:r>
                        <a:rPr lang="en-US" sz="1100" baseline="0" dirty="0"/>
                        <a:t> based on frequency to deploy less</a:t>
                      </a:r>
                      <a:endParaRPr lang="en-US" sz="1100" dirty="0"/>
                    </a:p>
                  </a:txBody>
                  <a:tcPr anchor="ctr"/>
                </a:tc>
                <a:extLst>
                  <a:ext uri="{0D108BD9-81ED-4DB2-BD59-A6C34878D82A}">
                    <a16:rowId xmlns:a16="http://schemas.microsoft.com/office/drawing/2014/main" xmlns="" val="657690533"/>
                  </a:ext>
                </a:extLst>
              </a:tr>
              <a:tr h="502560">
                <a:tc>
                  <a:txBody>
                    <a:bodyPr/>
                    <a:lstStyle/>
                    <a:p>
                      <a:pPr algn="ctr"/>
                      <a:r>
                        <a:rPr lang="en-US" sz="1100" dirty="0"/>
                        <a:t>RRS  (under-frequency</a:t>
                      </a:r>
                      <a:r>
                        <a:rPr lang="en-US" sz="1100" baseline="0" dirty="0"/>
                        <a:t> relay)</a:t>
                      </a:r>
                      <a:endParaRPr lang="en-US" sz="1100" dirty="0"/>
                    </a:p>
                  </a:txBody>
                  <a:tcPr anchor="ctr"/>
                </a:tc>
                <a:tc>
                  <a:txBody>
                    <a:bodyPr/>
                    <a:lstStyle/>
                    <a:p>
                      <a:pPr algn="ctr"/>
                      <a:r>
                        <a:rPr lang="en-US" sz="1100" dirty="0"/>
                        <a:t>1 hour</a:t>
                      </a:r>
                    </a:p>
                  </a:txBody>
                  <a:tcPr anchor="ctr"/>
                </a:tc>
                <a:tc>
                  <a:txBody>
                    <a:bodyPr/>
                    <a:lstStyle/>
                    <a:p>
                      <a:pPr algn="ctr"/>
                      <a:r>
                        <a:rPr lang="en-US" sz="1100" dirty="0"/>
                        <a:t>Automatically</a:t>
                      </a:r>
                      <a:r>
                        <a:rPr lang="en-US" sz="1100" baseline="0" dirty="0"/>
                        <a:t> based on a frequency trigger (59.7 Hz); or </a:t>
                      </a:r>
                    </a:p>
                    <a:p>
                      <a:pPr algn="ctr"/>
                      <a:r>
                        <a:rPr lang="en-US" sz="1100" baseline="0" dirty="0"/>
                        <a:t>Manually instructed by ERCOT (TE*, EEA or NERC Standards)</a:t>
                      </a:r>
                      <a:endParaRPr lang="en-US" sz="1100" dirty="0"/>
                    </a:p>
                  </a:txBody>
                  <a:tcPr anchor="ctr"/>
                </a:tc>
                <a:tc>
                  <a:txBody>
                    <a:bodyPr/>
                    <a:lstStyle/>
                    <a:p>
                      <a:pPr algn="ctr"/>
                      <a:r>
                        <a:rPr lang="en-US" sz="1100" dirty="0"/>
                        <a:t>Deployed</a:t>
                      </a:r>
                      <a:r>
                        <a:rPr lang="en-US" sz="1100" baseline="0" dirty="0"/>
                        <a:t> until recalled by ERCOT based on frequency and PRC recovery (XML message shows “0” deployment)</a:t>
                      </a:r>
                      <a:endParaRPr lang="en-US" sz="1100" dirty="0"/>
                    </a:p>
                  </a:txBody>
                  <a:tcPr anchor="ctr"/>
                </a:tc>
                <a:extLst>
                  <a:ext uri="{0D108BD9-81ED-4DB2-BD59-A6C34878D82A}">
                    <a16:rowId xmlns:a16="http://schemas.microsoft.com/office/drawing/2014/main" xmlns="" val="205608322"/>
                  </a:ext>
                </a:extLst>
              </a:tr>
              <a:tr h="5025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RRS  (FFR from SCED-dispatchable Resources</a:t>
                      </a:r>
                      <a:r>
                        <a:rPr lang="en-US" sz="1100" baseline="0" dirty="0"/>
                        <a:t>)</a:t>
                      </a:r>
                      <a:endParaRPr lang="en-US" sz="1100" dirty="0"/>
                    </a:p>
                  </a:txBody>
                  <a:tcPr anchor="ctr"/>
                </a:tc>
                <a:tc>
                  <a:txBody>
                    <a:bodyPr/>
                    <a:lstStyle/>
                    <a:p>
                      <a:pPr algn="ctr"/>
                      <a:r>
                        <a:rPr lang="en-US" sz="1100" dirty="0"/>
                        <a:t>15 min.</a:t>
                      </a:r>
                    </a:p>
                  </a:txBody>
                  <a:tcPr anchor="ctr"/>
                </a:tc>
                <a:tc>
                  <a:txBody>
                    <a:bodyPr/>
                    <a:lstStyle/>
                    <a:p>
                      <a:pPr algn="ctr"/>
                      <a:r>
                        <a:rPr lang="en-US" sz="1100" dirty="0"/>
                        <a:t>Automatically</a:t>
                      </a:r>
                      <a:r>
                        <a:rPr lang="en-US" sz="1100" baseline="0" dirty="0"/>
                        <a:t> based on a frequency trigger (59.85 Hz); or </a:t>
                      </a:r>
                    </a:p>
                    <a:p>
                      <a:pPr algn="ctr"/>
                      <a:r>
                        <a:rPr lang="en-US" sz="1100" baseline="0" dirty="0"/>
                        <a:t>Manually instructed by ERCOT (NERC Standards)</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Deployed</a:t>
                      </a:r>
                      <a:r>
                        <a:rPr lang="en-US" sz="1100" baseline="0" dirty="0"/>
                        <a:t> until recalled by ERCOT based on frequency (LFC signal shows “0” deployment)</a:t>
                      </a:r>
                      <a:endParaRPr lang="en-US" sz="1100" dirty="0"/>
                    </a:p>
                  </a:txBody>
                  <a:tcPr anchor="ctr"/>
                </a:tc>
                <a:extLst>
                  <a:ext uri="{0D108BD9-81ED-4DB2-BD59-A6C34878D82A}">
                    <a16:rowId xmlns:a16="http://schemas.microsoft.com/office/drawing/2014/main" xmlns="" val="2097635554"/>
                  </a:ext>
                </a:extLst>
              </a:tr>
              <a:tr h="50256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RRS  (FFR from Non-Controllable Load Resources</a:t>
                      </a:r>
                      <a:r>
                        <a:rPr lang="en-US" sz="1100" baseline="0" dirty="0"/>
                        <a:t>)</a:t>
                      </a:r>
                      <a:endParaRPr lang="en-US" sz="1100" dirty="0"/>
                    </a:p>
                  </a:txBody>
                  <a:tcPr anchor="ctr"/>
                </a:tc>
                <a:tc>
                  <a:txBody>
                    <a:bodyPr/>
                    <a:lstStyle/>
                    <a:p>
                      <a:pPr algn="ctr"/>
                      <a:r>
                        <a:rPr lang="en-US" sz="1100" dirty="0"/>
                        <a:t>15 min</a:t>
                      </a:r>
                    </a:p>
                  </a:txBody>
                  <a:tcPr anchor="ctr"/>
                </a:tc>
                <a:tc>
                  <a:txBody>
                    <a:bodyPr/>
                    <a:lstStyle/>
                    <a:p>
                      <a:pPr algn="ctr"/>
                      <a:r>
                        <a:rPr lang="en-US" sz="1100" dirty="0"/>
                        <a:t>Automatically</a:t>
                      </a:r>
                      <a:r>
                        <a:rPr lang="en-US" sz="1100" baseline="0" dirty="0"/>
                        <a:t> based on a frequency trigger (59.8 Hz); or </a:t>
                      </a:r>
                    </a:p>
                    <a:p>
                      <a:pPr algn="ctr"/>
                      <a:r>
                        <a:rPr lang="en-US" sz="1100" baseline="0" dirty="0"/>
                        <a:t>Manually instructed (AS Manager) by ERCOT (EEA or NERC Standards)</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Deployed</a:t>
                      </a:r>
                      <a:r>
                        <a:rPr lang="en-US" sz="1100" baseline="0" dirty="0"/>
                        <a:t> until recalled by ERCOT. Allowed to withdraw from the grid only after frequency is stable and </a:t>
                      </a:r>
                      <a:r>
                        <a:rPr lang="en-US" sz="1100" baseline="0" dirty="0" smtClean="0"/>
                        <a:t>PRC </a:t>
                      </a:r>
                      <a:r>
                        <a:rPr lang="en-US" sz="1100" baseline="0" dirty="0"/>
                        <a:t>above 2,500 MW</a:t>
                      </a:r>
                      <a:endParaRPr lang="en-US" sz="1100" dirty="0"/>
                    </a:p>
                  </a:txBody>
                  <a:tcPr anchor="ctr"/>
                </a:tc>
                <a:extLst>
                  <a:ext uri="{0D108BD9-81ED-4DB2-BD59-A6C34878D82A}">
                    <a16:rowId xmlns:a16="http://schemas.microsoft.com/office/drawing/2014/main" xmlns="" val="3600441146"/>
                  </a:ext>
                </a:extLst>
              </a:tr>
              <a:tr h="502560">
                <a:tc>
                  <a:txBody>
                    <a:bodyPr/>
                    <a:lstStyle/>
                    <a:p>
                      <a:pPr algn="ctr"/>
                      <a:r>
                        <a:rPr lang="en-US" sz="1100" dirty="0"/>
                        <a:t>RRS (Resources in synchronous</a:t>
                      </a:r>
                      <a:r>
                        <a:rPr lang="en-US" sz="1100" baseline="0" dirty="0"/>
                        <a:t> condenser fast-response mode)</a:t>
                      </a:r>
                      <a:endParaRPr lang="en-US" sz="1100" dirty="0"/>
                    </a:p>
                  </a:txBody>
                  <a:tcPr anchor="ctr"/>
                </a:tc>
                <a:tc>
                  <a:txBody>
                    <a:bodyPr/>
                    <a:lstStyle/>
                    <a:p>
                      <a:pPr algn="ctr"/>
                      <a:r>
                        <a:rPr lang="en-US" sz="1100" dirty="0"/>
                        <a:t>1 hour</a:t>
                      </a:r>
                    </a:p>
                  </a:txBody>
                  <a:tcPr anchor="ctr"/>
                </a:tc>
                <a:tc>
                  <a:txBody>
                    <a:bodyPr/>
                    <a:lstStyle/>
                    <a:p>
                      <a:pPr algn="ctr"/>
                      <a:r>
                        <a:rPr lang="en-US" sz="1100" dirty="0"/>
                        <a:t>Automatically</a:t>
                      </a:r>
                      <a:r>
                        <a:rPr lang="en-US" sz="1100" baseline="0" dirty="0"/>
                        <a:t> based on a frequency trigger (59.8 Hz); or </a:t>
                      </a:r>
                    </a:p>
                    <a:p>
                      <a:pPr algn="ctr"/>
                      <a:r>
                        <a:rPr lang="en-US" sz="1100" baseline="0" dirty="0"/>
                        <a:t>Manually instructed by ERCOT (TE*, EEA or NERC Standards)</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Deployed</a:t>
                      </a:r>
                      <a:r>
                        <a:rPr lang="en-US" sz="1100" baseline="0" dirty="0"/>
                        <a:t> until recalled by ERCOT based on frequency and PRC recovery (LFC signal shows “0” deployment)</a:t>
                      </a:r>
                      <a:endParaRPr lang="en-US" sz="1100" dirty="0"/>
                    </a:p>
                  </a:txBody>
                  <a:tcPr anchor="ctr"/>
                </a:tc>
                <a:extLst>
                  <a:ext uri="{0D108BD9-81ED-4DB2-BD59-A6C34878D82A}">
                    <a16:rowId xmlns:a16="http://schemas.microsoft.com/office/drawing/2014/main" xmlns="" val="3298897693"/>
                  </a:ext>
                </a:extLst>
              </a:tr>
            </a:tbl>
          </a:graphicData>
        </a:graphic>
      </p:graphicFrame>
      <p:sp>
        <p:nvSpPr>
          <p:cNvPr id="4" name="Slide Number Placeholder 3">
            <a:extLst>
              <a:ext uri="{FF2B5EF4-FFF2-40B4-BE49-F238E27FC236}">
                <a16:creationId xmlns:a16="http://schemas.microsoft.com/office/drawing/2014/main" xmlns="" id="{B76CFD49-7985-4D35-8612-93EFEC94284D}"/>
              </a:ext>
            </a:extLst>
          </p:cNvPr>
          <p:cNvSpPr>
            <a:spLocks noGrp="1"/>
          </p:cNvSpPr>
          <p:nvPr>
            <p:ph type="sldNum" sz="quarter" idx="4"/>
          </p:nvPr>
        </p:nvSpPr>
        <p:spPr/>
        <p:txBody>
          <a:bodyPr/>
          <a:lstStyle/>
          <a:p>
            <a:fld id="{1D93BD3E-1E9A-4970-A6F7-E7AC52762E0C}" type="slidenum">
              <a:rPr lang="en-US" smtClean="0"/>
              <a:pPr/>
              <a:t>11</a:t>
            </a:fld>
            <a:endParaRPr lang="en-US"/>
          </a:p>
        </p:txBody>
      </p:sp>
      <p:sp>
        <p:nvSpPr>
          <p:cNvPr id="7" name="TextBox 6">
            <a:extLst>
              <a:ext uri="{FF2B5EF4-FFF2-40B4-BE49-F238E27FC236}">
                <a16:creationId xmlns:a16="http://schemas.microsoft.com/office/drawing/2014/main" xmlns="" id="{F00F17B6-2CDD-410F-A3C7-74383EBDA75C}"/>
              </a:ext>
            </a:extLst>
          </p:cNvPr>
          <p:cNvSpPr txBox="1"/>
          <p:nvPr/>
        </p:nvSpPr>
        <p:spPr>
          <a:xfrm>
            <a:off x="2667000" y="6172200"/>
            <a:ext cx="3886200" cy="307777"/>
          </a:xfrm>
          <a:prstGeom prst="rect">
            <a:avLst/>
          </a:prstGeom>
          <a:noFill/>
        </p:spPr>
        <p:txBody>
          <a:bodyPr wrap="square" rtlCol="0">
            <a:spAutoFit/>
          </a:bodyPr>
          <a:lstStyle/>
          <a:p>
            <a:r>
              <a:rPr lang="en-US" sz="1400" dirty="0"/>
              <a:t>*TE refers to Transmission Emergency</a:t>
            </a:r>
          </a:p>
        </p:txBody>
      </p:sp>
      <p:sp>
        <p:nvSpPr>
          <p:cNvPr id="8" name="Content Placeholder 2">
            <a:extLst>
              <a:ext uri="{FF2B5EF4-FFF2-40B4-BE49-F238E27FC236}">
                <a16:creationId xmlns:a16="http://schemas.microsoft.com/office/drawing/2014/main" xmlns="" id="{80F2DD8C-7A08-4F5B-A9CE-498297CB443F}"/>
              </a:ext>
            </a:extLst>
          </p:cNvPr>
          <p:cNvSpPr txBox="1">
            <a:spLocks/>
          </p:cNvSpPr>
          <p:nvPr/>
        </p:nvSpPr>
        <p:spPr>
          <a:xfrm>
            <a:off x="304800" y="838201"/>
            <a:ext cx="8534400" cy="1219200"/>
          </a:xfrm>
          <a:prstGeom prst="rect">
            <a:avLst/>
          </a:prstGeom>
        </p:spPr>
        <p:txBody>
          <a:bodyPr/>
          <a:lstStyle>
            <a:lvl1pPr marL="342900" indent="-342900" algn="l" defTabSz="914400" rtl="0" eaLnBrk="1" latinLnBrk="0" hangingPunct="1">
              <a:spcBef>
                <a:spcPct val="20000"/>
              </a:spcBef>
              <a:buFont typeface="Arial" panose="020B0604020202020204" pitchFamily="34" charset="0"/>
              <a:buChar char="•"/>
              <a:defRPr sz="2600" kern="1200">
                <a:solidFill>
                  <a:schemeClr val="tx2"/>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a:solidFill>
                  <a:schemeClr val="tx2"/>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200" kern="1200">
                <a:solidFill>
                  <a:schemeClr val="tx2"/>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100" kern="1200">
                <a:solidFill>
                  <a:schemeClr val="tx2"/>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2"/>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en-US" sz="1800" dirty="0"/>
              <a:t>The table below is intended to provide a summarized view covering topics from both </a:t>
            </a:r>
            <a:r>
              <a:rPr lang="en-US" sz="1800" dirty="0" smtClean="0"/>
              <a:t>recent special RTCTF meetings </a:t>
            </a:r>
            <a:endParaRPr lang="en-US" sz="1800" dirty="0"/>
          </a:p>
          <a:p>
            <a:pPr lvl="1"/>
            <a:r>
              <a:rPr lang="en-US" sz="1600" dirty="0"/>
              <a:t>For all instances, less Ancillary Services may be awarded based on the interaction between power balance and the ASDCs as system conditions get more scarce.</a:t>
            </a:r>
          </a:p>
        </p:txBody>
      </p:sp>
    </p:spTree>
    <p:extLst>
      <p:ext uri="{BB962C8B-B14F-4D97-AF65-F5344CB8AC3E}">
        <p14:creationId xmlns:p14="http://schemas.microsoft.com/office/powerpoint/2010/main" val="15996294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Summary of the Ancillary Service Discussions cont.</a:t>
            </a:r>
          </a:p>
        </p:txBody>
      </p:sp>
      <p:sp>
        <p:nvSpPr>
          <p:cNvPr id="4" name="Slide Number Placeholder 3"/>
          <p:cNvSpPr>
            <a:spLocks noGrp="1"/>
          </p:cNvSpPr>
          <p:nvPr>
            <p:ph type="sldNum" sz="quarter" idx="4"/>
          </p:nvPr>
        </p:nvSpPr>
        <p:spPr/>
        <p:txBody>
          <a:bodyPr/>
          <a:lstStyle/>
          <a:p>
            <a:fld id="{1D93BD3E-1E9A-4970-A6F7-E7AC52762E0C}" type="slidenum">
              <a:rPr lang="en-US" smtClean="0"/>
              <a:pPr/>
              <a:t>12</a:t>
            </a:fld>
            <a:endParaRPr lang="en-US"/>
          </a:p>
        </p:txBody>
      </p:sp>
      <p:graphicFrame>
        <p:nvGraphicFramePr>
          <p:cNvPr id="5" name="Table 4"/>
          <p:cNvGraphicFramePr>
            <a:graphicFrameLocks noGrp="1"/>
          </p:cNvGraphicFramePr>
          <p:nvPr>
            <p:extLst>
              <p:ext uri="{D42A27DB-BD31-4B8C-83A1-F6EECF244321}">
                <p14:modId xmlns:p14="http://schemas.microsoft.com/office/powerpoint/2010/main" val="432429204"/>
              </p:ext>
            </p:extLst>
          </p:nvPr>
        </p:nvGraphicFramePr>
        <p:xfrm>
          <a:off x="228600" y="1295400"/>
          <a:ext cx="8721308" cy="4354830"/>
        </p:xfrm>
        <a:graphic>
          <a:graphicData uri="http://schemas.openxmlformats.org/drawingml/2006/table">
            <a:tbl>
              <a:tblPr firstRow="1" bandRow="1">
                <a:tableStyleId>{5C22544A-7EE6-4342-B048-85BDC9FD1C3A}</a:tableStyleId>
              </a:tblPr>
              <a:tblGrid>
                <a:gridCol w="2057400">
                  <a:extLst>
                    <a:ext uri="{9D8B030D-6E8A-4147-A177-3AD203B41FA5}">
                      <a16:colId xmlns:a16="http://schemas.microsoft.com/office/drawing/2014/main" xmlns="" val="20000"/>
                    </a:ext>
                  </a:extLst>
                </a:gridCol>
                <a:gridCol w="1295400">
                  <a:extLst>
                    <a:ext uri="{9D8B030D-6E8A-4147-A177-3AD203B41FA5}">
                      <a16:colId xmlns:a16="http://schemas.microsoft.com/office/drawing/2014/main" xmlns="" val="20001"/>
                    </a:ext>
                  </a:extLst>
                </a:gridCol>
                <a:gridCol w="2590800">
                  <a:extLst>
                    <a:ext uri="{9D8B030D-6E8A-4147-A177-3AD203B41FA5}">
                      <a16:colId xmlns:a16="http://schemas.microsoft.com/office/drawing/2014/main" xmlns="" val="20002"/>
                    </a:ext>
                  </a:extLst>
                </a:gridCol>
                <a:gridCol w="2777708">
                  <a:extLst>
                    <a:ext uri="{9D8B030D-6E8A-4147-A177-3AD203B41FA5}">
                      <a16:colId xmlns:a16="http://schemas.microsoft.com/office/drawing/2014/main" xmlns="" val="20003"/>
                    </a:ext>
                  </a:extLst>
                </a:gridCol>
              </a:tblGrid>
              <a:tr h="523875">
                <a:tc>
                  <a:txBody>
                    <a:bodyPr/>
                    <a:lstStyle/>
                    <a:p>
                      <a:pPr algn="ctr"/>
                      <a:r>
                        <a:rPr lang="en-US" sz="1100" dirty="0"/>
                        <a:t>Ancillary Service</a:t>
                      </a:r>
                      <a:r>
                        <a:rPr lang="en-US" sz="1100" baseline="0" dirty="0"/>
                        <a:t> Subcategory</a:t>
                      </a:r>
                      <a:endParaRPr lang="en-US" sz="1100" dirty="0"/>
                    </a:p>
                  </a:txBody>
                  <a:tcPr anchor="ctr"/>
                </a:tc>
                <a:tc>
                  <a:txBody>
                    <a:bodyPr/>
                    <a:lstStyle/>
                    <a:p>
                      <a:pPr algn="ctr"/>
                      <a:r>
                        <a:rPr lang="en-US" sz="1100" dirty="0"/>
                        <a:t>Qualification Duration</a:t>
                      </a:r>
                    </a:p>
                  </a:txBody>
                  <a:tcPr anchor="ctr"/>
                </a:tc>
                <a:tc>
                  <a:txBody>
                    <a:bodyPr/>
                    <a:lstStyle/>
                    <a:p>
                      <a:pPr algn="ctr"/>
                      <a:r>
                        <a:rPr lang="en-US" sz="1100" dirty="0"/>
                        <a:t>Triggered/Deployed</a:t>
                      </a:r>
                    </a:p>
                  </a:txBody>
                  <a:tcPr anchor="ctr"/>
                </a:tc>
                <a:tc>
                  <a:txBody>
                    <a:bodyPr/>
                    <a:lstStyle/>
                    <a:p>
                      <a:pPr algn="ctr"/>
                      <a:r>
                        <a:rPr lang="en-US" sz="1100" dirty="0"/>
                        <a:t>Recalled</a:t>
                      </a:r>
                    </a:p>
                  </a:txBody>
                  <a:tcPr anchor="ctr"/>
                </a:tc>
                <a:extLst>
                  <a:ext uri="{0D108BD9-81ED-4DB2-BD59-A6C34878D82A}">
                    <a16:rowId xmlns:a16="http://schemas.microsoft.com/office/drawing/2014/main" xmlns="" val="10000"/>
                  </a:ext>
                </a:extLst>
              </a:tr>
              <a:tr h="523875">
                <a:tc>
                  <a:txBody>
                    <a:bodyPr/>
                    <a:lstStyle/>
                    <a:p>
                      <a:pPr algn="ctr"/>
                      <a:r>
                        <a:rPr lang="en-US" sz="1100" dirty="0" err="1"/>
                        <a:t>Reg</a:t>
                      </a:r>
                      <a:r>
                        <a:rPr lang="en-US" sz="1100" dirty="0"/>
                        <a:t>-Up/Down </a:t>
                      </a:r>
                    </a:p>
                  </a:txBody>
                  <a:tcPr anchor="ctr"/>
                </a:tc>
                <a:tc>
                  <a:txBody>
                    <a:bodyPr/>
                    <a:lstStyle/>
                    <a:p>
                      <a:pPr algn="ctr"/>
                      <a:r>
                        <a:rPr lang="en-US" sz="1100" dirty="0"/>
                        <a:t>15 min.</a:t>
                      </a:r>
                    </a:p>
                  </a:txBody>
                  <a:tcPr anchor="ctr"/>
                </a:tc>
                <a:tc>
                  <a:txBody>
                    <a:bodyPr/>
                    <a:lstStyle/>
                    <a:p>
                      <a:pPr algn="ctr"/>
                      <a:r>
                        <a:rPr lang="en-US" sz="1100" dirty="0"/>
                        <a:t>Automatically</a:t>
                      </a:r>
                      <a:r>
                        <a:rPr lang="en-US" sz="1100" baseline="0" dirty="0"/>
                        <a:t> through LFC signals to deploy more</a:t>
                      </a:r>
                      <a:endParaRPr lang="en-US" sz="1100" dirty="0"/>
                    </a:p>
                  </a:txBody>
                  <a:tcPr anchor="ctr"/>
                </a:tc>
                <a:tc>
                  <a:txBody>
                    <a:bodyPr/>
                    <a:lstStyle/>
                    <a:p>
                      <a:pPr algn="ctr"/>
                      <a:r>
                        <a:rPr lang="en-US" sz="1100" dirty="0"/>
                        <a:t>Automatically</a:t>
                      </a:r>
                      <a:r>
                        <a:rPr lang="en-US" sz="1100" baseline="0" dirty="0"/>
                        <a:t> through LFC signals to deploy less</a:t>
                      </a:r>
                      <a:endParaRPr lang="en-US" sz="1100" dirty="0"/>
                    </a:p>
                  </a:txBody>
                  <a:tcPr anchor="ctr"/>
                </a:tc>
                <a:extLst>
                  <a:ext uri="{0D108BD9-81ED-4DB2-BD59-A6C34878D82A}">
                    <a16:rowId xmlns:a16="http://schemas.microsoft.com/office/drawing/2014/main" xmlns="" val="10001"/>
                  </a:ext>
                </a:extLst>
              </a:tr>
              <a:tr h="52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ECRS (SCED-</a:t>
                      </a:r>
                      <a:r>
                        <a:rPr lang="en-US" sz="1100" dirty="0" err="1"/>
                        <a:t>dispatchable</a:t>
                      </a:r>
                      <a:r>
                        <a:rPr lang="en-US" sz="1100" dirty="0"/>
                        <a:t> Resources including</a:t>
                      </a:r>
                      <a:r>
                        <a:rPr lang="en-US" sz="1100" baseline="0" dirty="0"/>
                        <a:t> QSGRs)</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 hour</a:t>
                      </a:r>
                    </a:p>
                  </a:txBody>
                  <a:tcPr anchor="ctr"/>
                </a:tc>
                <a:tc>
                  <a:txBody>
                    <a:bodyPr/>
                    <a:lstStyle/>
                    <a:p>
                      <a:pPr algn="ctr"/>
                      <a:r>
                        <a:rPr lang="en-US" sz="1100" dirty="0"/>
                        <a:t>Less awarded based on the interaction between power balance and the ASDCs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More</a:t>
                      </a:r>
                      <a:r>
                        <a:rPr lang="en-US" sz="1100" baseline="0" dirty="0"/>
                        <a:t> </a:t>
                      </a:r>
                      <a:r>
                        <a:rPr lang="en-US" sz="1100" dirty="0"/>
                        <a:t>awarded based on the interaction between power balance and the ASDCs </a:t>
                      </a:r>
                    </a:p>
                  </a:txBody>
                  <a:tcPr anchor="ctr"/>
                </a:tc>
                <a:extLst>
                  <a:ext uri="{0D108BD9-81ED-4DB2-BD59-A6C34878D82A}">
                    <a16:rowId xmlns:a16="http://schemas.microsoft.com/office/drawing/2014/main" xmlns="" val="10002"/>
                  </a:ext>
                </a:extLst>
              </a:tr>
              <a:tr h="52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ECRS (Resources in synchronous</a:t>
                      </a:r>
                      <a:r>
                        <a:rPr lang="en-US" sz="1100" baseline="0" dirty="0"/>
                        <a:t> condenser fast-response mode</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 hour</a:t>
                      </a:r>
                    </a:p>
                  </a:txBody>
                  <a:tcPr anchor="ctr"/>
                </a:tc>
                <a:tc>
                  <a:txBody>
                    <a:bodyPr/>
                    <a:lstStyle/>
                    <a:p>
                      <a:pPr algn="ctr"/>
                      <a:r>
                        <a:rPr lang="en-US" sz="1100" dirty="0"/>
                        <a:t>Automatically</a:t>
                      </a:r>
                      <a:r>
                        <a:rPr lang="en-US" sz="1100" baseline="0" dirty="0"/>
                        <a:t> based on a frequency trigger (59.8 Hz); or </a:t>
                      </a:r>
                    </a:p>
                    <a:p>
                      <a:pPr algn="ctr"/>
                      <a:r>
                        <a:rPr lang="en-US" sz="1100" baseline="0" dirty="0"/>
                        <a:t>Manually instructed by ERCOT (TE*, EEA or NERC Standards)</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Deployed</a:t>
                      </a:r>
                      <a:r>
                        <a:rPr lang="en-US" sz="1100" baseline="0" dirty="0"/>
                        <a:t> until recalled by ERCOT based on frequency and PRC recovery (LFC signal shows “0” deployment)</a:t>
                      </a:r>
                      <a:endParaRPr lang="en-US" sz="1100" dirty="0"/>
                    </a:p>
                  </a:txBody>
                  <a:tcPr anchor="ctr"/>
                </a:tc>
                <a:extLst>
                  <a:ext uri="{0D108BD9-81ED-4DB2-BD59-A6C34878D82A}">
                    <a16:rowId xmlns:a16="http://schemas.microsoft.com/office/drawing/2014/main" xmlns="" val="10003"/>
                  </a:ext>
                </a:extLst>
              </a:tr>
              <a:tr h="523875">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ECRS (“blocky” Load Resources</a:t>
                      </a:r>
                      <a:r>
                        <a:rPr lang="en-US" sz="1100" baseline="0" dirty="0"/>
                        <a:t>)</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 hour</a:t>
                      </a:r>
                    </a:p>
                    <a:p>
                      <a:pPr algn="ct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Manually instructed by ERCOT (TE*, EEA or NERC Standards)</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Deployed</a:t>
                      </a:r>
                      <a:r>
                        <a:rPr lang="en-US" sz="1100" baseline="0" dirty="0"/>
                        <a:t> until recalled by ERCOT based on frequency and PRC recovery (LFC signal shows “0” deployment)</a:t>
                      </a:r>
                      <a:endParaRPr lang="en-US" sz="1100" dirty="0"/>
                    </a:p>
                  </a:txBody>
                  <a:tcPr anchor="ctr"/>
                </a:tc>
                <a:extLst>
                  <a:ext uri="{0D108BD9-81ED-4DB2-BD59-A6C34878D82A}">
                    <a16:rowId xmlns:a16="http://schemas.microsoft.com/office/drawing/2014/main" xmlns="" val="10004"/>
                  </a:ext>
                </a:extLst>
              </a:tr>
              <a:tr h="523875">
                <a:tc>
                  <a:txBody>
                    <a:bodyPr/>
                    <a:lstStyle/>
                    <a:p>
                      <a:pPr algn="ctr"/>
                      <a:r>
                        <a:rPr lang="en-US" sz="1100" dirty="0"/>
                        <a:t>“On-line”</a:t>
                      </a:r>
                      <a:r>
                        <a:rPr lang="en-US" sz="1100" baseline="0" dirty="0"/>
                        <a:t> Non-Spin</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 hour</a:t>
                      </a:r>
                    </a:p>
                    <a:p>
                      <a:pPr algn="ctr"/>
                      <a:endParaRPr lang="en-US" sz="1100" dirty="0"/>
                    </a:p>
                  </a:txBody>
                  <a:tcPr anchor="ctr"/>
                </a:tc>
                <a:tc>
                  <a:txBody>
                    <a:bodyPr/>
                    <a:lstStyle/>
                    <a:p>
                      <a:pPr algn="ctr"/>
                      <a:r>
                        <a:rPr lang="en-US" sz="1100" dirty="0"/>
                        <a:t>Less awarded based on the interaction between power balance and the ASDCs </a:t>
                      </a:r>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More</a:t>
                      </a:r>
                      <a:r>
                        <a:rPr lang="en-US" sz="1100" baseline="0" dirty="0"/>
                        <a:t> </a:t>
                      </a:r>
                      <a:r>
                        <a:rPr lang="en-US" sz="1100" dirty="0"/>
                        <a:t>awarded based on the interaction between power balance and the ASDCs </a:t>
                      </a:r>
                    </a:p>
                  </a:txBody>
                  <a:tcPr anchor="ctr"/>
                </a:tc>
                <a:extLst>
                  <a:ext uri="{0D108BD9-81ED-4DB2-BD59-A6C34878D82A}">
                    <a16:rowId xmlns:a16="http://schemas.microsoft.com/office/drawing/2014/main" xmlns="" val="10005"/>
                  </a:ext>
                </a:extLst>
              </a:tr>
              <a:tr h="523875">
                <a:tc>
                  <a:txBody>
                    <a:bodyPr/>
                    <a:lstStyle/>
                    <a:p>
                      <a:pPr algn="ctr"/>
                      <a:r>
                        <a:rPr lang="en-US" sz="1100" dirty="0"/>
                        <a:t>“Off-line” Non-Spin</a:t>
                      </a:r>
                      <a:r>
                        <a:rPr lang="en-US" sz="1100" baseline="0" dirty="0"/>
                        <a:t> (including non-active power augmentation)</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1 hour</a:t>
                      </a:r>
                    </a:p>
                    <a:p>
                      <a:pPr algn="ct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baseline="0" dirty="0"/>
                        <a:t>Manually instructed by ERCOT based on PRC, 30-minute system-wide ramp capability, or special congestion circumstances</a:t>
                      </a:r>
                      <a:endParaRPr lang="en-US" sz="1100" dirty="0"/>
                    </a:p>
                  </a:txBody>
                  <a:tcPr anchor="ctr"/>
                </a:tc>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US" sz="1100" dirty="0"/>
                        <a:t>Deployed</a:t>
                      </a:r>
                      <a:r>
                        <a:rPr lang="en-US" sz="1100" baseline="0" dirty="0"/>
                        <a:t> until recalled by ERCOT based on PRC, 30-minute system-wide ramp capability, or special congestion circumstances</a:t>
                      </a:r>
                      <a:endParaRPr lang="en-US" sz="1100" dirty="0"/>
                    </a:p>
                  </a:txBody>
                  <a:tcPr anchor="ctr"/>
                </a:tc>
                <a:extLst>
                  <a:ext uri="{0D108BD9-81ED-4DB2-BD59-A6C34878D82A}">
                    <a16:rowId xmlns:a16="http://schemas.microsoft.com/office/drawing/2014/main" xmlns="" val="10006"/>
                  </a:ext>
                </a:extLst>
              </a:tr>
            </a:tbl>
          </a:graphicData>
        </a:graphic>
      </p:graphicFrame>
      <p:sp>
        <p:nvSpPr>
          <p:cNvPr id="3" name="TextBox 2">
            <a:extLst>
              <a:ext uri="{FF2B5EF4-FFF2-40B4-BE49-F238E27FC236}">
                <a16:creationId xmlns:a16="http://schemas.microsoft.com/office/drawing/2014/main" xmlns="" id="{6DBD4C39-9B83-4D39-8292-11ACB2410E25}"/>
              </a:ext>
            </a:extLst>
          </p:cNvPr>
          <p:cNvSpPr txBox="1"/>
          <p:nvPr/>
        </p:nvSpPr>
        <p:spPr>
          <a:xfrm>
            <a:off x="2895600" y="6159835"/>
            <a:ext cx="3886200" cy="307777"/>
          </a:xfrm>
          <a:prstGeom prst="rect">
            <a:avLst/>
          </a:prstGeom>
          <a:noFill/>
        </p:spPr>
        <p:txBody>
          <a:bodyPr wrap="square" rtlCol="0">
            <a:spAutoFit/>
          </a:bodyPr>
          <a:lstStyle/>
          <a:p>
            <a:r>
              <a:rPr lang="en-US" sz="1400" dirty="0"/>
              <a:t>*TE refers to Transmission Emergency</a:t>
            </a:r>
          </a:p>
        </p:txBody>
      </p:sp>
    </p:spTree>
    <p:extLst>
      <p:ext uri="{BB962C8B-B14F-4D97-AF65-F5344CB8AC3E}">
        <p14:creationId xmlns:p14="http://schemas.microsoft.com/office/powerpoint/2010/main" val="76214753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Acronyms</a:t>
            </a:r>
            <a:endParaRPr lang="en-US" dirty="0"/>
          </a:p>
        </p:txBody>
      </p:sp>
      <p:sp>
        <p:nvSpPr>
          <p:cNvPr id="3" name="Content Placeholder 2"/>
          <p:cNvSpPr>
            <a:spLocks noGrp="1"/>
          </p:cNvSpPr>
          <p:nvPr>
            <p:ph idx="1"/>
          </p:nvPr>
        </p:nvSpPr>
        <p:spPr>
          <a:xfrm>
            <a:off x="342900" y="1143000"/>
            <a:ext cx="8534400" cy="4899821"/>
          </a:xfrm>
        </p:spPr>
        <p:txBody>
          <a:bodyPr/>
          <a:lstStyle/>
          <a:p>
            <a:r>
              <a:rPr lang="en-US" sz="1800" dirty="0" smtClean="0"/>
              <a:t>ERCOT Contingency Reserve Service (ECRS)</a:t>
            </a:r>
          </a:p>
          <a:p>
            <a:r>
              <a:rPr lang="en-US" sz="1800" dirty="0" smtClean="0"/>
              <a:t>Key Principle (KP)</a:t>
            </a:r>
          </a:p>
          <a:p>
            <a:r>
              <a:rPr lang="en-US" sz="1800" dirty="0" smtClean="0"/>
              <a:t>Fast Frequency Response (FFR)</a:t>
            </a:r>
          </a:p>
          <a:p>
            <a:r>
              <a:rPr lang="en-US" sz="1800" dirty="0" smtClean="0"/>
              <a:t>Market Clearing Price for Capacity (MCPC)</a:t>
            </a:r>
          </a:p>
          <a:p>
            <a:r>
              <a:rPr lang="en-US" sz="1800" dirty="0" smtClean="0"/>
              <a:t>Non-Spinning </a:t>
            </a:r>
            <a:r>
              <a:rPr lang="en-US" sz="1800" dirty="0"/>
              <a:t>Reserve Service (Non-Spin)</a:t>
            </a:r>
          </a:p>
          <a:p>
            <a:r>
              <a:rPr lang="en-US" sz="1800" dirty="0" smtClean="0"/>
              <a:t>Regulation Down Service (</a:t>
            </a:r>
            <a:r>
              <a:rPr lang="en-US" sz="1800" dirty="0" err="1" smtClean="0"/>
              <a:t>Reg</a:t>
            </a:r>
            <a:r>
              <a:rPr lang="en-US" sz="1800" dirty="0" smtClean="0"/>
              <a:t>-Down)</a:t>
            </a:r>
          </a:p>
          <a:p>
            <a:r>
              <a:rPr lang="en-US" sz="1800" dirty="0" smtClean="0"/>
              <a:t>Regulation Up Service (</a:t>
            </a:r>
            <a:r>
              <a:rPr lang="en-US" sz="1800" dirty="0" err="1" smtClean="0"/>
              <a:t>Reg</a:t>
            </a:r>
            <a:r>
              <a:rPr lang="en-US" sz="1800" dirty="0" smtClean="0"/>
              <a:t>-Up)</a:t>
            </a:r>
          </a:p>
          <a:p>
            <a:r>
              <a:rPr lang="en-US" sz="1800" dirty="0" smtClean="0"/>
              <a:t>Responsive Reserve Service (RRS)</a:t>
            </a:r>
          </a:p>
          <a:p>
            <a:r>
              <a:rPr lang="en-US" sz="1800" dirty="0" smtClean="0"/>
              <a:t>State-Of-Charge (SOC)</a:t>
            </a:r>
          </a:p>
          <a:p>
            <a:endParaRPr lang="en-US" sz="16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spTree>
    <p:extLst>
      <p:ext uri="{BB962C8B-B14F-4D97-AF65-F5344CB8AC3E}">
        <p14:creationId xmlns:p14="http://schemas.microsoft.com/office/powerpoint/2010/main" val="217492470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Reiteration of high-level points from the July 15</a:t>
            </a:r>
            <a:r>
              <a:rPr lang="en-US" baseline="30000" dirty="0" smtClean="0"/>
              <a:t>th</a:t>
            </a:r>
            <a:r>
              <a:rPr lang="en-US" dirty="0" smtClean="0"/>
              <a:t> meeting</a:t>
            </a:r>
            <a:endParaRPr lang="en-US" dirty="0"/>
          </a:p>
        </p:txBody>
      </p:sp>
      <p:sp>
        <p:nvSpPr>
          <p:cNvPr id="3" name="Content Placeholder 2"/>
          <p:cNvSpPr>
            <a:spLocks noGrp="1"/>
          </p:cNvSpPr>
          <p:nvPr>
            <p:ph idx="1"/>
          </p:nvPr>
        </p:nvSpPr>
        <p:spPr>
          <a:xfrm>
            <a:off x="304800" y="1676400"/>
            <a:ext cx="8534400" cy="4366421"/>
          </a:xfrm>
        </p:spPr>
        <p:txBody>
          <a:bodyPr/>
          <a:lstStyle/>
          <a:p>
            <a:r>
              <a:rPr lang="en-US" sz="2000" dirty="0"/>
              <a:t>Each Ancillary Service product is designed and procured to mitigate a unique kind of risk in Real-Time. </a:t>
            </a:r>
            <a:endParaRPr lang="en-US" sz="2000" dirty="0" smtClean="0"/>
          </a:p>
          <a:p>
            <a:endParaRPr lang="en-US" sz="2000" dirty="0"/>
          </a:p>
          <a:p>
            <a:r>
              <a:rPr lang="en-US" sz="2000" dirty="0" smtClean="0"/>
              <a:t>To address these different risks, there are different types of Resource attributes that are needed to maintain reliability and that are intended to be incented through the market for Ancillary Services.</a:t>
            </a:r>
          </a:p>
          <a:p>
            <a:pPr lvl="1"/>
            <a:r>
              <a:rPr lang="en-US" sz="1800" dirty="0" smtClean="0"/>
              <a:t>For example, “Fast-burn” vs. “slow-burn”</a:t>
            </a:r>
            <a:endParaRPr lang="en-US" sz="1800" dirty="0"/>
          </a:p>
          <a:p>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spTree>
    <p:extLst>
      <p:ext uri="{BB962C8B-B14F-4D97-AF65-F5344CB8AC3E}">
        <p14:creationId xmlns:p14="http://schemas.microsoft.com/office/powerpoint/2010/main" val="76384593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a:t>
            </a:r>
            <a:r>
              <a:rPr lang="en-US" dirty="0" smtClean="0"/>
              <a:t>for FFR presented </a:t>
            </a:r>
            <a:r>
              <a:rPr lang="en-US" dirty="0"/>
              <a:t>on July </a:t>
            </a:r>
            <a:r>
              <a:rPr lang="en-US" dirty="0" smtClean="0"/>
              <a:t>15</a:t>
            </a:r>
            <a:r>
              <a:rPr lang="en-US" baseline="30000" dirty="0" smtClean="0"/>
              <a:t>th</a:t>
            </a:r>
            <a:r>
              <a:rPr lang="en-US" dirty="0" smtClean="0"/>
              <a:t> </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4</a:t>
            </a:fld>
            <a:endParaRPr lang="en-US"/>
          </a:p>
        </p:txBody>
      </p:sp>
      <p:graphicFrame>
        <p:nvGraphicFramePr>
          <p:cNvPr id="6" name="Content Placeholder 5"/>
          <p:cNvGraphicFramePr>
            <a:graphicFrameLocks noGrp="1"/>
          </p:cNvGraphicFramePr>
          <p:nvPr>
            <p:ph idx="1"/>
            <p:extLst/>
          </p:nvPr>
        </p:nvGraphicFramePr>
        <p:xfrm>
          <a:off x="304800" y="887513"/>
          <a:ext cx="8610600" cy="1737360"/>
        </p:xfrm>
        <a:graphic>
          <a:graphicData uri="http://schemas.openxmlformats.org/drawingml/2006/table">
            <a:tbl>
              <a:tblPr firstRow="1" bandRow="1">
                <a:tableStyleId>{5C22544A-7EE6-4342-B048-85BDC9FD1C3A}</a:tableStyleId>
              </a:tblPr>
              <a:tblGrid>
                <a:gridCol w="845684"/>
                <a:gridCol w="1076325"/>
                <a:gridCol w="1460727"/>
                <a:gridCol w="1153205"/>
                <a:gridCol w="1460727"/>
                <a:gridCol w="1383846"/>
                <a:gridCol w="1230086"/>
              </a:tblGrid>
              <a:tr h="370840">
                <a:tc>
                  <a:txBody>
                    <a:bodyPr/>
                    <a:lstStyle/>
                    <a:p>
                      <a:endParaRPr lang="en-US" sz="1600" dirty="0"/>
                    </a:p>
                  </a:txBody>
                  <a:tcPr/>
                </a:tc>
                <a:tc>
                  <a:txBody>
                    <a:bodyPr/>
                    <a:lstStyle/>
                    <a:p>
                      <a:r>
                        <a:rPr lang="en-US" sz="1600" dirty="0" smtClean="0"/>
                        <a:t>HSL/LSL</a:t>
                      </a:r>
                    </a:p>
                    <a:p>
                      <a:r>
                        <a:rPr lang="en-US" sz="1600" dirty="0" smtClean="0"/>
                        <a:t>(MW)</a:t>
                      </a:r>
                      <a:endParaRPr lang="en-US" sz="1600" dirty="0"/>
                    </a:p>
                  </a:txBody>
                  <a:tcPr/>
                </a:tc>
                <a:tc>
                  <a:txBody>
                    <a:bodyPr/>
                    <a:lstStyle/>
                    <a:p>
                      <a:r>
                        <a:rPr lang="en-US" sz="1600" dirty="0" smtClean="0"/>
                        <a:t>Max/Min</a:t>
                      </a:r>
                    </a:p>
                    <a:p>
                      <a:r>
                        <a:rPr lang="en-US" sz="1600" dirty="0" smtClean="0"/>
                        <a:t>SOC (MWh)</a:t>
                      </a:r>
                      <a:endParaRPr lang="en-US" sz="1600" dirty="0"/>
                    </a:p>
                  </a:txBody>
                  <a:tcPr/>
                </a:tc>
                <a:tc>
                  <a:txBody>
                    <a:bodyPr/>
                    <a:lstStyle/>
                    <a:p>
                      <a:r>
                        <a:rPr lang="en-US" sz="1600" dirty="0" smtClean="0"/>
                        <a:t>FFR Qual.</a:t>
                      </a:r>
                      <a:r>
                        <a:rPr lang="en-US" sz="1600" baseline="0" dirty="0" smtClean="0"/>
                        <a:t> MW</a:t>
                      </a:r>
                      <a:endParaRPr lang="en-US" sz="1600" dirty="0" smtClean="0"/>
                    </a:p>
                  </a:txBody>
                  <a:tcPr/>
                </a:tc>
                <a:tc>
                  <a:txBody>
                    <a:bodyPr/>
                    <a:lstStyle/>
                    <a:p>
                      <a:r>
                        <a:rPr lang="en-US" sz="1600" dirty="0" smtClean="0"/>
                        <a:t>Energy Bid </a:t>
                      </a:r>
                    </a:p>
                    <a:p>
                      <a:r>
                        <a:rPr lang="en-US" sz="1600" dirty="0" smtClean="0"/>
                        <a:t>$/MWh</a:t>
                      </a:r>
                      <a:endParaRPr lang="en-US" sz="1600" dirty="0"/>
                    </a:p>
                  </a:txBody>
                  <a:tcPr/>
                </a:tc>
                <a:tc>
                  <a:txBody>
                    <a:bodyPr/>
                    <a:lstStyle/>
                    <a:p>
                      <a:r>
                        <a:rPr lang="en-US" sz="1600" dirty="0" smtClean="0"/>
                        <a:t>Energy Offer $/MWh</a:t>
                      </a:r>
                      <a:endParaRPr lang="en-US" sz="1600" dirty="0"/>
                    </a:p>
                  </a:txBody>
                  <a:tcPr/>
                </a:tc>
                <a:tc>
                  <a:txBody>
                    <a:bodyPr/>
                    <a:lstStyle/>
                    <a:p>
                      <a:r>
                        <a:rPr lang="en-US" sz="1600" dirty="0" smtClean="0"/>
                        <a:t>FFR Offer $/MW/h</a:t>
                      </a:r>
                      <a:endParaRPr lang="en-US" sz="1600" dirty="0"/>
                    </a:p>
                  </a:txBody>
                  <a:tcPr/>
                </a:tc>
              </a:tr>
              <a:tr h="370840">
                <a:tc>
                  <a:txBody>
                    <a:bodyPr/>
                    <a:lstStyle/>
                    <a:p>
                      <a:r>
                        <a:rPr lang="en-US" sz="1600" dirty="0" smtClean="0"/>
                        <a:t>Battery A</a:t>
                      </a:r>
                      <a:endParaRPr lang="en-US" sz="1600" dirty="0"/>
                    </a:p>
                  </a:txBody>
                  <a:tcPr/>
                </a:tc>
                <a:tc>
                  <a:txBody>
                    <a:bodyPr/>
                    <a:lstStyle/>
                    <a:p>
                      <a:r>
                        <a:rPr lang="en-US" sz="1600" dirty="0" smtClean="0"/>
                        <a:t>+-10MW</a:t>
                      </a:r>
                      <a:endParaRPr lang="en-US" sz="1600" dirty="0"/>
                    </a:p>
                  </a:txBody>
                  <a:tcPr/>
                </a:tc>
                <a:tc>
                  <a:txBody>
                    <a:bodyPr/>
                    <a:lstStyle/>
                    <a:p>
                      <a:r>
                        <a:rPr lang="en-US" sz="1600" dirty="0" smtClean="0"/>
                        <a:t>Max: 20</a:t>
                      </a:r>
                      <a:r>
                        <a:rPr lang="en-US" sz="1600" baseline="0" dirty="0" smtClean="0"/>
                        <a:t>MWh</a:t>
                      </a:r>
                    </a:p>
                    <a:p>
                      <a:r>
                        <a:rPr lang="en-US" sz="1600" baseline="0" dirty="0" smtClean="0"/>
                        <a:t>Min: 0.1MWh</a:t>
                      </a:r>
                      <a:endParaRPr lang="en-US" sz="1600" dirty="0"/>
                    </a:p>
                  </a:txBody>
                  <a:tcPr/>
                </a:tc>
                <a:tc>
                  <a:txBody>
                    <a:bodyPr/>
                    <a:lstStyle/>
                    <a:p>
                      <a:r>
                        <a:rPr lang="en-US" sz="1600" dirty="0" smtClean="0"/>
                        <a:t>20MW</a:t>
                      </a:r>
                      <a:endParaRPr lang="en-US" sz="1600" dirty="0"/>
                    </a:p>
                  </a:txBody>
                  <a:tcPr/>
                </a:tc>
                <a:tc>
                  <a:txBody>
                    <a:bodyPr/>
                    <a:lstStyle/>
                    <a:p>
                      <a:r>
                        <a:rPr lang="en-US" sz="1600" dirty="0" smtClean="0"/>
                        <a:t>-10 to 0 MW @$45/MWh</a:t>
                      </a:r>
                      <a:endParaRPr lang="en-US" sz="1600" dirty="0"/>
                    </a:p>
                  </a:txBody>
                  <a:tcPr/>
                </a:tc>
                <a:tc>
                  <a:txBody>
                    <a:bodyPr/>
                    <a:lstStyle/>
                    <a:p>
                      <a:r>
                        <a:rPr lang="en-US" sz="1600" dirty="0" smtClean="0"/>
                        <a:t>0 to 10 MW @$100/MWh</a:t>
                      </a:r>
                      <a:endParaRPr lang="en-US" sz="1600" dirty="0"/>
                    </a:p>
                  </a:txBody>
                  <a:tcPr/>
                </a:tc>
                <a:tc>
                  <a:txBody>
                    <a:bodyPr/>
                    <a:lstStyle/>
                    <a:p>
                      <a:r>
                        <a:rPr lang="en-US" sz="1600" dirty="0" smtClean="0"/>
                        <a:t>20MW</a:t>
                      </a:r>
                    </a:p>
                    <a:p>
                      <a:r>
                        <a:rPr lang="en-US" sz="1600" dirty="0" smtClean="0"/>
                        <a:t>@$0/MW/h</a:t>
                      </a:r>
                      <a:endParaRPr lang="en-US" sz="1600" dirty="0"/>
                    </a:p>
                  </a:txBody>
                  <a:tcPr/>
                </a:tc>
              </a:tr>
              <a:tr h="370840">
                <a:tc>
                  <a:txBody>
                    <a:bodyPr/>
                    <a:lstStyle/>
                    <a:p>
                      <a:r>
                        <a:rPr lang="en-US" sz="1600" dirty="0" smtClean="0"/>
                        <a:t>Battery B</a:t>
                      </a:r>
                      <a:endParaRPr lang="en-US" sz="1600" dirty="0"/>
                    </a:p>
                  </a:txBody>
                  <a:tcPr/>
                </a:tc>
                <a:tc>
                  <a:txBody>
                    <a:bodyPr/>
                    <a:lstStyle/>
                    <a:p>
                      <a:r>
                        <a:rPr lang="en-US" sz="1600" dirty="0" smtClean="0"/>
                        <a:t>+-10MW</a:t>
                      </a:r>
                      <a:endParaRPr lang="en-US" sz="1600" dirty="0"/>
                    </a:p>
                  </a:txBody>
                  <a:tcPr/>
                </a:tc>
                <a:tc>
                  <a:txBody>
                    <a:bodyPr/>
                    <a:lstStyle/>
                    <a:p>
                      <a:r>
                        <a:rPr lang="en-US" sz="1600" dirty="0" smtClean="0"/>
                        <a:t>Max: 20</a:t>
                      </a:r>
                      <a:r>
                        <a:rPr lang="en-US" sz="1600" baseline="0" dirty="0" smtClean="0"/>
                        <a:t>MWh</a:t>
                      </a:r>
                    </a:p>
                    <a:p>
                      <a:r>
                        <a:rPr lang="en-US" sz="1600" baseline="0" dirty="0" smtClean="0"/>
                        <a:t>Min: 0.1MWh</a:t>
                      </a:r>
                      <a:endParaRPr lang="en-US" sz="1600" dirty="0"/>
                    </a:p>
                  </a:txBody>
                  <a:tcPr/>
                </a:tc>
                <a:tc>
                  <a:txBody>
                    <a:bodyPr/>
                    <a:lstStyle/>
                    <a:p>
                      <a:r>
                        <a:rPr lang="en-US" sz="1600" dirty="0" smtClean="0"/>
                        <a:t>20MW</a:t>
                      </a:r>
                      <a:endParaRPr lang="en-US" sz="1600" dirty="0"/>
                    </a:p>
                  </a:txBody>
                  <a:tcPr/>
                </a:tc>
                <a:tc>
                  <a:txBody>
                    <a:bodyPr/>
                    <a:lstStyle/>
                    <a:p>
                      <a:r>
                        <a:rPr lang="en-US" sz="1600" dirty="0" smtClean="0"/>
                        <a:t>-10 to 0 MW </a:t>
                      </a:r>
                      <a:r>
                        <a:rPr lang="en-US" sz="1600" dirty="0" smtClean="0">
                          <a:solidFill>
                            <a:srgbClr val="FFC000"/>
                          </a:solidFill>
                        </a:rPr>
                        <a:t>@$-300/MWh</a:t>
                      </a:r>
                      <a:endParaRPr lang="en-US" sz="1600" dirty="0">
                        <a:solidFill>
                          <a:srgbClr val="FFC000"/>
                        </a:solidFill>
                      </a:endParaRPr>
                    </a:p>
                  </a:txBody>
                  <a:tcPr/>
                </a:tc>
                <a:tc>
                  <a:txBody>
                    <a:bodyPr/>
                    <a:lstStyle/>
                    <a:p>
                      <a:r>
                        <a:rPr lang="en-US" sz="1600" dirty="0" smtClean="0"/>
                        <a:t>0 to 10 MW @$100/MWh</a:t>
                      </a:r>
                      <a:endParaRPr lang="en-US" sz="1600" dirty="0"/>
                    </a:p>
                  </a:txBody>
                  <a:tcPr/>
                </a:tc>
                <a:tc>
                  <a:txBody>
                    <a:bodyPr/>
                    <a:lstStyle/>
                    <a:p>
                      <a:r>
                        <a:rPr lang="en-US" sz="1600" dirty="0" smtClean="0"/>
                        <a:t>20MW</a:t>
                      </a:r>
                    </a:p>
                    <a:p>
                      <a:r>
                        <a:rPr lang="en-US" sz="1600" dirty="0" smtClean="0">
                          <a:solidFill>
                            <a:srgbClr val="FFC000"/>
                          </a:solidFill>
                        </a:rPr>
                        <a:t>@$1/MW/h</a:t>
                      </a:r>
                      <a:endParaRPr lang="en-US" sz="1600" dirty="0">
                        <a:solidFill>
                          <a:srgbClr val="FFC000"/>
                        </a:solidFill>
                      </a:endParaRPr>
                    </a:p>
                  </a:txBody>
                  <a:tcPr/>
                </a:tc>
              </a:tr>
            </a:tbl>
          </a:graphicData>
        </a:graphic>
      </p:graphicFrame>
      <p:sp>
        <p:nvSpPr>
          <p:cNvPr id="3" name="TextBox 2"/>
          <p:cNvSpPr txBox="1"/>
          <p:nvPr/>
        </p:nvSpPr>
        <p:spPr>
          <a:xfrm>
            <a:off x="304800" y="2643650"/>
            <a:ext cx="8458200" cy="3416320"/>
          </a:xfrm>
          <a:prstGeom prst="rect">
            <a:avLst/>
          </a:prstGeom>
          <a:noFill/>
        </p:spPr>
        <p:txBody>
          <a:bodyPr wrap="square" rtlCol="0">
            <a:spAutoFit/>
          </a:bodyPr>
          <a:lstStyle/>
          <a:p>
            <a:r>
              <a:rPr lang="en-US" b="1" u="sng" dirty="0" smtClean="0">
                <a:solidFill>
                  <a:schemeClr val="tx2"/>
                </a:solidFill>
              </a:rPr>
              <a:t>Note:</a:t>
            </a:r>
          </a:p>
          <a:p>
            <a:pPr marL="342900" indent="-342900">
              <a:buFont typeface="+mj-lt"/>
              <a:buAutoNum type="arabicPeriod"/>
            </a:pPr>
            <a:r>
              <a:rPr lang="en-US" dirty="0" smtClean="0">
                <a:solidFill>
                  <a:schemeClr val="tx2"/>
                </a:solidFill>
              </a:rPr>
              <a:t>SOC is not used in the ERCOT market software.</a:t>
            </a:r>
          </a:p>
          <a:p>
            <a:pPr marL="342900" indent="-342900">
              <a:buFont typeface="+mj-lt"/>
              <a:buAutoNum type="arabicPeriod"/>
            </a:pPr>
            <a:endParaRPr lang="en-US" dirty="0" smtClean="0">
              <a:solidFill>
                <a:schemeClr val="tx2"/>
              </a:solidFill>
            </a:endParaRPr>
          </a:p>
          <a:p>
            <a:pPr marL="342900" indent="-342900">
              <a:buFont typeface="+mj-lt"/>
              <a:buAutoNum type="arabicPeriod"/>
            </a:pPr>
            <a:r>
              <a:rPr lang="en-US" dirty="0" smtClean="0">
                <a:solidFill>
                  <a:schemeClr val="tx2"/>
                </a:solidFill>
              </a:rPr>
              <a:t>Ramp Rate for both Batteries are 999 MW/minute</a:t>
            </a:r>
          </a:p>
          <a:p>
            <a:pPr marL="342900" indent="-342900">
              <a:buFont typeface="+mj-lt"/>
              <a:buAutoNum type="arabicPeriod"/>
            </a:pPr>
            <a:endParaRPr lang="en-US" dirty="0" smtClean="0">
              <a:solidFill>
                <a:schemeClr val="tx2"/>
              </a:solidFill>
            </a:endParaRPr>
          </a:p>
          <a:p>
            <a:pPr marL="342900" indent="-342900">
              <a:buFont typeface="+mj-lt"/>
              <a:buAutoNum type="arabicPeriod"/>
            </a:pPr>
            <a:r>
              <a:rPr lang="en-US" dirty="0" smtClean="0">
                <a:solidFill>
                  <a:schemeClr val="tx2"/>
                </a:solidFill>
              </a:rPr>
              <a:t>To be awarded 20 MW of FFR, the Base Point must be -10MW and there must be sufficient stored energy (i.e., SOC) to deliver a sustained 10 MW injection to grid for 15 minutes. 20 MW of FFR is by stopping charging consumption of 10 MW and then injecting 10 MW as measured at the POI</a:t>
            </a:r>
          </a:p>
          <a:p>
            <a:pPr marL="342900" indent="-342900">
              <a:buFont typeface="+mj-lt"/>
              <a:buAutoNum type="arabicPeriod"/>
            </a:pPr>
            <a:endParaRPr lang="en-US" dirty="0">
              <a:solidFill>
                <a:schemeClr val="tx2"/>
              </a:solidFill>
            </a:endParaRPr>
          </a:p>
          <a:p>
            <a:pPr marL="342900" indent="-342900">
              <a:buFont typeface="+mj-lt"/>
              <a:buAutoNum type="arabicPeriod"/>
            </a:pPr>
            <a:r>
              <a:rPr lang="en-US" dirty="0" smtClean="0">
                <a:solidFill>
                  <a:schemeClr val="tx2"/>
                </a:solidFill>
              </a:rPr>
              <a:t>The minimum SOC required for both Batteries to provide 20 MW of FFR is 2.5MWh (10MW*0.25hour)</a:t>
            </a:r>
            <a:endParaRPr lang="en-US" dirty="0">
              <a:solidFill>
                <a:schemeClr val="tx2"/>
              </a:solidFill>
            </a:endParaRPr>
          </a:p>
        </p:txBody>
      </p:sp>
    </p:spTree>
    <p:extLst>
      <p:ext uri="{BB962C8B-B14F-4D97-AF65-F5344CB8AC3E}">
        <p14:creationId xmlns:p14="http://schemas.microsoft.com/office/powerpoint/2010/main" val="6088925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8" name="Straight Arrow Connector 87"/>
          <p:cNvCxnSpPr/>
          <p:nvPr/>
        </p:nvCxnSpPr>
        <p:spPr>
          <a:xfrm flipV="1">
            <a:off x="5713203" y="823743"/>
            <a:ext cx="0" cy="234562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p:txBody>
          <a:bodyPr/>
          <a:lstStyle/>
          <a:p>
            <a:r>
              <a:rPr lang="en-US" dirty="0"/>
              <a:t>Example for FFR </a:t>
            </a:r>
            <a:r>
              <a:rPr lang="en-US" dirty="0" smtClean="0"/>
              <a:t>presented </a:t>
            </a:r>
            <a:r>
              <a:rPr lang="en-US" dirty="0"/>
              <a:t>on July 15</a:t>
            </a:r>
            <a:r>
              <a:rPr lang="en-US" baseline="30000" dirty="0"/>
              <a:t>th</a:t>
            </a:r>
            <a:r>
              <a:rPr lang="en-US" dirty="0"/>
              <a:t> </a:t>
            </a:r>
            <a:r>
              <a:rPr lang="en-US" dirty="0" smtClean="0"/>
              <a:t>cont.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5</a:t>
            </a:fld>
            <a:endParaRPr lang="en-US"/>
          </a:p>
        </p:txBody>
      </p:sp>
      <p:sp>
        <p:nvSpPr>
          <p:cNvPr id="3" name="TextBox 2"/>
          <p:cNvSpPr txBox="1"/>
          <p:nvPr/>
        </p:nvSpPr>
        <p:spPr>
          <a:xfrm>
            <a:off x="352709" y="6026904"/>
            <a:ext cx="8551671" cy="276999"/>
          </a:xfrm>
          <a:prstGeom prst="rect">
            <a:avLst/>
          </a:prstGeom>
          <a:noFill/>
        </p:spPr>
        <p:txBody>
          <a:bodyPr wrap="square" rtlCol="0">
            <a:spAutoFit/>
          </a:bodyPr>
          <a:lstStyle/>
          <a:p>
            <a:pPr algn="ctr"/>
            <a:r>
              <a:rPr lang="en-US" sz="1200" dirty="0" smtClean="0">
                <a:solidFill>
                  <a:schemeClr val="tx2"/>
                </a:solidFill>
              </a:rPr>
              <a:t>Note: Similar logic would apply for </a:t>
            </a:r>
            <a:r>
              <a:rPr lang="en-US" sz="1200" dirty="0" err="1" smtClean="0">
                <a:solidFill>
                  <a:schemeClr val="tx2"/>
                </a:solidFill>
              </a:rPr>
              <a:t>Reg</a:t>
            </a:r>
            <a:r>
              <a:rPr lang="en-US" sz="1200" dirty="0" smtClean="0">
                <a:solidFill>
                  <a:schemeClr val="tx2"/>
                </a:solidFill>
              </a:rPr>
              <a:t>-Up/Down (also 15 minute duration ) and ECRS/Non-Spin (1 hour duration)</a:t>
            </a:r>
            <a:endParaRPr lang="en-US" sz="1200" dirty="0">
              <a:solidFill>
                <a:schemeClr val="tx2"/>
              </a:solidFill>
            </a:endParaRPr>
          </a:p>
        </p:txBody>
      </p:sp>
      <p:grpSp>
        <p:nvGrpSpPr>
          <p:cNvPr id="59" name="Group 58"/>
          <p:cNvGrpSpPr/>
          <p:nvPr/>
        </p:nvGrpSpPr>
        <p:grpSpPr>
          <a:xfrm>
            <a:off x="223836" y="809970"/>
            <a:ext cx="7924800" cy="2353438"/>
            <a:chOff x="548640" y="1448239"/>
            <a:chExt cx="7924800" cy="2353438"/>
          </a:xfrm>
        </p:grpSpPr>
        <p:grpSp>
          <p:nvGrpSpPr>
            <p:cNvPr id="48" name="Group 47"/>
            <p:cNvGrpSpPr/>
            <p:nvPr/>
          </p:nvGrpSpPr>
          <p:grpSpPr>
            <a:xfrm>
              <a:off x="548640" y="1448239"/>
              <a:ext cx="7924800" cy="2353438"/>
              <a:chOff x="914400" y="468701"/>
              <a:chExt cx="7924800" cy="2960299"/>
            </a:xfrm>
          </p:grpSpPr>
          <p:grpSp>
            <p:nvGrpSpPr>
              <p:cNvPr id="25" name="Group 24"/>
              <p:cNvGrpSpPr/>
              <p:nvPr/>
            </p:nvGrpSpPr>
            <p:grpSpPr>
              <a:xfrm>
                <a:off x="914400" y="468701"/>
                <a:ext cx="7924800" cy="2960299"/>
                <a:chOff x="914400" y="468701"/>
                <a:chExt cx="7924800" cy="2960299"/>
              </a:xfrm>
            </p:grpSpPr>
            <p:cxnSp>
              <p:nvCxnSpPr>
                <p:cNvPr id="7" name="Straight Arrow Connector 6"/>
                <p:cNvCxnSpPr/>
                <p:nvPr/>
              </p:nvCxnSpPr>
              <p:spPr>
                <a:xfrm flipV="1">
                  <a:off x="914400" y="468701"/>
                  <a:ext cx="0" cy="295046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a:off x="914400" y="3429000"/>
                  <a:ext cx="792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34" name="Group 33"/>
              <p:cNvGrpSpPr/>
              <p:nvPr/>
            </p:nvGrpSpPr>
            <p:grpSpPr>
              <a:xfrm>
                <a:off x="917839" y="1781393"/>
                <a:ext cx="7798522" cy="1464727"/>
                <a:chOff x="917839" y="1781393"/>
                <a:chExt cx="7798522" cy="1464727"/>
              </a:xfrm>
            </p:grpSpPr>
            <p:cxnSp>
              <p:nvCxnSpPr>
                <p:cNvPr id="27" name="Straight Connector 26"/>
                <p:cNvCxnSpPr/>
                <p:nvPr/>
              </p:nvCxnSpPr>
              <p:spPr>
                <a:xfrm>
                  <a:off x="917839" y="3246120"/>
                  <a:ext cx="1203569"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flipV="1">
                  <a:off x="2121408" y="1783080"/>
                  <a:ext cx="0" cy="146304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116393" y="1783080"/>
                  <a:ext cx="4750440"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6867286" y="1781393"/>
                  <a:ext cx="1849075" cy="1361241"/>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47" name="Group 46"/>
              <p:cNvGrpSpPr/>
              <p:nvPr/>
            </p:nvGrpSpPr>
            <p:grpSpPr>
              <a:xfrm>
                <a:off x="914400" y="2807208"/>
                <a:ext cx="6570554" cy="323326"/>
                <a:chOff x="914400" y="2807208"/>
                <a:chExt cx="6570554" cy="323326"/>
              </a:xfrm>
            </p:grpSpPr>
            <p:cxnSp>
              <p:nvCxnSpPr>
                <p:cNvPr id="36" name="Straight Connector 35"/>
                <p:cNvCxnSpPr/>
                <p:nvPr/>
              </p:nvCxnSpPr>
              <p:spPr>
                <a:xfrm flipV="1">
                  <a:off x="914400" y="2807208"/>
                  <a:ext cx="1207008" cy="73152"/>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flipH="1" flipV="1">
                  <a:off x="2121408" y="2807208"/>
                  <a:ext cx="1536192" cy="146304"/>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3657600" y="2953512"/>
                  <a:ext cx="2743200" cy="146304"/>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a:off x="6392985" y="3099817"/>
                  <a:ext cx="1091969" cy="30717"/>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grpSp>
        </p:grpSp>
        <p:grpSp>
          <p:nvGrpSpPr>
            <p:cNvPr id="58" name="Group 57"/>
            <p:cNvGrpSpPr/>
            <p:nvPr/>
          </p:nvGrpSpPr>
          <p:grpSpPr>
            <a:xfrm>
              <a:off x="548640" y="1965960"/>
              <a:ext cx="7827264" cy="185379"/>
              <a:chOff x="548640" y="1965960"/>
              <a:chExt cx="7827264" cy="185379"/>
            </a:xfrm>
          </p:grpSpPr>
          <p:cxnSp>
            <p:nvCxnSpPr>
              <p:cNvPr id="50" name="Straight Connector 49"/>
              <p:cNvCxnSpPr/>
              <p:nvPr/>
            </p:nvCxnSpPr>
            <p:spPr>
              <a:xfrm>
                <a:off x="548640" y="1965960"/>
                <a:ext cx="5478585"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6035040" y="2148840"/>
                <a:ext cx="2340864" cy="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a:off x="6033479" y="1968459"/>
                <a:ext cx="0" cy="182880"/>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63" name="TextBox 62"/>
          <p:cNvSpPr txBox="1"/>
          <p:nvPr/>
        </p:nvSpPr>
        <p:spPr>
          <a:xfrm>
            <a:off x="3063275" y="1306273"/>
            <a:ext cx="748795" cy="276999"/>
          </a:xfrm>
          <a:prstGeom prst="rect">
            <a:avLst/>
          </a:prstGeom>
          <a:noFill/>
        </p:spPr>
        <p:txBody>
          <a:bodyPr wrap="square" rtlCol="0">
            <a:spAutoFit/>
          </a:bodyPr>
          <a:lstStyle/>
          <a:p>
            <a:r>
              <a:rPr lang="en-US" sz="1200" dirty="0" smtClean="0"/>
              <a:t>20 MW</a:t>
            </a:r>
            <a:endParaRPr lang="en-US" sz="1200" dirty="0"/>
          </a:p>
        </p:txBody>
      </p:sp>
      <p:sp>
        <p:nvSpPr>
          <p:cNvPr id="66" name="TextBox 65"/>
          <p:cNvSpPr txBox="1"/>
          <p:nvPr/>
        </p:nvSpPr>
        <p:spPr>
          <a:xfrm>
            <a:off x="6580084" y="1235820"/>
            <a:ext cx="679001" cy="276999"/>
          </a:xfrm>
          <a:prstGeom prst="rect">
            <a:avLst/>
          </a:prstGeom>
          <a:noFill/>
        </p:spPr>
        <p:txBody>
          <a:bodyPr wrap="square" rtlCol="0">
            <a:spAutoFit/>
          </a:bodyPr>
          <a:lstStyle/>
          <a:p>
            <a:r>
              <a:rPr lang="en-US" sz="1200" dirty="0" smtClean="0"/>
              <a:t>18 MW</a:t>
            </a:r>
            <a:endParaRPr lang="en-US" sz="1200" dirty="0"/>
          </a:p>
        </p:txBody>
      </p:sp>
      <p:sp>
        <p:nvSpPr>
          <p:cNvPr id="70" name="TextBox 69"/>
          <p:cNvSpPr txBox="1"/>
          <p:nvPr/>
        </p:nvSpPr>
        <p:spPr>
          <a:xfrm>
            <a:off x="6837444" y="2052880"/>
            <a:ext cx="843281" cy="276999"/>
          </a:xfrm>
          <a:prstGeom prst="rect">
            <a:avLst/>
          </a:prstGeom>
          <a:noFill/>
        </p:spPr>
        <p:txBody>
          <a:bodyPr wrap="square" rtlCol="0">
            <a:spAutoFit/>
          </a:bodyPr>
          <a:lstStyle/>
          <a:p>
            <a:r>
              <a:rPr lang="en-US" sz="1200" dirty="0" smtClean="0"/>
              <a:t>A-UDSP</a:t>
            </a:r>
            <a:endParaRPr lang="en-US" sz="1200" dirty="0"/>
          </a:p>
        </p:txBody>
      </p:sp>
      <p:sp>
        <p:nvSpPr>
          <p:cNvPr id="71" name="TextBox 70"/>
          <p:cNvSpPr txBox="1"/>
          <p:nvPr/>
        </p:nvSpPr>
        <p:spPr>
          <a:xfrm>
            <a:off x="7847896" y="2492163"/>
            <a:ext cx="680877" cy="276999"/>
          </a:xfrm>
          <a:prstGeom prst="rect">
            <a:avLst/>
          </a:prstGeom>
          <a:noFill/>
        </p:spPr>
        <p:txBody>
          <a:bodyPr wrap="square" rtlCol="0">
            <a:spAutoFit/>
          </a:bodyPr>
          <a:lstStyle/>
          <a:p>
            <a:r>
              <a:rPr lang="en-US" sz="1200" dirty="0" smtClean="0"/>
              <a:t>A-SOC</a:t>
            </a:r>
            <a:endParaRPr lang="en-US" sz="1200" dirty="0"/>
          </a:p>
        </p:txBody>
      </p:sp>
      <p:sp>
        <p:nvSpPr>
          <p:cNvPr id="72" name="TextBox 71"/>
          <p:cNvSpPr txBox="1"/>
          <p:nvPr/>
        </p:nvSpPr>
        <p:spPr>
          <a:xfrm>
            <a:off x="316814" y="2943363"/>
            <a:ext cx="821241" cy="276999"/>
          </a:xfrm>
          <a:prstGeom prst="rect">
            <a:avLst/>
          </a:prstGeom>
          <a:noFill/>
        </p:spPr>
        <p:txBody>
          <a:bodyPr wrap="square" rtlCol="0">
            <a:spAutoFit/>
          </a:bodyPr>
          <a:lstStyle/>
          <a:p>
            <a:r>
              <a:rPr lang="en-US" sz="1200" dirty="0" smtClean="0"/>
              <a:t>-10 MW</a:t>
            </a:r>
            <a:endParaRPr lang="en-US" sz="1200" dirty="0"/>
          </a:p>
        </p:txBody>
      </p:sp>
      <p:sp>
        <p:nvSpPr>
          <p:cNvPr id="73" name="TextBox 72"/>
          <p:cNvSpPr txBox="1"/>
          <p:nvPr/>
        </p:nvSpPr>
        <p:spPr>
          <a:xfrm>
            <a:off x="2004803" y="1655803"/>
            <a:ext cx="821241" cy="276999"/>
          </a:xfrm>
          <a:prstGeom prst="rect">
            <a:avLst/>
          </a:prstGeom>
          <a:noFill/>
        </p:spPr>
        <p:txBody>
          <a:bodyPr wrap="square" rtlCol="0">
            <a:spAutoFit/>
          </a:bodyPr>
          <a:lstStyle/>
          <a:p>
            <a:r>
              <a:rPr lang="en-US" sz="1200" dirty="0" smtClean="0"/>
              <a:t>10 MW</a:t>
            </a:r>
            <a:endParaRPr lang="en-US" sz="1200" dirty="0"/>
          </a:p>
        </p:txBody>
      </p:sp>
      <p:sp>
        <p:nvSpPr>
          <p:cNvPr id="74" name="TextBox 73"/>
          <p:cNvSpPr txBox="1"/>
          <p:nvPr/>
        </p:nvSpPr>
        <p:spPr>
          <a:xfrm>
            <a:off x="212184" y="2358691"/>
            <a:ext cx="821241" cy="276999"/>
          </a:xfrm>
          <a:prstGeom prst="rect">
            <a:avLst/>
          </a:prstGeom>
          <a:noFill/>
        </p:spPr>
        <p:txBody>
          <a:bodyPr wrap="square" rtlCol="0">
            <a:spAutoFit/>
          </a:bodyPr>
          <a:lstStyle/>
          <a:p>
            <a:r>
              <a:rPr lang="en-US" sz="1200" dirty="0" smtClean="0"/>
              <a:t>3 MWh</a:t>
            </a:r>
            <a:endParaRPr lang="en-US" sz="1200" dirty="0"/>
          </a:p>
        </p:txBody>
      </p:sp>
      <p:cxnSp>
        <p:nvCxnSpPr>
          <p:cNvPr id="78" name="Straight Arrow Connector 77"/>
          <p:cNvCxnSpPr/>
          <p:nvPr/>
        </p:nvCxnSpPr>
        <p:spPr>
          <a:xfrm flipH="1">
            <a:off x="251422" y="2596794"/>
            <a:ext cx="219456" cy="102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79" name="TextBox 78"/>
          <p:cNvSpPr txBox="1"/>
          <p:nvPr/>
        </p:nvSpPr>
        <p:spPr>
          <a:xfrm>
            <a:off x="1422242" y="2359843"/>
            <a:ext cx="947070" cy="276999"/>
          </a:xfrm>
          <a:prstGeom prst="rect">
            <a:avLst/>
          </a:prstGeom>
          <a:noFill/>
        </p:spPr>
        <p:txBody>
          <a:bodyPr wrap="square" rtlCol="0">
            <a:spAutoFit/>
          </a:bodyPr>
          <a:lstStyle/>
          <a:p>
            <a:r>
              <a:rPr lang="en-US" sz="1200" dirty="0" smtClean="0"/>
              <a:t>3.33 MWh</a:t>
            </a:r>
            <a:endParaRPr lang="en-US" sz="1200" dirty="0"/>
          </a:p>
        </p:txBody>
      </p:sp>
      <p:cxnSp>
        <p:nvCxnSpPr>
          <p:cNvPr id="80" name="Straight Arrow Connector 79"/>
          <p:cNvCxnSpPr/>
          <p:nvPr/>
        </p:nvCxnSpPr>
        <p:spPr>
          <a:xfrm flipH="1">
            <a:off x="1435293" y="2564251"/>
            <a:ext cx="219456" cy="102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1" name="TextBox 80"/>
          <p:cNvSpPr txBox="1"/>
          <p:nvPr/>
        </p:nvSpPr>
        <p:spPr>
          <a:xfrm>
            <a:off x="3018418" y="2804864"/>
            <a:ext cx="1065358" cy="276999"/>
          </a:xfrm>
          <a:prstGeom prst="rect">
            <a:avLst/>
          </a:prstGeom>
          <a:noFill/>
        </p:spPr>
        <p:txBody>
          <a:bodyPr wrap="square" rtlCol="0">
            <a:spAutoFit/>
          </a:bodyPr>
          <a:lstStyle/>
          <a:p>
            <a:r>
              <a:rPr lang="en-US" sz="1200" dirty="0" smtClean="0"/>
              <a:t>2.833 MWh</a:t>
            </a:r>
            <a:endParaRPr lang="en-US" sz="1200" dirty="0"/>
          </a:p>
        </p:txBody>
      </p:sp>
      <p:cxnSp>
        <p:nvCxnSpPr>
          <p:cNvPr id="82" name="Straight Arrow Connector 81"/>
          <p:cNvCxnSpPr/>
          <p:nvPr/>
        </p:nvCxnSpPr>
        <p:spPr>
          <a:xfrm flipH="1" flipV="1">
            <a:off x="3006380" y="2776134"/>
            <a:ext cx="174482" cy="8762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4" name="TextBox 83"/>
          <p:cNvSpPr txBox="1"/>
          <p:nvPr/>
        </p:nvSpPr>
        <p:spPr>
          <a:xfrm>
            <a:off x="5677717" y="2556930"/>
            <a:ext cx="947070" cy="276999"/>
          </a:xfrm>
          <a:prstGeom prst="rect">
            <a:avLst/>
          </a:prstGeom>
          <a:noFill/>
        </p:spPr>
        <p:txBody>
          <a:bodyPr wrap="square" rtlCol="0">
            <a:spAutoFit/>
          </a:bodyPr>
          <a:lstStyle/>
          <a:p>
            <a:r>
              <a:rPr lang="en-US" sz="1200" dirty="0" smtClean="0"/>
              <a:t>2 MWh</a:t>
            </a:r>
            <a:endParaRPr lang="en-US" sz="1200" dirty="0"/>
          </a:p>
        </p:txBody>
      </p:sp>
      <p:cxnSp>
        <p:nvCxnSpPr>
          <p:cNvPr id="85" name="Straight Arrow Connector 84"/>
          <p:cNvCxnSpPr/>
          <p:nvPr/>
        </p:nvCxnSpPr>
        <p:spPr>
          <a:xfrm flipH="1">
            <a:off x="5690768" y="2761338"/>
            <a:ext cx="219456" cy="10253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86" name="TextBox 85"/>
          <p:cNvSpPr txBox="1"/>
          <p:nvPr/>
        </p:nvSpPr>
        <p:spPr>
          <a:xfrm>
            <a:off x="7537000" y="1261314"/>
            <a:ext cx="1227641" cy="276999"/>
          </a:xfrm>
          <a:prstGeom prst="rect">
            <a:avLst/>
          </a:prstGeom>
          <a:noFill/>
        </p:spPr>
        <p:txBody>
          <a:bodyPr wrap="square" rtlCol="0">
            <a:spAutoFit/>
          </a:bodyPr>
          <a:lstStyle/>
          <a:p>
            <a:r>
              <a:rPr lang="en-US" sz="1200" dirty="0" smtClean="0"/>
              <a:t>A-FFR Award</a:t>
            </a:r>
            <a:endParaRPr lang="en-US" sz="1200" dirty="0"/>
          </a:p>
        </p:txBody>
      </p:sp>
      <p:cxnSp>
        <p:nvCxnSpPr>
          <p:cNvPr id="87" name="Straight Arrow Connector 86"/>
          <p:cNvCxnSpPr/>
          <p:nvPr/>
        </p:nvCxnSpPr>
        <p:spPr>
          <a:xfrm flipV="1">
            <a:off x="2967658" y="837549"/>
            <a:ext cx="0" cy="234562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grpSp>
        <p:nvGrpSpPr>
          <p:cNvPr id="94" name="Group 93"/>
          <p:cNvGrpSpPr/>
          <p:nvPr/>
        </p:nvGrpSpPr>
        <p:grpSpPr>
          <a:xfrm>
            <a:off x="223836" y="843677"/>
            <a:ext cx="1615042" cy="369332"/>
            <a:chOff x="363575" y="919877"/>
            <a:chExt cx="1615042" cy="369332"/>
          </a:xfrm>
        </p:grpSpPr>
        <p:sp>
          <p:nvSpPr>
            <p:cNvPr id="89" name="TextBox 88"/>
            <p:cNvSpPr txBox="1"/>
            <p:nvPr/>
          </p:nvSpPr>
          <p:spPr>
            <a:xfrm>
              <a:off x="601316" y="919877"/>
              <a:ext cx="1138623" cy="369332"/>
            </a:xfrm>
            <a:prstGeom prst="rect">
              <a:avLst/>
            </a:prstGeom>
            <a:noFill/>
          </p:spPr>
          <p:txBody>
            <a:bodyPr wrap="square" rtlCol="0">
              <a:spAutoFit/>
            </a:bodyPr>
            <a:lstStyle/>
            <a:p>
              <a:r>
                <a:rPr lang="en-US" dirty="0" smtClean="0"/>
                <a:t>SCED 1</a:t>
              </a:r>
              <a:endParaRPr lang="en-US" dirty="0"/>
            </a:p>
          </p:txBody>
        </p:sp>
        <p:cxnSp>
          <p:nvCxnSpPr>
            <p:cNvPr id="91" name="Straight Arrow Connector 90"/>
            <p:cNvCxnSpPr/>
            <p:nvPr/>
          </p:nvCxnSpPr>
          <p:spPr>
            <a:xfrm>
              <a:off x="1587539" y="1100788"/>
              <a:ext cx="391078"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3" name="Straight Arrow Connector 92"/>
            <p:cNvCxnSpPr/>
            <p:nvPr/>
          </p:nvCxnSpPr>
          <p:spPr>
            <a:xfrm flipH="1">
              <a:off x="363575" y="1104543"/>
              <a:ext cx="311514"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5" name="Group 94"/>
          <p:cNvGrpSpPr/>
          <p:nvPr/>
        </p:nvGrpSpPr>
        <p:grpSpPr>
          <a:xfrm>
            <a:off x="2973129" y="841021"/>
            <a:ext cx="2739292" cy="369332"/>
            <a:chOff x="365760" y="919877"/>
            <a:chExt cx="2739292" cy="369332"/>
          </a:xfrm>
        </p:grpSpPr>
        <p:sp>
          <p:nvSpPr>
            <p:cNvPr id="96" name="TextBox 95"/>
            <p:cNvSpPr txBox="1"/>
            <p:nvPr/>
          </p:nvSpPr>
          <p:spPr>
            <a:xfrm>
              <a:off x="1100290" y="919877"/>
              <a:ext cx="1138623" cy="369332"/>
            </a:xfrm>
            <a:prstGeom prst="rect">
              <a:avLst/>
            </a:prstGeom>
            <a:noFill/>
          </p:spPr>
          <p:txBody>
            <a:bodyPr wrap="square" rtlCol="0">
              <a:spAutoFit/>
            </a:bodyPr>
            <a:lstStyle/>
            <a:p>
              <a:r>
                <a:rPr lang="en-US" dirty="0" smtClean="0"/>
                <a:t>SCED 2</a:t>
              </a:r>
              <a:endParaRPr lang="en-US" dirty="0"/>
            </a:p>
          </p:txBody>
        </p:sp>
        <p:cxnSp>
          <p:nvCxnSpPr>
            <p:cNvPr id="97" name="Straight Arrow Connector 96"/>
            <p:cNvCxnSpPr/>
            <p:nvPr/>
          </p:nvCxnSpPr>
          <p:spPr>
            <a:xfrm>
              <a:off x="2090695" y="1100788"/>
              <a:ext cx="1014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98" name="Straight Arrow Connector 97"/>
            <p:cNvCxnSpPr>
              <a:stCxn id="96" idx="1"/>
            </p:cNvCxnSpPr>
            <p:nvPr/>
          </p:nvCxnSpPr>
          <p:spPr>
            <a:xfrm flipH="1">
              <a:off x="365760" y="1104543"/>
              <a:ext cx="7345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99" name="Group 98"/>
          <p:cNvGrpSpPr/>
          <p:nvPr/>
        </p:nvGrpSpPr>
        <p:grpSpPr>
          <a:xfrm>
            <a:off x="5712421" y="837503"/>
            <a:ext cx="2739292" cy="369332"/>
            <a:chOff x="365760" y="919877"/>
            <a:chExt cx="2739292" cy="369332"/>
          </a:xfrm>
        </p:grpSpPr>
        <p:sp>
          <p:nvSpPr>
            <p:cNvPr id="100" name="TextBox 99"/>
            <p:cNvSpPr txBox="1"/>
            <p:nvPr/>
          </p:nvSpPr>
          <p:spPr>
            <a:xfrm>
              <a:off x="1100290" y="919877"/>
              <a:ext cx="1138623" cy="369332"/>
            </a:xfrm>
            <a:prstGeom prst="rect">
              <a:avLst/>
            </a:prstGeom>
            <a:noFill/>
          </p:spPr>
          <p:txBody>
            <a:bodyPr wrap="square" rtlCol="0">
              <a:spAutoFit/>
            </a:bodyPr>
            <a:lstStyle/>
            <a:p>
              <a:r>
                <a:rPr lang="en-US" dirty="0" smtClean="0"/>
                <a:t>SCED 3</a:t>
              </a:r>
              <a:endParaRPr lang="en-US" dirty="0"/>
            </a:p>
          </p:txBody>
        </p:sp>
        <p:cxnSp>
          <p:nvCxnSpPr>
            <p:cNvPr id="101" name="Straight Arrow Connector 100"/>
            <p:cNvCxnSpPr/>
            <p:nvPr/>
          </p:nvCxnSpPr>
          <p:spPr>
            <a:xfrm>
              <a:off x="2090695" y="1100788"/>
              <a:ext cx="10143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02" name="Straight Arrow Connector 101"/>
            <p:cNvCxnSpPr>
              <a:stCxn id="100" idx="1"/>
            </p:cNvCxnSpPr>
            <p:nvPr/>
          </p:nvCxnSpPr>
          <p:spPr>
            <a:xfrm flipH="1">
              <a:off x="365760" y="1104543"/>
              <a:ext cx="73453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103" name="TextBox 102"/>
          <p:cNvSpPr txBox="1"/>
          <p:nvPr/>
        </p:nvSpPr>
        <p:spPr>
          <a:xfrm>
            <a:off x="1460461" y="1905000"/>
            <a:ext cx="4483139" cy="276999"/>
          </a:xfrm>
          <a:prstGeom prst="rect">
            <a:avLst/>
          </a:prstGeom>
          <a:noFill/>
        </p:spPr>
        <p:txBody>
          <a:bodyPr wrap="square" rtlCol="0">
            <a:spAutoFit/>
          </a:bodyPr>
          <a:lstStyle/>
          <a:p>
            <a:r>
              <a:rPr lang="en-US" sz="1200" dirty="0" smtClean="0"/>
              <a:t>FFR Frequency event @t+2 minutes that lasts for ~7.5 minutes</a:t>
            </a:r>
            <a:endParaRPr lang="en-US" sz="1200" dirty="0"/>
          </a:p>
        </p:txBody>
      </p:sp>
      <p:cxnSp>
        <p:nvCxnSpPr>
          <p:cNvPr id="105" name="Straight Arrow Connector 104"/>
          <p:cNvCxnSpPr/>
          <p:nvPr/>
        </p:nvCxnSpPr>
        <p:spPr>
          <a:xfrm flipH="1">
            <a:off x="1422242" y="2142123"/>
            <a:ext cx="535274" cy="137006"/>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64" name="Straight Arrow Connector 63"/>
          <p:cNvCxnSpPr/>
          <p:nvPr/>
        </p:nvCxnSpPr>
        <p:spPr>
          <a:xfrm flipV="1">
            <a:off x="1842944" y="823743"/>
            <a:ext cx="0" cy="2345620"/>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65" name="TextBox 64"/>
          <p:cNvSpPr txBox="1"/>
          <p:nvPr/>
        </p:nvSpPr>
        <p:spPr>
          <a:xfrm>
            <a:off x="1816881" y="685800"/>
            <a:ext cx="1257732" cy="646331"/>
          </a:xfrm>
          <a:prstGeom prst="rect">
            <a:avLst/>
          </a:prstGeom>
          <a:noFill/>
        </p:spPr>
        <p:txBody>
          <a:bodyPr wrap="square" rtlCol="0">
            <a:spAutoFit/>
          </a:bodyPr>
          <a:lstStyle/>
          <a:p>
            <a:r>
              <a:rPr lang="en-US" dirty="0" smtClean="0"/>
              <a:t>SCED</a:t>
            </a:r>
          </a:p>
          <a:p>
            <a:r>
              <a:rPr lang="en-US" dirty="0" smtClean="0"/>
              <a:t>Off Cycle</a:t>
            </a:r>
            <a:endParaRPr lang="en-US" dirty="0"/>
          </a:p>
        </p:txBody>
      </p:sp>
      <p:graphicFrame>
        <p:nvGraphicFramePr>
          <p:cNvPr id="67" name="Table 66"/>
          <p:cNvGraphicFramePr>
            <a:graphicFrameLocks noGrp="1"/>
          </p:cNvGraphicFramePr>
          <p:nvPr>
            <p:extLst>
              <p:ext uri="{D42A27DB-BD31-4B8C-83A1-F6EECF244321}">
                <p14:modId xmlns:p14="http://schemas.microsoft.com/office/powerpoint/2010/main" val="1831728954"/>
              </p:ext>
            </p:extLst>
          </p:nvPr>
        </p:nvGraphicFramePr>
        <p:xfrm>
          <a:off x="961488" y="3305775"/>
          <a:ext cx="7191912" cy="2734376"/>
        </p:xfrm>
        <a:graphic>
          <a:graphicData uri="http://schemas.openxmlformats.org/drawingml/2006/table">
            <a:tbl>
              <a:tblPr/>
              <a:tblGrid>
                <a:gridCol w="856673"/>
                <a:gridCol w="1098476"/>
                <a:gridCol w="1285010"/>
                <a:gridCol w="1285010"/>
                <a:gridCol w="1285010"/>
                <a:gridCol w="1381733"/>
              </a:tblGrid>
              <a:tr h="532340">
                <a:tc gridSpan="2">
                  <a:txBody>
                    <a:bodyPr/>
                    <a:lstStyle/>
                    <a:p>
                      <a:pPr algn="ctr" fontAlgn="b"/>
                      <a:r>
                        <a:rPr lang="en-US" sz="1100" b="0" i="0" u="none" strike="noStrike" dirty="0">
                          <a:solidFill>
                            <a:srgbClr val="000000"/>
                          </a:solidFill>
                          <a:effectLst/>
                          <a:latin typeface="Arial" panose="020B0604020202020204" pitchFamily="34" charset="0"/>
                        </a:rPr>
                        <a:t>Value</a:t>
                      </a:r>
                    </a:p>
                  </a:txBody>
                  <a:tcPr marL="9525" marR="9525" marT="9525" marB="0" anchor="b">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hMerge="1">
                  <a:txBody>
                    <a:bodyPr/>
                    <a:lstStyle/>
                    <a:p>
                      <a:endParaRPr lang="en-US"/>
                    </a:p>
                  </a:txBody>
                  <a:tcPr/>
                </a:tc>
                <a:tc>
                  <a:txBody>
                    <a:bodyPr/>
                    <a:lstStyle/>
                    <a:p>
                      <a:pPr algn="r" rtl="0" fontAlgn="ctr"/>
                      <a:r>
                        <a:rPr lang="en-US" sz="1100" b="0" i="0" u="none" strike="noStrike" dirty="0">
                          <a:solidFill>
                            <a:srgbClr val="000000"/>
                          </a:solidFill>
                          <a:effectLst/>
                          <a:latin typeface="Arial" panose="020B0604020202020204" pitchFamily="34" charset="0"/>
                        </a:rPr>
                        <a:t>SCED 1 @t=0</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SCED</a:t>
                      </a:r>
                    </a:p>
                    <a:p>
                      <a:pPr marL="0" marR="0" lvl="0" indent="0" algn="ct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Off</a:t>
                      </a:r>
                      <a:r>
                        <a:rPr lang="en-US" sz="1100" b="0" i="0" u="none" strike="noStrike" baseline="0" dirty="0" smtClean="0">
                          <a:solidFill>
                            <a:srgbClr val="000000"/>
                          </a:solidFill>
                          <a:effectLst/>
                          <a:latin typeface="Arial" panose="020B0604020202020204" pitchFamily="34" charset="0"/>
                        </a:rPr>
                        <a:t> Cycle</a:t>
                      </a:r>
                      <a:r>
                        <a:rPr lang="en-US" sz="1100" b="0" i="0" u="none" strike="noStrike" dirty="0" smtClean="0">
                          <a:solidFill>
                            <a:srgbClr val="000000"/>
                          </a:solidFill>
                          <a:effectLst/>
                          <a:latin typeface="Arial" panose="020B0604020202020204" pitchFamily="34" charset="0"/>
                        </a:rPr>
                        <a:t> @t=3</a:t>
                      </a:r>
                    </a:p>
                    <a:p>
                      <a:pPr algn="r" rtl="0" fontAlgn="ctr"/>
                      <a:endParaRPr lang="en-US" sz="1100" b="0" i="0" u="none" strike="noStrike" dirty="0">
                        <a:solidFill>
                          <a:srgbClr val="000000"/>
                        </a:solidFill>
                        <a:effectLst/>
                        <a:latin typeface="Arial" panose="020B0604020202020204" pitchFamily="34" charset="0"/>
                      </a:endParaRP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r" rtl="0" fontAlgn="ctr"/>
                      <a:r>
                        <a:rPr lang="en-US" sz="1100" b="0" i="0" u="none" strike="noStrike">
                          <a:solidFill>
                            <a:srgbClr val="000000"/>
                          </a:solidFill>
                          <a:effectLst/>
                          <a:latin typeface="Arial" panose="020B0604020202020204" pitchFamily="34" charset="0"/>
                        </a:rPr>
                        <a:t>SCED 2 @t=5</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r" rtl="0" fontAlgn="ctr"/>
                      <a:r>
                        <a:rPr lang="en-US" sz="1100" b="0" i="0" u="none" strike="noStrike" dirty="0">
                          <a:solidFill>
                            <a:srgbClr val="000000"/>
                          </a:solidFill>
                          <a:effectLst/>
                          <a:latin typeface="Arial" panose="020B0604020202020204" pitchFamily="34" charset="0"/>
                        </a:rPr>
                        <a:t>SCED 3 @t=10</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r>
              <a:tr h="183503">
                <a:tc rowSpan="3">
                  <a:txBody>
                    <a:bodyPr/>
                    <a:lstStyle/>
                    <a:p>
                      <a:pPr algn="l" fontAlgn="ctr"/>
                      <a:r>
                        <a:rPr lang="en-US" sz="1100" b="0" i="0" u="none" strike="noStrike">
                          <a:solidFill>
                            <a:srgbClr val="000000"/>
                          </a:solidFill>
                          <a:effectLst/>
                          <a:latin typeface="Arial" panose="020B0604020202020204" pitchFamily="34" charset="0"/>
                        </a:rPr>
                        <a:t>Battery A telemetry</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dirty="0">
                          <a:solidFill>
                            <a:srgbClr val="000000"/>
                          </a:solidFill>
                          <a:effectLst/>
                          <a:latin typeface="Arial" panose="020B0604020202020204" pitchFamily="34" charset="0"/>
                        </a:rPr>
                        <a:t>MW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smtClean="0">
                          <a:solidFill>
                            <a:srgbClr val="000000"/>
                          </a:solidFill>
                          <a:effectLst/>
                          <a:latin typeface="Arial" panose="020B0604020202020204" pitchFamily="34" charset="0"/>
                        </a:rPr>
                        <a:t>10 </a:t>
                      </a:r>
                      <a:r>
                        <a:rPr lang="en-US" sz="1100" b="0" i="0" u="none" strike="noStrike" dirty="0">
                          <a:solidFill>
                            <a:srgbClr val="000000"/>
                          </a:solidFill>
                          <a:effectLst/>
                          <a:latin typeface="Arial" panose="020B0604020202020204" pitchFamily="34" charset="0"/>
                        </a:rPr>
                        <a:t>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FFR cap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AEC7"/>
                          </a:solidFill>
                          <a:effectLst/>
                          <a:latin typeface="Arial" panose="020B0604020202020204" pitchFamily="34" charset="0"/>
                        </a:rPr>
                        <a:t>18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SOC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3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100" b="0" i="0" u="none" strike="noStrike" kern="1200" dirty="0" smtClean="0">
                          <a:solidFill>
                            <a:srgbClr val="000000"/>
                          </a:solidFill>
                          <a:effectLst/>
                          <a:latin typeface="Arial" panose="020B0604020202020204" pitchFamily="34" charset="0"/>
                          <a:ea typeface="+mn-ea"/>
                          <a:cs typeface="+mn-cs"/>
                        </a:rPr>
                        <a:t>3.16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2.833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2.0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rowSpan="3">
                  <a:txBody>
                    <a:bodyPr/>
                    <a:lstStyle/>
                    <a:p>
                      <a:pPr algn="l" fontAlgn="ctr"/>
                      <a:r>
                        <a:rPr lang="en-US" sz="1100" b="0" i="0" u="none" strike="noStrike">
                          <a:solidFill>
                            <a:srgbClr val="000000"/>
                          </a:solidFill>
                          <a:effectLst/>
                          <a:latin typeface="Arial" panose="020B0604020202020204" pitchFamily="34" charset="0"/>
                        </a:rPr>
                        <a:t>Battery B telemetry</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rtl="0" fontAlgn="ctr"/>
                      <a:r>
                        <a:rPr lang="en-US" sz="1100" b="0" i="0" u="none" strike="noStrike">
                          <a:solidFill>
                            <a:srgbClr val="000000"/>
                          </a:solidFill>
                          <a:effectLst/>
                          <a:latin typeface="Arial" panose="020B0604020202020204" pitchFamily="34" charset="0"/>
                        </a:rPr>
                        <a:t>MW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FFR cap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SOC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20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rowSpan="2">
                  <a:txBody>
                    <a:bodyPr/>
                    <a:lstStyle/>
                    <a:p>
                      <a:pPr algn="l" fontAlgn="ctr"/>
                      <a:r>
                        <a:rPr lang="en-US" sz="1100" b="0" i="0" u="none" strike="noStrike">
                          <a:solidFill>
                            <a:srgbClr val="000000"/>
                          </a:solidFill>
                          <a:effectLst/>
                          <a:latin typeface="Arial" panose="020B0604020202020204" pitchFamily="34" charset="0"/>
                        </a:rPr>
                        <a:t>SCED prices</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a:solidFill>
                            <a:srgbClr val="000000"/>
                          </a:solidFill>
                          <a:effectLst/>
                          <a:latin typeface="Arial" panose="020B0604020202020204" pitchFamily="34" charset="0"/>
                        </a:rPr>
                        <a:t>LMP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a:t>
                      </a:r>
                      <a:r>
                        <a:rPr lang="en-US" sz="1100" b="0" i="0" u="none" strike="noStrike" dirty="0" smtClean="0">
                          <a:solidFill>
                            <a:srgbClr val="000000"/>
                          </a:solidFill>
                          <a:effectLst/>
                          <a:latin typeface="Arial" panose="020B0604020202020204" pitchFamily="34" charset="0"/>
                        </a:rPr>
                        <a:t>43 </a:t>
                      </a:r>
                      <a:r>
                        <a:rPr lang="en-US" sz="1100" b="0" i="0" u="none" strike="noStrike" dirty="0">
                          <a:solidFill>
                            <a:srgbClr val="000000"/>
                          </a:solidFill>
                          <a:effectLst/>
                          <a:latin typeface="Arial" panose="020B0604020202020204" pitchFamily="34" charset="0"/>
                        </a:rPr>
                        <a:t>/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$40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RRS MCPC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$0.5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a:t>
                      </a:r>
                      <a:r>
                        <a:rPr lang="en-US" sz="1100" b="0" i="0" u="none" strike="noStrike" dirty="0" smtClean="0">
                          <a:solidFill>
                            <a:srgbClr val="000000"/>
                          </a:solidFill>
                          <a:effectLst/>
                          <a:latin typeface="Arial" panose="020B0604020202020204" pitchFamily="34" charset="0"/>
                        </a:rPr>
                        <a:t>0.8 </a:t>
                      </a:r>
                      <a:r>
                        <a:rPr lang="en-US" sz="1100" b="0" i="0" u="none" strike="noStrike" dirty="0">
                          <a:solidFill>
                            <a:srgbClr val="000000"/>
                          </a:solidFill>
                          <a:effectLst/>
                          <a:latin typeface="Arial" panose="020B0604020202020204" pitchFamily="34" charset="0"/>
                        </a:rPr>
                        <a:t>/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$0.5 / MWh</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AEC7"/>
                          </a:solidFill>
                          <a:effectLst/>
                          <a:latin typeface="Arial" panose="020B0604020202020204" pitchFamily="34" charset="0"/>
                        </a:rPr>
                        <a:t>$1.0 / MWh</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rowSpan="2">
                  <a:txBody>
                    <a:bodyPr/>
                    <a:lstStyle/>
                    <a:p>
                      <a:pPr algn="l" fontAlgn="ctr"/>
                      <a:r>
                        <a:rPr lang="en-US" sz="1100" b="0" i="0" u="none" strike="noStrike">
                          <a:solidFill>
                            <a:srgbClr val="000000"/>
                          </a:solidFill>
                          <a:effectLst/>
                          <a:latin typeface="Arial" panose="020B0604020202020204" pitchFamily="34" charset="0"/>
                        </a:rPr>
                        <a:t>Battery A awards</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rtl="0" fontAlgn="ctr"/>
                      <a:r>
                        <a:rPr lang="en-US" sz="1100" b="0" i="0" u="none" strike="noStrike">
                          <a:solidFill>
                            <a:srgbClr val="000000"/>
                          </a:solidFill>
                          <a:effectLst/>
                          <a:latin typeface="Arial" panose="020B0604020202020204" pitchFamily="34" charset="0"/>
                        </a:rPr>
                        <a:t>BP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smtClean="0">
                          <a:solidFill>
                            <a:srgbClr val="000000"/>
                          </a:solidFill>
                          <a:effectLst/>
                          <a:latin typeface="Arial" panose="020B0604020202020204" pitchFamily="34" charset="0"/>
                        </a:rPr>
                        <a:t>-10 MW</a:t>
                      </a:r>
                      <a:endParaRPr lang="en-US" sz="1100" b="0" i="0" u="none" strike="noStrike" dirty="0">
                        <a:solidFill>
                          <a:srgbClr val="000000"/>
                        </a:solidFill>
                        <a:effectLst/>
                        <a:latin typeface="Arial" panose="020B0604020202020204" pitchFamily="34" charset="0"/>
                      </a:endParaRP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FFR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smtClean="0">
                          <a:solidFill>
                            <a:srgbClr val="000000"/>
                          </a:solidFill>
                          <a:effectLst/>
                          <a:latin typeface="Arial" panose="020B0604020202020204" pitchFamily="34" charset="0"/>
                        </a:rPr>
                        <a:t>20 MW</a:t>
                      </a:r>
                      <a:endParaRPr lang="en-US" sz="1100" b="0" i="0" u="none" strike="noStrike" dirty="0">
                        <a:solidFill>
                          <a:srgbClr val="000000"/>
                        </a:solidFill>
                        <a:effectLst/>
                        <a:latin typeface="Arial" panose="020B0604020202020204" pitchFamily="34" charset="0"/>
                      </a:endParaRP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AEC7"/>
                          </a:solidFill>
                          <a:effectLst/>
                          <a:latin typeface="Arial" panose="020B0604020202020204" pitchFamily="34" charset="0"/>
                        </a:rPr>
                        <a:t>18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83503">
                <a:tc rowSpan="2">
                  <a:txBody>
                    <a:bodyPr/>
                    <a:lstStyle/>
                    <a:p>
                      <a:pPr algn="l" fontAlgn="ctr"/>
                      <a:r>
                        <a:rPr lang="en-US" sz="1100" b="0" i="0" u="none" strike="noStrike">
                          <a:solidFill>
                            <a:srgbClr val="000000"/>
                          </a:solidFill>
                          <a:effectLst/>
                          <a:latin typeface="Arial" panose="020B0604020202020204" pitchFamily="34" charset="0"/>
                        </a:rPr>
                        <a:t>Battery B awards</a:t>
                      </a:r>
                    </a:p>
                  </a:txBody>
                  <a:tcPr marL="9525" marR="9525" marT="9525"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a:solidFill>
                            <a:srgbClr val="000000"/>
                          </a:solidFill>
                          <a:effectLst/>
                          <a:latin typeface="Arial" panose="020B0604020202020204" pitchFamily="34" charset="0"/>
                        </a:rPr>
                        <a:t>BP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835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FFR </a:t>
                      </a:r>
                    </a:p>
                  </a:txBody>
                  <a:tcPr marL="9525" marR="9525"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0 MW</a:t>
                      </a:r>
                    </a:p>
                  </a:txBody>
                  <a:tcPr marL="9525" marR="182880" marT="9525"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00AEC7"/>
                          </a:solidFill>
                          <a:effectLst/>
                          <a:latin typeface="Arial" panose="020B0604020202020204" pitchFamily="34" charset="0"/>
                        </a:rPr>
                        <a:t>2 MW</a:t>
                      </a:r>
                    </a:p>
                  </a:txBody>
                  <a:tcPr marL="9525" marR="182880" marT="9525"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bl>
          </a:graphicData>
        </a:graphic>
      </p:graphicFrame>
      <p:sp>
        <p:nvSpPr>
          <p:cNvPr id="68" name="TextBox 67"/>
          <p:cNvSpPr txBox="1"/>
          <p:nvPr/>
        </p:nvSpPr>
        <p:spPr>
          <a:xfrm>
            <a:off x="2458133" y="2463844"/>
            <a:ext cx="947070" cy="276999"/>
          </a:xfrm>
          <a:prstGeom prst="rect">
            <a:avLst/>
          </a:prstGeom>
          <a:noFill/>
        </p:spPr>
        <p:txBody>
          <a:bodyPr wrap="square" rtlCol="0">
            <a:spAutoFit/>
          </a:bodyPr>
          <a:lstStyle/>
          <a:p>
            <a:r>
              <a:rPr lang="en-US" sz="1200" dirty="0" smtClean="0"/>
              <a:t>3.16 MWh</a:t>
            </a:r>
            <a:endParaRPr lang="en-US" sz="1200" dirty="0"/>
          </a:p>
        </p:txBody>
      </p:sp>
      <p:cxnSp>
        <p:nvCxnSpPr>
          <p:cNvPr id="75" name="Straight Arrow Connector 74"/>
          <p:cNvCxnSpPr/>
          <p:nvPr/>
        </p:nvCxnSpPr>
        <p:spPr>
          <a:xfrm flipH="1">
            <a:off x="1851542" y="2644660"/>
            <a:ext cx="690745" cy="64975"/>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V="1">
            <a:off x="6777905" y="2813331"/>
            <a:ext cx="1263872" cy="113438"/>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044090669"/>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Example 2 from Dr. Siddiqi’s slides (material duplicated for discussion purposes)</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6</a:t>
            </a:fld>
            <a:endParaRPr lang="en-US"/>
          </a:p>
        </p:txBody>
      </p:sp>
      <p:sp>
        <p:nvSpPr>
          <p:cNvPr id="5" name="TextBox 4"/>
          <p:cNvSpPr txBox="1"/>
          <p:nvPr/>
        </p:nvSpPr>
        <p:spPr>
          <a:xfrm>
            <a:off x="217714" y="3352800"/>
            <a:ext cx="8458200" cy="2862263"/>
          </a:xfrm>
          <a:prstGeom prst="rect">
            <a:avLst/>
          </a:prstGeom>
          <a:noFill/>
        </p:spPr>
        <p:txBody>
          <a:bodyPr>
            <a:spAutoFit/>
          </a:bodyPr>
          <a:lstStyle/>
          <a:p>
            <a:pPr>
              <a:defRPr/>
            </a:pPr>
            <a:r>
              <a:rPr lang="en-US" b="1" u="sng" dirty="0"/>
              <a:t>Note:</a:t>
            </a:r>
          </a:p>
          <a:p>
            <a:pPr marL="342900" indent="-342900">
              <a:buFont typeface="+mj-lt"/>
              <a:buAutoNum type="arabicPeriod"/>
              <a:defRPr/>
            </a:pPr>
            <a:r>
              <a:rPr lang="en-US" dirty="0"/>
              <a:t>GR is the marginal Resource when 80MW Frequency Event occurs</a:t>
            </a:r>
          </a:p>
          <a:p>
            <a:pPr marL="342900" indent="-342900">
              <a:buFont typeface="+mj-lt"/>
              <a:buAutoNum type="arabicPeriod"/>
              <a:defRPr/>
            </a:pPr>
            <a:r>
              <a:rPr lang="en-US" dirty="0"/>
              <a:t>Most Resources fully awarded with Energy at $35/MWh &amp; RRS at $5/MW/h; all other capacity Energy &amp; AS offers above $200/MW/h</a:t>
            </a:r>
          </a:p>
          <a:p>
            <a:pPr marL="342900" indent="-342900">
              <a:buFont typeface="+mj-lt"/>
              <a:buAutoNum type="arabicPeriod"/>
              <a:defRPr/>
            </a:pPr>
            <a:r>
              <a:rPr lang="en-US" dirty="0"/>
              <a:t>The minimum SOC required for Battery to qualify to provide 20 MW of FFR is 2.5MWh (10MW*0.25hour) under both Options</a:t>
            </a:r>
          </a:p>
          <a:p>
            <a:pPr marL="342900" indent="-342900">
              <a:buFont typeface="+mj-lt"/>
              <a:buAutoNum type="arabicPeriod"/>
              <a:defRPr/>
            </a:pPr>
            <a:r>
              <a:rPr lang="en-US" dirty="0"/>
              <a:t>Option 1: Min SOC required for Battery to offer 20MW of FFR into SCED is 0.83MWh – exactly same as needed to offer 20MW Energy</a:t>
            </a:r>
          </a:p>
          <a:p>
            <a:pPr marL="342900" indent="-342900">
              <a:buFont typeface="+mj-lt"/>
              <a:buAutoNum type="arabicPeriod"/>
              <a:defRPr/>
            </a:pPr>
            <a:r>
              <a:rPr lang="en-US" dirty="0"/>
              <a:t>Option 2: Min SOC required for Battery to offer 20MW of FFR into SCED is 2.5MWh – only 0.83MWh needed to offer 20MW of Energy</a:t>
            </a:r>
          </a:p>
        </p:txBody>
      </p:sp>
      <p:graphicFrame>
        <p:nvGraphicFramePr>
          <p:cNvPr id="7" name="Content Placeholder 5"/>
          <p:cNvGraphicFramePr>
            <a:graphicFrameLocks/>
          </p:cNvGraphicFramePr>
          <p:nvPr>
            <p:extLst>
              <p:ext uri="{D42A27DB-BD31-4B8C-83A1-F6EECF244321}">
                <p14:modId xmlns:p14="http://schemas.microsoft.com/office/powerpoint/2010/main" val="1483364783"/>
              </p:ext>
            </p:extLst>
          </p:nvPr>
        </p:nvGraphicFramePr>
        <p:xfrm>
          <a:off x="228600" y="1447800"/>
          <a:ext cx="8753474" cy="1768475"/>
        </p:xfrm>
        <a:graphic>
          <a:graphicData uri="http://schemas.openxmlformats.org/drawingml/2006/table">
            <a:tbl>
              <a:tblPr firstRow="1" bandRow="1"/>
              <a:tblGrid>
                <a:gridCol w="859716"/>
                <a:gridCol w="1094184"/>
                <a:gridCol w="1484965"/>
                <a:gridCol w="1172340"/>
                <a:gridCol w="1399032"/>
                <a:gridCol w="1371619"/>
                <a:gridCol w="1371618"/>
              </a:tblGrid>
              <a:tr h="731783">
                <a:tc>
                  <a:txBody>
                    <a:bodyPr/>
                    <a:lstStyle>
                      <a:lvl1pPr marL="0" algn="l" defTabSz="914400" rtl="0" eaLnBrk="1" latinLnBrk="0" hangingPunct="1">
                        <a:defRPr sz="1800" b="1" kern="1200">
                          <a:solidFill>
                            <a:schemeClr val="lt1"/>
                          </a:solidFill>
                          <a:latin typeface="Verdana"/>
                          <a:cs typeface="Arial"/>
                        </a:defRPr>
                      </a:lvl1pPr>
                      <a:lvl2pPr marL="457200" algn="l" defTabSz="914400" rtl="0" eaLnBrk="1" latinLnBrk="0" hangingPunct="1">
                        <a:defRPr sz="1800" b="1" kern="1200">
                          <a:solidFill>
                            <a:schemeClr val="lt1"/>
                          </a:solidFill>
                          <a:latin typeface="Verdana"/>
                          <a:cs typeface="Arial"/>
                        </a:defRPr>
                      </a:lvl2pPr>
                      <a:lvl3pPr marL="914400" algn="l" defTabSz="914400" rtl="0" eaLnBrk="1" latinLnBrk="0" hangingPunct="1">
                        <a:defRPr sz="1800" b="1" kern="1200">
                          <a:solidFill>
                            <a:schemeClr val="lt1"/>
                          </a:solidFill>
                          <a:latin typeface="Verdana"/>
                          <a:cs typeface="Arial"/>
                        </a:defRPr>
                      </a:lvl3pPr>
                      <a:lvl4pPr marL="1371600" algn="l" defTabSz="914400" rtl="0" eaLnBrk="1" latinLnBrk="0" hangingPunct="1">
                        <a:defRPr sz="1800" b="1" kern="1200">
                          <a:solidFill>
                            <a:schemeClr val="lt1"/>
                          </a:solidFill>
                          <a:latin typeface="Verdana"/>
                          <a:cs typeface="Arial"/>
                        </a:defRPr>
                      </a:lvl4pPr>
                      <a:lvl5pPr marL="1828800" algn="l" defTabSz="914400" rtl="0" eaLnBrk="1" latinLnBrk="0" hangingPunct="1">
                        <a:defRPr sz="1800" b="1" kern="1200">
                          <a:solidFill>
                            <a:schemeClr val="lt1"/>
                          </a:solidFill>
                          <a:latin typeface="Verdana"/>
                          <a:cs typeface="Arial"/>
                        </a:defRPr>
                      </a:lvl5pPr>
                      <a:lvl6pPr marL="2286000" algn="l" defTabSz="914400" rtl="0" eaLnBrk="1" latinLnBrk="0" hangingPunct="1">
                        <a:defRPr sz="1800" b="1" kern="1200">
                          <a:solidFill>
                            <a:schemeClr val="lt1"/>
                          </a:solidFill>
                          <a:latin typeface="Verdana"/>
                          <a:cs typeface="Arial"/>
                        </a:defRPr>
                      </a:lvl6pPr>
                      <a:lvl7pPr marL="2743200" algn="l" defTabSz="914400" rtl="0" eaLnBrk="1" latinLnBrk="0" hangingPunct="1">
                        <a:defRPr sz="1800" b="1" kern="1200">
                          <a:solidFill>
                            <a:schemeClr val="lt1"/>
                          </a:solidFill>
                          <a:latin typeface="Verdana"/>
                          <a:cs typeface="Arial"/>
                        </a:defRPr>
                      </a:lvl7pPr>
                      <a:lvl8pPr marL="3200400" algn="l" defTabSz="914400" rtl="0" eaLnBrk="1" latinLnBrk="0" hangingPunct="1">
                        <a:defRPr sz="1800" b="1" kern="1200">
                          <a:solidFill>
                            <a:schemeClr val="lt1"/>
                          </a:solidFill>
                          <a:latin typeface="Verdana"/>
                          <a:cs typeface="Arial"/>
                        </a:defRPr>
                      </a:lvl8pPr>
                      <a:lvl9pPr marL="3657600" algn="l" defTabSz="914400" rtl="0" eaLnBrk="1" latinLnBrk="0" hangingPunct="1">
                        <a:defRPr sz="1800" b="1" kern="1200">
                          <a:solidFill>
                            <a:schemeClr val="lt1"/>
                          </a:solidFill>
                          <a:latin typeface="Verdana"/>
                          <a:cs typeface="Arial"/>
                        </a:defRPr>
                      </a:lvl9pPr>
                    </a:lstStyle>
                    <a:p>
                      <a:endParaRPr lang="en-US" sz="1400" dirty="0"/>
                    </a:p>
                  </a:txBody>
                  <a:tcPr marL="91441" marR="91441" marT="45736" marB="45736">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9CC00"/>
                    </a:solidFill>
                  </a:tcPr>
                </a:tc>
                <a:tc>
                  <a:txBody>
                    <a:bodyPr/>
                    <a:lstStyle>
                      <a:lvl1pPr marL="0" algn="l" defTabSz="914400" rtl="0" eaLnBrk="1" latinLnBrk="0" hangingPunct="1">
                        <a:defRPr sz="1800" b="1" kern="1200">
                          <a:solidFill>
                            <a:schemeClr val="lt1"/>
                          </a:solidFill>
                          <a:latin typeface="Verdana"/>
                          <a:cs typeface="Arial"/>
                        </a:defRPr>
                      </a:lvl1pPr>
                      <a:lvl2pPr marL="457200" algn="l" defTabSz="914400" rtl="0" eaLnBrk="1" latinLnBrk="0" hangingPunct="1">
                        <a:defRPr sz="1800" b="1" kern="1200">
                          <a:solidFill>
                            <a:schemeClr val="lt1"/>
                          </a:solidFill>
                          <a:latin typeface="Verdana"/>
                          <a:cs typeface="Arial"/>
                        </a:defRPr>
                      </a:lvl2pPr>
                      <a:lvl3pPr marL="914400" algn="l" defTabSz="914400" rtl="0" eaLnBrk="1" latinLnBrk="0" hangingPunct="1">
                        <a:defRPr sz="1800" b="1" kern="1200">
                          <a:solidFill>
                            <a:schemeClr val="lt1"/>
                          </a:solidFill>
                          <a:latin typeface="Verdana"/>
                          <a:cs typeface="Arial"/>
                        </a:defRPr>
                      </a:lvl3pPr>
                      <a:lvl4pPr marL="1371600" algn="l" defTabSz="914400" rtl="0" eaLnBrk="1" latinLnBrk="0" hangingPunct="1">
                        <a:defRPr sz="1800" b="1" kern="1200">
                          <a:solidFill>
                            <a:schemeClr val="lt1"/>
                          </a:solidFill>
                          <a:latin typeface="Verdana"/>
                          <a:cs typeface="Arial"/>
                        </a:defRPr>
                      </a:lvl4pPr>
                      <a:lvl5pPr marL="1828800" algn="l" defTabSz="914400" rtl="0" eaLnBrk="1" latinLnBrk="0" hangingPunct="1">
                        <a:defRPr sz="1800" b="1" kern="1200">
                          <a:solidFill>
                            <a:schemeClr val="lt1"/>
                          </a:solidFill>
                          <a:latin typeface="Verdana"/>
                          <a:cs typeface="Arial"/>
                        </a:defRPr>
                      </a:lvl5pPr>
                      <a:lvl6pPr marL="2286000" algn="l" defTabSz="914400" rtl="0" eaLnBrk="1" latinLnBrk="0" hangingPunct="1">
                        <a:defRPr sz="1800" b="1" kern="1200">
                          <a:solidFill>
                            <a:schemeClr val="lt1"/>
                          </a:solidFill>
                          <a:latin typeface="Verdana"/>
                          <a:cs typeface="Arial"/>
                        </a:defRPr>
                      </a:lvl6pPr>
                      <a:lvl7pPr marL="2743200" algn="l" defTabSz="914400" rtl="0" eaLnBrk="1" latinLnBrk="0" hangingPunct="1">
                        <a:defRPr sz="1800" b="1" kern="1200">
                          <a:solidFill>
                            <a:schemeClr val="lt1"/>
                          </a:solidFill>
                          <a:latin typeface="Verdana"/>
                          <a:cs typeface="Arial"/>
                        </a:defRPr>
                      </a:lvl7pPr>
                      <a:lvl8pPr marL="3200400" algn="l" defTabSz="914400" rtl="0" eaLnBrk="1" latinLnBrk="0" hangingPunct="1">
                        <a:defRPr sz="1800" b="1" kern="1200">
                          <a:solidFill>
                            <a:schemeClr val="lt1"/>
                          </a:solidFill>
                          <a:latin typeface="Verdana"/>
                          <a:cs typeface="Arial"/>
                        </a:defRPr>
                      </a:lvl8pPr>
                      <a:lvl9pPr marL="3657600" algn="l" defTabSz="914400" rtl="0" eaLnBrk="1" latinLnBrk="0" hangingPunct="1">
                        <a:defRPr sz="1800" b="1" kern="1200">
                          <a:solidFill>
                            <a:schemeClr val="lt1"/>
                          </a:solidFill>
                          <a:latin typeface="Verdana"/>
                          <a:cs typeface="Arial"/>
                        </a:defRPr>
                      </a:lvl9pPr>
                    </a:lstStyle>
                    <a:p>
                      <a:r>
                        <a:rPr lang="en-US" sz="1400" dirty="0"/>
                        <a:t>HSL/LSL</a:t>
                      </a:r>
                    </a:p>
                    <a:p>
                      <a:r>
                        <a:rPr lang="en-US" sz="1400" dirty="0"/>
                        <a:t>(MW)</a:t>
                      </a:r>
                    </a:p>
                  </a:txBody>
                  <a:tcPr marL="91441" marR="91441" marT="45736" marB="45736">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9CC00"/>
                    </a:solidFill>
                  </a:tcPr>
                </a:tc>
                <a:tc>
                  <a:txBody>
                    <a:bodyPr/>
                    <a:lstStyle>
                      <a:lvl1pPr marL="0" algn="l" defTabSz="914400" rtl="0" eaLnBrk="1" latinLnBrk="0" hangingPunct="1">
                        <a:defRPr sz="1800" b="1" kern="1200">
                          <a:solidFill>
                            <a:schemeClr val="lt1"/>
                          </a:solidFill>
                          <a:latin typeface="Verdana"/>
                          <a:cs typeface="Arial"/>
                        </a:defRPr>
                      </a:lvl1pPr>
                      <a:lvl2pPr marL="457200" algn="l" defTabSz="914400" rtl="0" eaLnBrk="1" latinLnBrk="0" hangingPunct="1">
                        <a:defRPr sz="1800" b="1" kern="1200">
                          <a:solidFill>
                            <a:schemeClr val="lt1"/>
                          </a:solidFill>
                          <a:latin typeface="Verdana"/>
                          <a:cs typeface="Arial"/>
                        </a:defRPr>
                      </a:lvl2pPr>
                      <a:lvl3pPr marL="914400" algn="l" defTabSz="914400" rtl="0" eaLnBrk="1" latinLnBrk="0" hangingPunct="1">
                        <a:defRPr sz="1800" b="1" kern="1200">
                          <a:solidFill>
                            <a:schemeClr val="lt1"/>
                          </a:solidFill>
                          <a:latin typeface="Verdana"/>
                          <a:cs typeface="Arial"/>
                        </a:defRPr>
                      </a:lvl3pPr>
                      <a:lvl4pPr marL="1371600" algn="l" defTabSz="914400" rtl="0" eaLnBrk="1" latinLnBrk="0" hangingPunct="1">
                        <a:defRPr sz="1800" b="1" kern="1200">
                          <a:solidFill>
                            <a:schemeClr val="lt1"/>
                          </a:solidFill>
                          <a:latin typeface="Verdana"/>
                          <a:cs typeface="Arial"/>
                        </a:defRPr>
                      </a:lvl4pPr>
                      <a:lvl5pPr marL="1828800" algn="l" defTabSz="914400" rtl="0" eaLnBrk="1" latinLnBrk="0" hangingPunct="1">
                        <a:defRPr sz="1800" b="1" kern="1200">
                          <a:solidFill>
                            <a:schemeClr val="lt1"/>
                          </a:solidFill>
                          <a:latin typeface="Verdana"/>
                          <a:cs typeface="Arial"/>
                        </a:defRPr>
                      </a:lvl5pPr>
                      <a:lvl6pPr marL="2286000" algn="l" defTabSz="914400" rtl="0" eaLnBrk="1" latinLnBrk="0" hangingPunct="1">
                        <a:defRPr sz="1800" b="1" kern="1200">
                          <a:solidFill>
                            <a:schemeClr val="lt1"/>
                          </a:solidFill>
                          <a:latin typeface="Verdana"/>
                          <a:cs typeface="Arial"/>
                        </a:defRPr>
                      </a:lvl6pPr>
                      <a:lvl7pPr marL="2743200" algn="l" defTabSz="914400" rtl="0" eaLnBrk="1" latinLnBrk="0" hangingPunct="1">
                        <a:defRPr sz="1800" b="1" kern="1200">
                          <a:solidFill>
                            <a:schemeClr val="lt1"/>
                          </a:solidFill>
                          <a:latin typeface="Verdana"/>
                          <a:cs typeface="Arial"/>
                        </a:defRPr>
                      </a:lvl7pPr>
                      <a:lvl8pPr marL="3200400" algn="l" defTabSz="914400" rtl="0" eaLnBrk="1" latinLnBrk="0" hangingPunct="1">
                        <a:defRPr sz="1800" b="1" kern="1200">
                          <a:solidFill>
                            <a:schemeClr val="lt1"/>
                          </a:solidFill>
                          <a:latin typeface="Verdana"/>
                          <a:cs typeface="Arial"/>
                        </a:defRPr>
                      </a:lvl8pPr>
                      <a:lvl9pPr marL="3657600" algn="l" defTabSz="914400" rtl="0" eaLnBrk="1" latinLnBrk="0" hangingPunct="1">
                        <a:defRPr sz="1800" b="1" kern="1200">
                          <a:solidFill>
                            <a:schemeClr val="lt1"/>
                          </a:solidFill>
                          <a:latin typeface="Verdana"/>
                          <a:cs typeface="Arial"/>
                        </a:defRPr>
                      </a:lvl9pPr>
                    </a:lstStyle>
                    <a:p>
                      <a:r>
                        <a:rPr lang="en-US" sz="1400" dirty="0"/>
                        <a:t>Max/Min</a:t>
                      </a:r>
                    </a:p>
                    <a:p>
                      <a:r>
                        <a:rPr lang="en-US" sz="1400" dirty="0"/>
                        <a:t>SOC (MWh)</a:t>
                      </a:r>
                    </a:p>
                  </a:txBody>
                  <a:tcPr marL="91441" marR="91441" marT="45736" marB="45736">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9CC00"/>
                    </a:solidFill>
                  </a:tcPr>
                </a:tc>
                <a:tc>
                  <a:txBody>
                    <a:bodyPr/>
                    <a:lstStyle>
                      <a:lvl1pPr marL="0" algn="l" defTabSz="914400" rtl="0" eaLnBrk="1" latinLnBrk="0" hangingPunct="1">
                        <a:defRPr sz="1800" b="1" kern="1200">
                          <a:solidFill>
                            <a:schemeClr val="lt1"/>
                          </a:solidFill>
                          <a:latin typeface="Verdana"/>
                          <a:cs typeface="Arial"/>
                        </a:defRPr>
                      </a:lvl1pPr>
                      <a:lvl2pPr marL="457200" algn="l" defTabSz="914400" rtl="0" eaLnBrk="1" latinLnBrk="0" hangingPunct="1">
                        <a:defRPr sz="1800" b="1" kern="1200">
                          <a:solidFill>
                            <a:schemeClr val="lt1"/>
                          </a:solidFill>
                          <a:latin typeface="Verdana"/>
                          <a:cs typeface="Arial"/>
                        </a:defRPr>
                      </a:lvl2pPr>
                      <a:lvl3pPr marL="914400" algn="l" defTabSz="914400" rtl="0" eaLnBrk="1" latinLnBrk="0" hangingPunct="1">
                        <a:defRPr sz="1800" b="1" kern="1200">
                          <a:solidFill>
                            <a:schemeClr val="lt1"/>
                          </a:solidFill>
                          <a:latin typeface="Verdana"/>
                          <a:cs typeface="Arial"/>
                        </a:defRPr>
                      </a:lvl3pPr>
                      <a:lvl4pPr marL="1371600" algn="l" defTabSz="914400" rtl="0" eaLnBrk="1" latinLnBrk="0" hangingPunct="1">
                        <a:defRPr sz="1800" b="1" kern="1200">
                          <a:solidFill>
                            <a:schemeClr val="lt1"/>
                          </a:solidFill>
                          <a:latin typeface="Verdana"/>
                          <a:cs typeface="Arial"/>
                        </a:defRPr>
                      </a:lvl4pPr>
                      <a:lvl5pPr marL="1828800" algn="l" defTabSz="914400" rtl="0" eaLnBrk="1" latinLnBrk="0" hangingPunct="1">
                        <a:defRPr sz="1800" b="1" kern="1200">
                          <a:solidFill>
                            <a:schemeClr val="lt1"/>
                          </a:solidFill>
                          <a:latin typeface="Verdana"/>
                          <a:cs typeface="Arial"/>
                        </a:defRPr>
                      </a:lvl5pPr>
                      <a:lvl6pPr marL="2286000" algn="l" defTabSz="914400" rtl="0" eaLnBrk="1" latinLnBrk="0" hangingPunct="1">
                        <a:defRPr sz="1800" b="1" kern="1200">
                          <a:solidFill>
                            <a:schemeClr val="lt1"/>
                          </a:solidFill>
                          <a:latin typeface="Verdana"/>
                          <a:cs typeface="Arial"/>
                        </a:defRPr>
                      </a:lvl6pPr>
                      <a:lvl7pPr marL="2743200" algn="l" defTabSz="914400" rtl="0" eaLnBrk="1" latinLnBrk="0" hangingPunct="1">
                        <a:defRPr sz="1800" b="1" kern="1200">
                          <a:solidFill>
                            <a:schemeClr val="lt1"/>
                          </a:solidFill>
                          <a:latin typeface="Verdana"/>
                          <a:cs typeface="Arial"/>
                        </a:defRPr>
                      </a:lvl7pPr>
                      <a:lvl8pPr marL="3200400" algn="l" defTabSz="914400" rtl="0" eaLnBrk="1" latinLnBrk="0" hangingPunct="1">
                        <a:defRPr sz="1800" b="1" kern="1200">
                          <a:solidFill>
                            <a:schemeClr val="lt1"/>
                          </a:solidFill>
                          <a:latin typeface="Verdana"/>
                          <a:cs typeface="Arial"/>
                        </a:defRPr>
                      </a:lvl8pPr>
                      <a:lvl9pPr marL="3657600" algn="l" defTabSz="914400" rtl="0" eaLnBrk="1" latinLnBrk="0" hangingPunct="1">
                        <a:defRPr sz="1800" b="1" kern="1200">
                          <a:solidFill>
                            <a:schemeClr val="lt1"/>
                          </a:solidFill>
                          <a:latin typeface="Verdana"/>
                          <a:cs typeface="Arial"/>
                        </a:defRPr>
                      </a:lvl9pPr>
                    </a:lstStyle>
                    <a:p>
                      <a:r>
                        <a:rPr lang="en-US" sz="1400" dirty="0"/>
                        <a:t>FFR/RRS Qual.</a:t>
                      </a:r>
                      <a:r>
                        <a:rPr lang="en-US" sz="1400" baseline="0" dirty="0"/>
                        <a:t> MW</a:t>
                      </a:r>
                      <a:endParaRPr lang="en-US" sz="1400" dirty="0"/>
                    </a:p>
                  </a:txBody>
                  <a:tcPr marL="91441" marR="91441" marT="45736" marB="45736">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9CC00"/>
                    </a:solidFill>
                  </a:tcPr>
                </a:tc>
                <a:tc>
                  <a:txBody>
                    <a:bodyPr/>
                    <a:lstStyle>
                      <a:lvl1pPr marL="0" algn="l" defTabSz="914400" rtl="0" eaLnBrk="1" latinLnBrk="0" hangingPunct="1">
                        <a:defRPr sz="1800" b="1" kern="1200">
                          <a:solidFill>
                            <a:schemeClr val="lt1"/>
                          </a:solidFill>
                          <a:latin typeface="Verdana"/>
                          <a:cs typeface="Arial"/>
                        </a:defRPr>
                      </a:lvl1pPr>
                      <a:lvl2pPr marL="457200" algn="l" defTabSz="914400" rtl="0" eaLnBrk="1" latinLnBrk="0" hangingPunct="1">
                        <a:defRPr sz="1800" b="1" kern="1200">
                          <a:solidFill>
                            <a:schemeClr val="lt1"/>
                          </a:solidFill>
                          <a:latin typeface="Verdana"/>
                          <a:cs typeface="Arial"/>
                        </a:defRPr>
                      </a:lvl2pPr>
                      <a:lvl3pPr marL="914400" algn="l" defTabSz="914400" rtl="0" eaLnBrk="1" latinLnBrk="0" hangingPunct="1">
                        <a:defRPr sz="1800" b="1" kern="1200">
                          <a:solidFill>
                            <a:schemeClr val="lt1"/>
                          </a:solidFill>
                          <a:latin typeface="Verdana"/>
                          <a:cs typeface="Arial"/>
                        </a:defRPr>
                      </a:lvl3pPr>
                      <a:lvl4pPr marL="1371600" algn="l" defTabSz="914400" rtl="0" eaLnBrk="1" latinLnBrk="0" hangingPunct="1">
                        <a:defRPr sz="1800" b="1" kern="1200">
                          <a:solidFill>
                            <a:schemeClr val="lt1"/>
                          </a:solidFill>
                          <a:latin typeface="Verdana"/>
                          <a:cs typeface="Arial"/>
                        </a:defRPr>
                      </a:lvl4pPr>
                      <a:lvl5pPr marL="1828800" algn="l" defTabSz="914400" rtl="0" eaLnBrk="1" latinLnBrk="0" hangingPunct="1">
                        <a:defRPr sz="1800" b="1" kern="1200">
                          <a:solidFill>
                            <a:schemeClr val="lt1"/>
                          </a:solidFill>
                          <a:latin typeface="Verdana"/>
                          <a:cs typeface="Arial"/>
                        </a:defRPr>
                      </a:lvl5pPr>
                      <a:lvl6pPr marL="2286000" algn="l" defTabSz="914400" rtl="0" eaLnBrk="1" latinLnBrk="0" hangingPunct="1">
                        <a:defRPr sz="1800" b="1" kern="1200">
                          <a:solidFill>
                            <a:schemeClr val="lt1"/>
                          </a:solidFill>
                          <a:latin typeface="Verdana"/>
                          <a:cs typeface="Arial"/>
                        </a:defRPr>
                      </a:lvl6pPr>
                      <a:lvl7pPr marL="2743200" algn="l" defTabSz="914400" rtl="0" eaLnBrk="1" latinLnBrk="0" hangingPunct="1">
                        <a:defRPr sz="1800" b="1" kern="1200">
                          <a:solidFill>
                            <a:schemeClr val="lt1"/>
                          </a:solidFill>
                          <a:latin typeface="Verdana"/>
                          <a:cs typeface="Arial"/>
                        </a:defRPr>
                      </a:lvl7pPr>
                      <a:lvl8pPr marL="3200400" algn="l" defTabSz="914400" rtl="0" eaLnBrk="1" latinLnBrk="0" hangingPunct="1">
                        <a:defRPr sz="1800" b="1" kern="1200">
                          <a:solidFill>
                            <a:schemeClr val="lt1"/>
                          </a:solidFill>
                          <a:latin typeface="Verdana"/>
                          <a:cs typeface="Arial"/>
                        </a:defRPr>
                      </a:lvl8pPr>
                      <a:lvl9pPr marL="3657600" algn="l" defTabSz="914400" rtl="0" eaLnBrk="1" latinLnBrk="0" hangingPunct="1">
                        <a:defRPr sz="1800" b="1" kern="1200">
                          <a:solidFill>
                            <a:schemeClr val="lt1"/>
                          </a:solidFill>
                          <a:latin typeface="Verdana"/>
                          <a:cs typeface="Arial"/>
                        </a:defRPr>
                      </a:lvl9pPr>
                    </a:lstStyle>
                    <a:p>
                      <a:r>
                        <a:rPr lang="en-US" sz="1400" dirty="0"/>
                        <a:t>Energy Bid </a:t>
                      </a:r>
                    </a:p>
                    <a:p>
                      <a:r>
                        <a:rPr lang="en-US" sz="1400" dirty="0"/>
                        <a:t>$/MWh</a:t>
                      </a:r>
                    </a:p>
                  </a:txBody>
                  <a:tcPr marL="91441" marR="91441" marT="45736" marB="45736">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9CC00"/>
                    </a:solidFill>
                  </a:tcPr>
                </a:tc>
                <a:tc>
                  <a:txBody>
                    <a:bodyPr/>
                    <a:lstStyle>
                      <a:lvl1pPr marL="0" algn="l" defTabSz="914400" rtl="0" eaLnBrk="1" latinLnBrk="0" hangingPunct="1">
                        <a:defRPr sz="1800" b="1" kern="1200">
                          <a:solidFill>
                            <a:schemeClr val="lt1"/>
                          </a:solidFill>
                          <a:latin typeface="Verdana"/>
                          <a:cs typeface="Arial"/>
                        </a:defRPr>
                      </a:lvl1pPr>
                      <a:lvl2pPr marL="457200" algn="l" defTabSz="914400" rtl="0" eaLnBrk="1" latinLnBrk="0" hangingPunct="1">
                        <a:defRPr sz="1800" b="1" kern="1200">
                          <a:solidFill>
                            <a:schemeClr val="lt1"/>
                          </a:solidFill>
                          <a:latin typeface="Verdana"/>
                          <a:cs typeface="Arial"/>
                        </a:defRPr>
                      </a:lvl2pPr>
                      <a:lvl3pPr marL="914400" algn="l" defTabSz="914400" rtl="0" eaLnBrk="1" latinLnBrk="0" hangingPunct="1">
                        <a:defRPr sz="1800" b="1" kern="1200">
                          <a:solidFill>
                            <a:schemeClr val="lt1"/>
                          </a:solidFill>
                          <a:latin typeface="Verdana"/>
                          <a:cs typeface="Arial"/>
                        </a:defRPr>
                      </a:lvl3pPr>
                      <a:lvl4pPr marL="1371600" algn="l" defTabSz="914400" rtl="0" eaLnBrk="1" latinLnBrk="0" hangingPunct="1">
                        <a:defRPr sz="1800" b="1" kern="1200">
                          <a:solidFill>
                            <a:schemeClr val="lt1"/>
                          </a:solidFill>
                          <a:latin typeface="Verdana"/>
                          <a:cs typeface="Arial"/>
                        </a:defRPr>
                      </a:lvl4pPr>
                      <a:lvl5pPr marL="1828800" algn="l" defTabSz="914400" rtl="0" eaLnBrk="1" latinLnBrk="0" hangingPunct="1">
                        <a:defRPr sz="1800" b="1" kern="1200">
                          <a:solidFill>
                            <a:schemeClr val="lt1"/>
                          </a:solidFill>
                          <a:latin typeface="Verdana"/>
                          <a:cs typeface="Arial"/>
                        </a:defRPr>
                      </a:lvl5pPr>
                      <a:lvl6pPr marL="2286000" algn="l" defTabSz="914400" rtl="0" eaLnBrk="1" latinLnBrk="0" hangingPunct="1">
                        <a:defRPr sz="1800" b="1" kern="1200">
                          <a:solidFill>
                            <a:schemeClr val="lt1"/>
                          </a:solidFill>
                          <a:latin typeface="Verdana"/>
                          <a:cs typeface="Arial"/>
                        </a:defRPr>
                      </a:lvl6pPr>
                      <a:lvl7pPr marL="2743200" algn="l" defTabSz="914400" rtl="0" eaLnBrk="1" latinLnBrk="0" hangingPunct="1">
                        <a:defRPr sz="1800" b="1" kern="1200">
                          <a:solidFill>
                            <a:schemeClr val="lt1"/>
                          </a:solidFill>
                          <a:latin typeface="Verdana"/>
                          <a:cs typeface="Arial"/>
                        </a:defRPr>
                      </a:lvl7pPr>
                      <a:lvl8pPr marL="3200400" algn="l" defTabSz="914400" rtl="0" eaLnBrk="1" latinLnBrk="0" hangingPunct="1">
                        <a:defRPr sz="1800" b="1" kern="1200">
                          <a:solidFill>
                            <a:schemeClr val="lt1"/>
                          </a:solidFill>
                          <a:latin typeface="Verdana"/>
                          <a:cs typeface="Arial"/>
                        </a:defRPr>
                      </a:lvl8pPr>
                      <a:lvl9pPr marL="3657600" algn="l" defTabSz="914400" rtl="0" eaLnBrk="1" latinLnBrk="0" hangingPunct="1">
                        <a:defRPr sz="1800" b="1" kern="1200">
                          <a:solidFill>
                            <a:schemeClr val="lt1"/>
                          </a:solidFill>
                          <a:latin typeface="Verdana"/>
                          <a:cs typeface="Arial"/>
                        </a:defRPr>
                      </a:lvl9pPr>
                    </a:lstStyle>
                    <a:p>
                      <a:r>
                        <a:rPr lang="en-US" sz="1400" dirty="0"/>
                        <a:t>Energy Offer $/MWh</a:t>
                      </a:r>
                    </a:p>
                  </a:txBody>
                  <a:tcPr marL="91441" marR="91441" marT="45736" marB="45736">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9CC00"/>
                    </a:solidFill>
                  </a:tcPr>
                </a:tc>
                <a:tc>
                  <a:txBody>
                    <a:bodyPr/>
                    <a:lstStyle>
                      <a:lvl1pPr marL="0" algn="l" defTabSz="914400" rtl="0" eaLnBrk="1" latinLnBrk="0" hangingPunct="1">
                        <a:defRPr sz="1800" b="1" kern="1200">
                          <a:solidFill>
                            <a:schemeClr val="lt1"/>
                          </a:solidFill>
                          <a:latin typeface="Verdana"/>
                          <a:cs typeface="Arial"/>
                        </a:defRPr>
                      </a:lvl1pPr>
                      <a:lvl2pPr marL="457200" algn="l" defTabSz="914400" rtl="0" eaLnBrk="1" latinLnBrk="0" hangingPunct="1">
                        <a:defRPr sz="1800" b="1" kern="1200">
                          <a:solidFill>
                            <a:schemeClr val="lt1"/>
                          </a:solidFill>
                          <a:latin typeface="Verdana"/>
                          <a:cs typeface="Arial"/>
                        </a:defRPr>
                      </a:lvl2pPr>
                      <a:lvl3pPr marL="914400" algn="l" defTabSz="914400" rtl="0" eaLnBrk="1" latinLnBrk="0" hangingPunct="1">
                        <a:defRPr sz="1800" b="1" kern="1200">
                          <a:solidFill>
                            <a:schemeClr val="lt1"/>
                          </a:solidFill>
                          <a:latin typeface="Verdana"/>
                          <a:cs typeface="Arial"/>
                        </a:defRPr>
                      </a:lvl3pPr>
                      <a:lvl4pPr marL="1371600" algn="l" defTabSz="914400" rtl="0" eaLnBrk="1" latinLnBrk="0" hangingPunct="1">
                        <a:defRPr sz="1800" b="1" kern="1200">
                          <a:solidFill>
                            <a:schemeClr val="lt1"/>
                          </a:solidFill>
                          <a:latin typeface="Verdana"/>
                          <a:cs typeface="Arial"/>
                        </a:defRPr>
                      </a:lvl4pPr>
                      <a:lvl5pPr marL="1828800" algn="l" defTabSz="914400" rtl="0" eaLnBrk="1" latinLnBrk="0" hangingPunct="1">
                        <a:defRPr sz="1800" b="1" kern="1200">
                          <a:solidFill>
                            <a:schemeClr val="lt1"/>
                          </a:solidFill>
                          <a:latin typeface="Verdana"/>
                          <a:cs typeface="Arial"/>
                        </a:defRPr>
                      </a:lvl5pPr>
                      <a:lvl6pPr marL="2286000" algn="l" defTabSz="914400" rtl="0" eaLnBrk="1" latinLnBrk="0" hangingPunct="1">
                        <a:defRPr sz="1800" b="1" kern="1200">
                          <a:solidFill>
                            <a:schemeClr val="lt1"/>
                          </a:solidFill>
                          <a:latin typeface="Verdana"/>
                          <a:cs typeface="Arial"/>
                        </a:defRPr>
                      </a:lvl6pPr>
                      <a:lvl7pPr marL="2743200" algn="l" defTabSz="914400" rtl="0" eaLnBrk="1" latinLnBrk="0" hangingPunct="1">
                        <a:defRPr sz="1800" b="1" kern="1200">
                          <a:solidFill>
                            <a:schemeClr val="lt1"/>
                          </a:solidFill>
                          <a:latin typeface="Verdana"/>
                          <a:cs typeface="Arial"/>
                        </a:defRPr>
                      </a:lvl7pPr>
                      <a:lvl8pPr marL="3200400" algn="l" defTabSz="914400" rtl="0" eaLnBrk="1" latinLnBrk="0" hangingPunct="1">
                        <a:defRPr sz="1800" b="1" kern="1200">
                          <a:solidFill>
                            <a:schemeClr val="lt1"/>
                          </a:solidFill>
                          <a:latin typeface="Verdana"/>
                          <a:cs typeface="Arial"/>
                        </a:defRPr>
                      </a:lvl8pPr>
                      <a:lvl9pPr marL="3657600" algn="l" defTabSz="914400" rtl="0" eaLnBrk="1" latinLnBrk="0" hangingPunct="1">
                        <a:defRPr sz="1800" b="1" kern="1200">
                          <a:solidFill>
                            <a:schemeClr val="lt1"/>
                          </a:solidFill>
                          <a:latin typeface="Verdana"/>
                          <a:cs typeface="Arial"/>
                        </a:defRPr>
                      </a:lvl9pPr>
                    </a:lstStyle>
                    <a:p>
                      <a:r>
                        <a:rPr lang="en-US" sz="1400" dirty="0"/>
                        <a:t>FFR/RRS Offer $/MW/h</a:t>
                      </a:r>
                    </a:p>
                  </a:txBody>
                  <a:tcPr marL="91441" marR="91441" marT="45736" marB="45736">
                    <a:lnL w="12700" cmpd="sng">
                      <a:solidFill>
                        <a:srgbClr val="FFFFFF"/>
                      </a:solidFill>
                    </a:lnL>
                    <a:lnR w="12700" cmpd="sng">
                      <a:solidFill>
                        <a:srgbClr val="FFFFFF"/>
                      </a:solidFill>
                    </a:lnR>
                    <a:lnT w="12700" cmpd="sng">
                      <a:solidFill>
                        <a:srgbClr val="FFFFFF"/>
                      </a:solidFill>
                    </a:lnT>
                    <a:lnB w="38100" cmpd="sng">
                      <a:solidFill>
                        <a:srgbClr val="FFFFFF"/>
                      </a:solidFill>
                    </a:lnB>
                    <a:lnTlToBr w="12700" cmpd="sng">
                      <a:noFill/>
                      <a:prstDash val="solid"/>
                    </a:lnTlToBr>
                    <a:lnBlToTr w="12700" cmpd="sng">
                      <a:noFill/>
                      <a:prstDash val="solid"/>
                    </a:lnBlToTr>
                    <a:solidFill>
                      <a:srgbClr val="99CC00"/>
                    </a:solidFill>
                  </a:tcPr>
                </a:tc>
              </a:tr>
              <a:tr h="518346">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Battery</a:t>
                      </a:r>
                    </a:p>
                  </a:txBody>
                  <a:tcPr marL="91441" marR="91441" marT="45736" marB="45736">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4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+-10MW</a:t>
                      </a:r>
                    </a:p>
                  </a:txBody>
                  <a:tcPr marL="91441" marR="91441" marT="45736" marB="45736">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4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Max: 20</a:t>
                      </a:r>
                      <a:r>
                        <a:rPr lang="en-US" sz="1400" baseline="0" dirty="0"/>
                        <a:t>MWh</a:t>
                      </a:r>
                    </a:p>
                    <a:p>
                      <a:r>
                        <a:rPr lang="en-US" sz="1400" baseline="0" dirty="0"/>
                        <a:t>Min: 0.1MWh</a:t>
                      </a:r>
                      <a:endParaRPr lang="en-US" sz="1400" dirty="0"/>
                    </a:p>
                  </a:txBody>
                  <a:tcPr marL="91441" marR="91441" marT="45736" marB="45736">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4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20MW</a:t>
                      </a:r>
                    </a:p>
                  </a:txBody>
                  <a:tcPr marL="91441" marR="91441" marT="45736" marB="45736">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4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-10 to 0 MW @$200/MWh</a:t>
                      </a:r>
                    </a:p>
                  </a:txBody>
                  <a:tcPr marL="91441" marR="91441" marT="45736" marB="45736">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4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0 to 10 MW @$200/MWh</a:t>
                      </a:r>
                    </a:p>
                  </a:txBody>
                  <a:tcPr marL="91441" marR="91441" marT="45736" marB="45736">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4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20MW</a:t>
                      </a:r>
                    </a:p>
                    <a:p>
                      <a:r>
                        <a:rPr lang="en-US" sz="1400" dirty="0"/>
                        <a:t>@$0/MW/h</a:t>
                      </a:r>
                    </a:p>
                  </a:txBody>
                  <a:tcPr marL="91441" marR="91441" marT="45736" marB="45736">
                    <a:lnL w="12700" cmpd="sng">
                      <a:solidFill>
                        <a:srgbClr val="FFFFFF"/>
                      </a:solidFill>
                    </a:lnL>
                    <a:lnR w="12700" cmpd="sng">
                      <a:solidFill>
                        <a:srgbClr val="FFFFFF"/>
                      </a:solidFill>
                    </a:lnR>
                    <a:lnT w="381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40000"/>
                      </a:srgbClr>
                    </a:solidFill>
                  </a:tcPr>
                </a:tc>
              </a:tr>
              <a:tr h="518346">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GR</a:t>
                      </a:r>
                    </a:p>
                  </a:txBody>
                  <a:tcPr marL="91441" marR="91441" marT="45736" marB="45736">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2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100MW or 80MW</a:t>
                      </a:r>
                    </a:p>
                  </a:txBody>
                  <a:tcPr marL="91441" marR="91441" marT="45736" marB="45736">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2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N/A</a:t>
                      </a:r>
                    </a:p>
                  </a:txBody>
                  <a:tcPr marL="91441" marR="91441" marT="45736" marB="45736">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2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20MW</a:t>
                      </a:r>
                    </a:p>
                  </a:txBody>
                  <a:tcPr marL="91441" marR="91441" marT="45736" marB="45736">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2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N/A</a:t>
                      </a:r>
                      <a:endParaRPr lang="en-US" sz="1400" dirty="0">
                        <a:solidFill>
                          <a:srgbClr val="FFC000"/>
                        </a:solidFill>
                      </a:endParaRPr>
                    </a:p>
                  </a:txBody>
                  <a:tcPr marL="91441" marR="91441" marT="45736" marB="45736">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2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0 to 100 MW @$40/MWh</a:t>
                      </a:r>
                    </a:p>
                  </a:txBody>
                  <a:tcPr marL="91441" marR="91441" marT="45736" marB="45736">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20000"/>
                      </a:srgbClr>
                    </a:solidFill>
                  </a:tcPr>
                </a:tc>
                <a:tc>
                  <a:txBody>
                    <a:bodyPr/>
                    <a:lstStyle>
                      <a:lvl1pPr marL="0" algn="l" defTabSz="914400" rtl="0" eaLnBrk="1" latinLnBrk="0" hangingPunct="1">
                        <a:defRPr sz="1800" kern="1200">
                          <a:solidFill>
                            <a:schemeClr val="dk1"/>
                          </a:solidFill>
                          <a:latin typeface="Verdana"/>
                          <a:cs typeface="Arial"/>
                        </a:defRPr>
                      </a:lvl1pPr>
                      <a:lvl2pPr marL="457200" algn="l" defTabSz="914400" rtl="0" eaLnBrk="1" latinLnBrk="0" hangingPunct="1">
                        <a:defRPr sz="1800" kern="1200">
                          <a:solidFill>
                            <a:schemeClr val="dk1"/>
                          </a:solidFill>
                          <a:latin typeface="Verdana"/>
                          <a:cs typeface="Arial"/>
                        </a:defRPr>
                      </a:lvl2pPr>
                      <a:lvl3pPr marL="914400" algn="l" defTabSz="914400" rtl="0" eaLnBrk="1" latinLnBrk="0" hangingPunct="1">
                        <a:defRPr sz="1800" kern="1200">
                          <a:solidFill>
                            <a:schemeClr val="dk1"/>
                          </a:solidFill>
                          <a:latin typeface="Verdana"/>
                          <a:cs typeface="Arial"/>
                        </a:defRPr>
                      </a:lvl3pPr>
                      <a:lvl4pPr marL="1371600" algn="l" defTabSz="914400" rtl="0" eaLnBrk="1" latinLnBrk="0" hangingPunct="1">
                        <a:defRPr sz="1800" kern="1200">
                          <a:solidFill>
                            <a:schemeClr val="dk1"/>
                          </a:solidFill>
                          <a:latin typeface="Verdana"/>
                          <a:cs typeface="Arial"/>
                        </a:defRPr>
                      </a:lvl4pPr>
                      <a:lvl5pPr marL="1828800" algn="l" defTabSz="914400" rtl="0" eaLnBrk="1" latinLnBrk="0" hangingPunct="1">
                        <a:defRPr sz="1800" kern="1200">
                          <a:solidFill>
                            <a:schemeClr val="dk1"/>
                          </a:solidFill>
                          <a:latin typeface="Verdana"/>
                          <a:cs typeface="Arial"/>
                        </a:defRPr>
                      </a:lvl5pPr>
                      <a:lvl6pPr marL="2286000" algn="l" defTabSz="914400" rtl="0" eaLnBrk="1" latinLnBrk="0" hangingPunct="1">
                        <a:defRPr sz="1800" kern="1200">
                          <a:solidFill>
                            <a:schemeClr val="dk1"/>
                          </a:solidFill>
                          <a:latin typeface="Verdana"/>
                          <a:cs typeface="Arial"/>
                        </a:defRPr>
                      </a:lvl6pPr>
                      <a:lvl7pPr marL="2743200" algn="l" defTabSz="914400" rtl="0" eaLnBrk="1" latinLnBrk="0" hangingPunct="1">
                        <a:defRPr sz="1800" kern="1200">
                          <a:solidFill>
                            <a:schemeClr val="dk1"/>
                          </a:solidFill>
                          <a:latin typeface="Verdana"/>
                          <a:cs typeface="Arial"/>
                        </a:defRPr>
                      </a:lvl7pPr>
                      <a:lvl8pPr marL="3200400" algn="l" defTabSz="914400" rtl="0" eaLnBrk="1" latinLnBrk="0" hangingPunct="1">
                        <a:defRPr sz="1800" kern="1200">
                          <a:solidFill>
                            <a:schemeClr val="dk1"/>
                          </a:solidFill>
                          <a:latin typeface="Verdana"/>
                          <a:cs typeface="Arial"/>
                        </a:defRPr>
                      </a:lvl8pPr>
                      <a:lvl9pPr marL="3657600" algn="l" defTabSz="914400" rtl="0" eaLnBrk="1" latinLnBrk="0" hangingPunct="1">
                        <a:defRPr sz="1800" kern="1200">
                          <a:solidFill>
                            <a:schemeClr val="dk1"/>
                          </a:solidFill>
                          <a:latin typeface="Verdana"/>
                          <a:cs typeface="Arial"/>
                        </a:defRPr>
                      </a:lvl9pPr>
                    </a:lstStyle>
                    <a:p>
                      <a:r>
                        <a:rPr lang="en-US" sz="1400" dirty="0"/>
                        <a:t>20MW</a:t>
                      </a:r>
                    </a:p>
                    <a:p>
                      <a:r>
                        <a:rPr lang="en-US" sz="1400" dirty="0">
                          <a:solidFill>
                            <a:schemeClr val="tx1"/>
                          </a:solidFill>
                        </a:rPr>
                        <a:t>@$10/MW/h</a:t>
                      </a:r>
                    </a:p>
                  </a:txBody>
                  <a:tcPr marL="91441" marR="91441" marT="45736" marB="45736">
                    <a:lnL w="12700" cmpd="sng">
                      <a:solidFill>
                        <a:srgbClr val="FFFFFF"/>
                      </a:solidFill>
                    </a:lnL>
                    <a:lnR w="12700" cmpd="sng">
                      <a:solidFill>
                        <a:srgbClr val="FFFFFF"/>
                      </a:solidFill>
                    </a:lnR>
                    <a:lnT w="12700" cmpd="sng">
                      <a:solidFill>
                        <a:srgbClr val="FFFFFF"/>
                      </a:solidFill>
                    </a:lnT>
                    <a:lnB w="12700" cmpd="sng">
                      <a:solidFill>
                        <a:srgbClr val="FFFFFF"/>
                      </a:solidFill>
                    </a:lnB>
                    <a:lnTlToBr w="12700" cmpd="sng">
                      <a:noFill/>
                      <a:prstDash val="solid"/>
                    </a:lnTlToBr>
                    <a:lnBlToTr w="12700" cmpd="sng">
                      <a:noFill/>
                      <a:prstDash val="solid"/>
                    </a:lnBlToTr>
                    <a:solidFill>
                      <a:srgbClr val="99CC00">
                        <a:tint val="20000"/>
                      </a:srgbClr>
                    </a:solidFill>
                  </a:tcPr>
                </a:tc>
              </a:tr>
            </a:tbl>
          </a:graphicData>
        </a:graphic>
      </p:graphicFrame>
    </p:spTree>
    <p:extLst>
      <p:ext uri="{BB962C8B-B14F-4D97-AF65-F5344CB8AC3E}">
        <p14:creationId xmlns:p14="http://schemas.microsoft.com/office/powerpoint/2010/main" val="169361178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 2 from Dr. Siddiqi’s s</a:t>
            </a:r>
            <a:r>
              <a:rPr lang="en-US" dirty="0" smtClean="0"/>
              <a:t>lides cont.</a:t>
            </a:r>
            <a:endParaRPr lang="en-US"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7</a:t>
            </a:fld>
            <a:endParaRPr lang="en-US"/>
          </a:p>
        </p:txBody>
      </p:sp>
      <p:cxnSp>
        <p:nvCxnSpPr>
          <p:cNvPr id="5" name="Straight Arrow Connector 4"/>
          <p:cNvCxnSpPr/>
          <p:nvPr/>
        </p:nvCxnSpPr>
        <p:spPr>
          <a:xfrm flipV="1">
            <a:off x="5713413" y="823913"/>
            <a:ext cx="0" cy="2344737"/>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6" name="TextBox 5"/>
          <p:cNvSpPr txBox="1"/>
          <p:nvPr/>
        </p:nvSpPr>
        <p:spPr>
          <a:xfrm>
            <a:off x="352425" y="6026150"/>
            <a:ext cx="8551863" cy="277813"/>
          </a:xfrm>
          <a:prstGeom prst="rect">
            <a:avLst/>
          </a:prstGeom>
          <a:noFill/>
        </p:spPr>
        <p:txBody>
          <a:bodyPr>
            <a:spAutoFit/>
          </a:bodyPr>
          <a:lstStyle/>
          <a:p>
            <a:pPr algn="ctr" eaLnBrk="1" fontAlgn="auto" hangingPunct="1">
              <a:spcBef>
                <a:spcPts val="0"/>
              </a:spcBef>
              <a:spcAft>
                <a:spcPts val="0"/>
              </a:spcAft>
              <a:defRPr/>
            </a:pPr>
            <a:r>
              <a:rPr lang="en-US" sz="1200" dirty="0">
                <a:solidFill>
                  <a:srgbClr val="5B6770"/>
                </a:solidFill>
                <a:latin typeface="Arial" panose="020B0604020202020204"/>
                <a:cs typeface="+mn-cs"/>
              </a:rPr>
              <a:t>Note: Similar logic would apply for </a:t>
            </a:r>
            <a:r>
              <a:rPr lang="en-US" sz="1200" dirty="0" err="1">
                <a:solidFill>
                  <a:srgbClr val="5B6770"/>
                </a:solidFill>
                <a:latin typeface="Arial" panose="020B0604020202020204"/>
                <a:cs typeface="+mn-cs"/>
              </a:rPr>
              <a:t>Reg</a:t>
            </a:r>
            <a:r>
              <a:rPr lang="en-US" sz="1200" dirty="0">
                <a:solidFill>
                  <a:srgbClr val="5B6770"/>
                </a:solidFill>
                <a:latin typeface="Arial" panose="020B0604020202020204"/>
                <a:cs typeface="+mn-cs"/>
              </a:rPr>
              <a:t>-Up/Down (also 15 minute duration ) and ECRS/Non-Spin (1 hour duration)</a:t>
            </a:r>
          </a:p>
        </p:txBody>
      </p:sp>
      <p:grpSp>
        <p:nvGrpSpPr>
          <p:cNvPr id="7" name="Group 58"/>
          <p:cNvGrpSpPr>
            <a:grpSpLocks/>
          </p:cNvGrpSpPr>
          <p:nvPr/>
        </p:nvGrpSpPr>
        <p:grpSpPr bwMode="auto">
          <a:xfrm>
            <a:off x="223838" y="809625"/>
            <a:ext cx="7924800" cy="2354263"/>
            <a:chOff x="548640" y="1448239"/>
            <a:chExt cx="7924800" cy="2353438"/>
          </a:xfrm>
        </p:grpSpPr>
        <p:grpSp>
          <p:nvGrpSpPr>
            <p:cNvPr id="8" name="Group 47"/>
            <p:cNvGrpSpPr>
              <a:grpSpLocks/>
            </p:cNvGrpSpPr>
            <p:nvPr/>
          </p:nvGrpSpPr>
          <p:grpSpPr bwMode="auto">
            <a:xfrm>
              <a:off x="548640" y="1448239"/>
              <a:ext cx="7924800" cy="2353438"/>
              <a:chOff x="914400" y="468701"/>
              <a:chExt cx="7924800" cy="2960299"/>
            </a:xfrm>
          </p:grpSpPr>
          <p:grpSp>
            <p:nvGrpSpPr>
              <p:cNvPr id="12" name="Group 24"/>
              <p:cNvGrpSpPr>
                <a:grpSpLocks/>
              </p:cNvGrpSpPr>
              <p:nvPr/>
            </p:nvGrpSpPr>
            <p:grpSpPr bwMode="auto">
              <a:xfrm>
                <a:off x="914400" y="468701"/>
                <a:ext cx="7924800" cy="2960299"/>
                <a:chOff x="914400" y="468701"/>
                <a:chExt cx="7924800" cy="2960299"/>
              </a:xfrm>
            </p:grpSpPr>
            <p:cxnSp>
              <p:nvCxnSpPr>
                <p:cNvPr id="23" name="Straight Arrow Connector 22"/>
                <p:cNvCxnSpPr/>
                <p:nvPr/>
              </p:nvCxnSpPr>
              <p:spPr>
                <a:xfrm flipV="1">
                  <a:off x="914400" y="468701"/>
                  <a:ext cx="0" cy="295031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24" name="Straight Arrow Connector 23"/>
                <p:cNvCxnSpPr/>
                <p:nvPr/>
              </p:nvCxnSpPr>
              <p:spPr>
                <a:xfrm>
                  <a:off x="914400" y="3429000"/>
                  <a:ext cx="7924800"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13" name="Group 33"/>
              <p:cNvGrpSpPr>
                <a:grpSpLocks/>
              </p:cNvGrpSpPr>
              <p:nvPr/>
            </p:nvGrpSpPr>
            <p:grpSpPr bwMode="auto">
              <a:xfrm>
                <a:off x="917839" y="1781393"/>
                <a:ext cx="7798522" cy="1464727"/>
                <a:chOff x="917839" y="1781393"/>
                <a:chExt cx="7798522" cy="1464727"/>
              </a:xfrm>
            </p:grpSpPr>
            <p:cxnSp>
              <p:nvCxnSpPr>
                <p:cNvPr id="19" name="Straight Connector 18"/>
                <p:cNvCxnSpPr/>
                <p:nvPr/>
              </p:nvCxnSpPr>
              <p:spPr>
                <a:xfrm>
                  <a:off x="917575" y="3245354"/>
                  <a:ext cx="1203325"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flipV="1">
                  <a:off x="2120900" y="1784168"/>
                  <a:ext cx="0" cy="1461186"/>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a:off x="2116137" y="1784168"/>
                  <a:ext cx="4751388" cy="0"/>
                </a:xfrm>
                <a:prstGeom prst="line">
                  <a:avLst/>
                </a:prstGeom>
                <a:ln w="25400"/>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a:off x="6867525" y="1782171"/>
                  <a:ext cx="1849437" cy="1359383"/>
                </a:xfrm>
                <a:prstGeom prst="line">
                  <a:avLst/>
                </a:prstGeom>
                <a:ln w="25400"/>
              </p:spPr>
              <p:style>
                <a:lnRef idx="1">
                  <a:schemeClr val="accent1"/>
                </a:lnRef>
                <a:fillRef idx="0">
                  <a:schemeClr val="accent1"/>
                </a:fillRef>
                <a:effectRef idx="0">
                  <a:schemeClr val="accent1"/>
                </a:effectRef>
                <a:fontRef idx="minor">
                  <a:schemeClr val="tx1"/>
                </a:fontRef>
              </p:style>
            </p:cxnSp>
          </p:grpSp>
          <p:grpSp>
            <p:nvGrpSpPr>
              <p:cNvPr id="14" name="Group 46"/>
              <p:cNvGrpSpPr>
                <a:grpSpLocks/>
              </p:cNvGrpSpPr>
              <p:nvPr/>
            </p:nvGrpSpPr>
            <p:grpSpPr bwMode="auto">
              <a:xfrm>
                <a:off x="914400" y="2807208"/>
                <a:ext cx="6570554" cy="323326"/>
                <a:chOff x="914400" y="2807208"/>
                <a:chExt cx="6570554" cy="323326"/>
              </a:xfrm>
            </p:grpSpPr>
            <p:cxnSp>
              <p:nvCxnSpPr>
                <p:cNvPr id="15" name="Straight Connector 14"/>
                <p:cNvCxnSpPr/>
                <p:nvPr/>
              </p:nvCxnSpPr>
              <p:spPr>
                <a:xfrm flipV="1">
                  <a:off x="914400" y="2808195"/>
                  <a:ext cx="1206500" cy="71862"/>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flipH="1" flipV="1">
                  <a:off x="2120900" y="2808195"/>
                  <a:ext cx="1536700" cy="14572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3657600" y="2953915"/>
                  <a:ext cx="2743200" cy="145719"/>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6392862" y="3099634"/>
                  <a:ext cx="1092200" cy="29943"/>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grpSp>
        </p:grpSp>
        <p:grpSp>
          <p:nvGrpSpPr>
            <p:cNvPr id="9" name="Group 57"/>
            <p:cNvGrpSpPr>
              <a:grpSpLocks/>
            </p:cNvGrpSpPr>
            <p:nvPr/>
          </p:nvGrpSpPr>
          <p:grpSpPr bwMode="auto">
            <a:xfrm>
              <a:off x="548640" y="1952313"/>
              <a:ext cx="7817941" cy="438556"/>
              <a:chOff x="548640" y="1952313"/>
              <a:chExt cx="7817941" cy="438556"/>
            </a:xfrm>
          </p:grpSpPr>
          <p:cxnSp>
            <p:nvCxnSpPr>
              <p:cNvPr id="10" name="Straight Connector 9"/>
              <p:cNvCxnSpPr>
                <a:cxnSpLocks/>
              </p:cNvCxnSpPr>
              <p:nvPr/>
            </p:nvCxnSpPr>
            <p:spPr>
              <a:xfrm flipV="1">
                <a:off x="548640" y="1952887"/>
                <a:ext cx="7802562" cy="14283"/>
              </a:xfrm>
              <a:prstGeom prst="line">
                <a:avLst/>
              </a:prstGeom>
              <a:ln w="2540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6025515" y="2390883"/>
                <a:ext cx="2341562" cy="0"/>
              </a:xfrm>
              <a:prstGeom prst="line">
                <a:avLst/>
              </a:prstGeom>
              <a:ln w="38100">
                <a:solidFill>
                  <a:srgbClr val="002060"/>
                </a:solidFill>
              </a:ln>
            </p:spPr>
            <p:style>
              <a:lnRef idx="1">
                <a:schemeClr val="accent1"/>
              </a:lnRef>
              <a:fillRef idx="0">
                <a:schemeClr val="accent1"/>
              </a:fillRef>
              <a:effectRef idx="0">
                <a:schemeClr val="accent1"/>
              </a:effectRef>
              <a:fontRef idx="minor">
                <a:schemeClr val="tx1"/>
              </a:fontRef>
            </p:style>
          </p:cxnSp>
        </p:grpSp>
      </p:grpSp>
      <p:sp>
        <p:nvSpPr>
          <p:cNvPr id="25" name="TextBox 24"/>
          <p:cNvSpPr txBox="1"/>
          <p:nvPr/>
        </p:nvSpPr>
        <p:spPr>
          <a:xfrm>
            <a:off x="1978025" y="1322388"/>
            <a:ext cx="749300" cy="276225"/>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20 MW</a:t>
            </a:r>
          </a:p>
        </p:txBody>
      </p:sp>
      <p:sp>
        <p:nvSpPr>
          <p:cNvPr id="26" name="TextBox 25"/>
          <p:cNvSpPr txBox="1"/>
          <p:nvPr/>
        </p:nvSpPr>
        <p:spPr>
          <a:xfrm>
            <a:off x="6788150" y="1735138"/>
            <a:ext cx="677863" cy="276225"/>
          </a:xfrm>
          <a:prstGeom prst="rect">
            <a:avLst/>
          </a:prstGeom>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12 MW</a:t>
            </a:r>
          </a:p>
        </p:txBody>
      </p:sp>
      <p:sp>
        <p:nvSpPr>
          <p:cNvPr id="27" name="TextBox 26"/>
          <p:cNvSpPr txBox="1"/>
          <p:nvPr/>
        </p:nvSpPr>
        <p:spPr>
          <a:xfrm>
            <a:off x="6837363" y="2052638"/>
            <a:ext cx="842962" cy="461962"/>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BES-UDSP</a:t>
            </a:r>
          </a:p>
        </p:txBody>
      </p:sp>
      <p:sp>
        <p:nvSpPr>
          <p:cNvPr id="28" name="TextBox 27"/>
          <p:cNvSpPr txBox="1"/>
          <p:nvPr/>
        </p:nvSpPr>
        <p:spPr>
          <a:xfrm>
            <a:off x="7848600" y="2492375"/>
            <a:ext cx="679450" cy="461963"/>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BES-SOC</a:t>
            </a:r>
          </a:p>
        </p:txBody>
      </p:sp>
      <p:sp>
        <p:nvSpPr>
          <p:cNvPr id="29" name="TextBox 28"/>
          <p:cNvSpPr txBox="1"/>
          <p:nvPr/>
        </p:nvSpPr>
        <p:spPr>
          <a:xfrm>
            <a:off x="317500" y="2943225"/>
            <a:ext cx="820738" cy="277813"/>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-10 MW</a:t>
            </a:r>
          </a:p>
        </p:txBody>
      </p:sp>
      <p:sp>
        <p:nvSpPr>
          <p:cNvPr id="30" name="TextBox 29"/>
          <p:cNvSpPr txBox="1"/>
          <p:nvPr/>
        </p:nvSpPr>
        <p:spPr>
          <a:xfrm>
            <a:off x="2005013" y="1655763"/>
            <a:ext cx="820737" cy="277812"/>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10 MW</a:t>
            </a:r>
          </a:p>
        </p:txBody>
      </p:sp>
      <p:sp>
        <p:nvSpPr>
          <p:cNvPr id="31" name="TextBox 30"/>
          <p:cNvSpPr txBox="1"/>
          <p:nvPr/>
        </p:nvSpPr>
        <p:spPr>
          <a:xfrm>
            <a:off x="212725" y="2359025"/>
            <a:ext cx="820738" cy="276225"/>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2.5 MWh</a:t>
            </a:r>
          </a:p>
        </p:txBody>
      </p:sp>
      <p:cxnSp>
        <p:nvCxnSpPr>
          <p:cNvPr id="32" name="Straight Arrow Connector 31"/>
          <p:cNvCxnSpPr/>
          <p:nvPr/>
        </p:nvCxnSpPr>
        <p:spPr>
          <a:xfrm flipH="1">
            <a:off x="250825" y="2597150"/>
            <a:ext cx="220663" cy="10160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3" name="TextBox 32"/>
          <p:cNvSpPr txBox="1"/>
          <p:nvPr/>
        </p:nvSpPr>
        <p:spPr>
          <a:xfrm>
            <a:off x="1422400" y="2360613"/>
            <a:ext cx="946150" cy="276225"/>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2.83 MWh</a:t>
            </a:r>
          </a:p>
        </p:txBody>
      </p:sp>
      <p:cxnSp>
        <p:nvCxnSpPr>
          <p:cNvPr id="34" name="Straight Arrow Connector 33"/>
          <p:cNvCxnSpPr/>
          <p:nvPr/>
        </p:nvCxnSpPr>
        <p:spPr>
          <a:xfrm flipH="1">
            <a:off x="1435100" y="2563813"/>
            <a:ext cx="219075" cy="103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5" name="TextBox 34"/>
          <p:cNvSpPr txBox="1"/>
          <p:nvPr/>
        </p:nvSpPr>
        <p:spPr>
          <a:xfrm>
            <a:off x="3017838" y="2805113"/>
            <a:ext cx="1065212" cy="276225"/>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2.333 MWh</a:t>
            </a:r>
          </a:p>
        </p:txBody>
      </p:sp>
      <p:cxnSp>
        <p:nvCxnSpPr>
          <p:cNvPr id="36" name="Straight Arrow Connector 35"/>
          <p:cNvCxnSpPr/>
          <p:nvPr/>
        </p:nvCxnSpPr>
        <p:spPr>
          <a:xfrm flipH="1" flipV="1">
            <a:off x="3006725" y="2776538"/>
            <a:ext cx="174625" cy="873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7" name="TextBox 36"/>
          <p:cNvSpPr txBox="1"/>
          <p:nvPr/>
        </p:nvSpPr>
        <p:spPr>
          <a:xfrm>
            <a:off x="5678488" y="2557463"/>
            <a:ext cx="946150" cy="276225"/>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1.5 MWh</a:t>
            </a:r>
          </a:p>
        </p:txBody>
      </p:sp>
      <p:cxnSp>
        <p:nvCxnSpPr>
          <p:cNvPr id="38" name="Straight Arrow Connector 37"/>
          <p:cNvCxnSpPr/>
          <p:nvPr/>
        </p:nvCxnSpPr>
        <p:spPr>
          <a:xfrm flipH="1">
            <a:off x="5691188" y="2760663"/>
            <a:ext cx="219075" cy="103187"/>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sp>
        <p:nvSpPr>
          <p:cNvPr id="39" name="TextBox 38"/>
          <p:cNvSpPr txBox="1"/>
          <p:nvPr/>
        </p:nvSpPr>
        <p:spPr>
          <a:xfrm>
            <a:off x="7537450" y="1262063"/>
            <a:ext cx="1227138" cy="461962"/>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BES-FFR Award</a:t>
            </a:r>
          </a:p>
        </p:txBody>
      </p:sp>
      <p:cxnSp>
        <p:nvCxnSpPr>
          <p:cNvPr id="40" name="Straight Arrow Connector 39"/>
          <p:cNvCxnSpPr/>
          <p:nvPr/>
        </p:nvCxnSpPr>
        <p:spPr>
          <a:xfrm flipV="1">
            <a:off x="2967038" y="838200"/>
            <a:ext cx="0" cy="2344738"/>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grpSp>
        <p:nvGrpSpPr>
          <p:cNvPr id="41" name="Group 93"/>
          <p:cNvGrpSpPr>
            <a:grpSpLocks/>
          </p:cNvGrpSpPr>
          <p:nvPr/>
        </p:nvGrpSpPr>
        <p:grpSpPr bwMode="auto">
          <a:xfrm>
            <a:off x="223838" y="842963"/>
            <a:ext cx="1614487" cy="369887"/>
            <a:chOff x="363575" y="919877"/>
            <a:chExt cx="1615042" cy="369332"/>
          </a:xfrm>
        </p:grpSpPr>
        <p:sp>
          <p:nvSpPr>
            <p:cNvPr id="42" name="TextBox 41"/>
            <p:cNvSpPr txBox="1"/>
            <p:nvPr/>
          </p:nvSpPr>
          <p:spPr>
            <a:xfrm>
              <a:off x="601782" y="919877"/>
              <a:ext cx="1138628" cy="369332"/>
            </a:xfrm>
            <a:prstGeom prst="rect">
              <a:avLst/>
            </a:prstGeom>
            <a:noFill/>
          </p:spPr>
          <p:txBody>
            <a:bodyPr>
              <a:spAutoFit/>
            </a:bodyPr>
            <a:lstStyle/>
            <a:p>
              <a:pPr eaLnBrk="1" fontAlgn="auto" hangingPunct="1">
                <a:spcBef>
                  <a:spcPts val="0"/>
                </a:spcBef>
                <a:spcAft>
                  <a:spcPts val="0"/>
                </a:spcAft>
                <a:defRPr/>
              </a:pPr>
              <a:r>
                <a:rPr lang="en-US" dirty="0">
                  <a:solidFill>
                    <a:prstClr val="black"/>
                  </a:solidFill>
                  <a:latin typeface="Arial" panose="020B0604020202020204"/>
                  <a:cs typeface="+mn-cs"/>
                </a:rPr>
                <a:t>SCED 1</a:t>
              </a:r>
            </a:p>
          </p:txBody>
        </p:sp>
        <p:cxnSp>
          <p:nvCxnSpPr>
            <p:cNvPr id="43" name="Straight Arrow Connector 42"/>
            <p:cNvCxnSpPr/>
            <p:nvPr/>
          </p:nvCxnSpPr>
          <p:spPr>
            <a:xfrm>
              <a:off x="1587958" y="1100580"/>
              <a:ext cx="39065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4" name="Straight Arrow Connector 43"/>
            <p:cNvCxnSpPr/>
            <p:nvPr/>
          </p:nvCxnSpPr>
          <p:spPr>
            <a:xfrm flipH="1">
              <a:off x="363575" y="1105335"/>
              <a:ext cx="311257"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5" name="Group 94"/>
          <p:cNvGrpSpPr>
            <a:grpSpLocks/>
          </p:cNvGrpSpPr>
          <p:nvPr/>
        </p:nvGrpSpPr>
        <p:grpSpPr bwMode="auto">
          <a:xfrm>
            <a:off x="2973388" y="841375"/>
            <a:ext cx="2738437" cy="368300"/>
            <a:chOff x="365760" y="919877"/>
            <a:chExt cx="2739292" cy="369332"/>
          </a:xfrm>
        </p:grpSpPr>
        <p:sp>
          <p:nvSpPr>
            <p:cNvPr id="46" name="TextBox 45"/>
            <p:cNvSpPr txBox="1"/>
            <p:nvPr/>
          </p:nvSpPr>
          <p:spPr>
            <a:xfrm>
              <a:off x="1101001" y="919877"/>
              <a:ext cx="1138593" cy="369332"/>
            </a:xfrm>
            <a:prstGeom prst="rect">
              <a:avLst/>
            </a:prstGeom>
            <a:noFill/>
          </p:spPr>
          <p:txBody>
            <a:bodyPr>
              <a:spAutoFit/>
            </a:bodyPr>
            <a:lstStyle/>
            <a:p>
              <a:pPr eaLnBrk="1" fontAlgn="auto" hangingPunct="1">
                <a:spcBef>
                  <a:spcPts val="0"/>
                </a:spcBef>
                <a:spcAft>
                  <a:spcPts val="0"/>
                </a:spcAft>
                <a:defRPr/>
              </a:pPr>
              <a:r>
                <a:rPr lang="en-US" dirty="0">
                  <a:solidFill>
                    <a:prstClr val="black"/>
                  </a:solidFill>
                  <a:latin typeface="Arial" panose="020B0604020202020204"/>
                  <a:cs typeface="+mn-cs"/>
                </a:rPr>
                <a:t>SCED 2</a:t>
              </a:r>
            </a:p>
          </p:txBody>
        </p:sp>
        <p:cxnSp>
          <p:nvCxnSpPr>
            <p:cNvPr id="47" name="Straight Arrow Connector 46"/>
            <p:cNvCxnSpPr/>
            <p:nvPr/>
          </p:nvCxnSpPr>
          <p:spPr>
            <a:xfrm>
              <a:off x="2090323" y="1101359"/>
              <a:ext cx="1014729"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48" name="Straight Arrow Connector 47"/>
            <p:cNvCxnSpPr>
              <a:stCxn id="46" idx="1"/>
            </p:cNvCxnSpPr>
            <p:nvPr/>
          </p:nvCxnSpPr>
          <p:spPr>
            <a:xfrm flipH="1">
              <a:off x="365760" y="1104543"/>
              <a:ext cx="7352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grpSp>
        <p:nvGrpSpPr>
          <p:cNvPr id="49" name="Group 98"/>
          <p:cNvGrpSpPr>
            <a:grpSpLocks/>
          </p:cNvGrpSpPr>
          <p:nvPr/>
        </p:nvGrpSpPr>
        <p:grpSpPr bwMode="auto">
          <a:xfrm>
            <a:off x="5711825" y="838200"/>
            <a:ext cx="2740025" cy="368300"/>
            <a:chOff x="365760" y="919877"/>
            <a:chExt cx="2739292" cy="369332"/>
          </a:xfrm>
        </p:grpSpPr>
        <p:sp>
          <p:nvSpPr>
            <p:cNvPr id="50" name="TextBox 49"/>
            <p:cNvSpPr txBox="1"/>
            <p:nvPr/>
          </p:nvSpPr>
          <p:spPr>
            <a:xfrm>
              <a:off x="1100576" y="919877"/>
              <a:ext cx="1137933" cy="369332"/>
            </a:xfrm>
            <a:prstGeom prst="rect">
              <a:avLst/>
            </a:prstGeom>
            <a:noFill/>
          </p:spPr>
          <p:txBody>
            <a:bodyPr>
              <a:spAutoFit/>
            </a:bodyPr>
            <a:lstStyle/>
            <a:p>
              <a:pPr eaLnBrk="1" fontAlgn="auto" hangingPunct="1">
                <a:spcBef>
                  <a:spcPts val="0"/>
                </a:spcBef>
                <a:spcAft>
                  <a:spcPts val="0"/>
                </a:spcAft>
                <a:defRPr/>
              </a:pPr>
              <a:r>
                <a:rPr lang="en-US" dirty="0">
                  <a:solidFill>
                    <a:prstClr val="black"/>
                  </a:solidFill>
                  <a:latin typeface="Arial" panose="020B0604020202020204"/>
                  <a:cs typeface="+mn-cs"/>
                </a:rPr>
                <a:t>SCED 3</a:t>
              </a:r>
            </a:p>
          </p:txBody>
        </p:sp>
        <p:cxnSp>
          <p:nvCxnSpPr>
            <p:cNvPr id="51" name="Straight Arrow Connector 50"/>
            <p:cNvCxnSpPr/>
            <p:nvPr/>
          </p:nvCxnSpPr>
          <p:spPr>
            <a:xfrm>
              <a:off x="2090911" y="1101359"/>
              <a:ext cx="1014141"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2" name="Straight Arrow Connector 51"/>
            <p:cNvCxnSpPr>
              <a:stCxn id="50" idx="1"/>
            </p:cNvCxnSpPr>
            <p:nvPr/>
          </p:nvCxnSpPr>
          <p:spPr>
            <a:xfrm flipH="1">
              <a:off x="365760" y="1104543"/>
              <a:ext cx="734816" cy="0"/>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grpSp>
      <p:sp>
        <p:nvSpPr>
          <p:cNvPr id="53" name="TextBox 52"/>
          <p:cNvSpPr txBox="1"/>
          <p:nvPr/>
        </p:nvSpPr>
        <p:spPr>
          <a:xfrm>
            <a:off x="1460500" y="1905000"/>
            <a:ext cx="4483100" cy="276225"/>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FFR Frequency event @t+2 minutes that lasts for ~7.5 minutes</a:t>
            </a:r>
          </a:p>
        </p:txBody>
      </p:sp>
      <p:cxnSp>
        <p:nvCxnSpPr>
          <p:cNvPr id="54" name="Straight Arrow Connector 53"/>
          <p:cNvCxnSpPr/>
          <p:nvPr/>
        </p:nvCxnSpPr>
        <p:spPr>
          <a:xfrm flipH="1">
            <a:off x="1422400" y="2141538"/>
            <a:ext cx="534988" cy="138112"/>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5" name="Straight Arrow Connector 54"/>
          <p:cNvCxnSpPr/>
          <p:nvPr/>
        </p:nvCxnSpPr>
        <p:spPr>
          <a:xfrm flipV="1">
            <a:off x="1843088" y="823913"/>
            <a:ext cx="0" cy="2344737"/>
          </a:xfrm>
          <a:prstGeom prst="straightConnector1">
            <a:avLst/>
          </a:prstGeom>
          <a:ln>
            <a:prstDash val="dash"/>
            <a:tailEnd type="none"/>
          </a:ln>
        </p:spPr>
        <p:style>
          <a:lnRef idx="1">
            <a:schemeClr val="accent1"/>
          </a:lnRef>
          <a:fillRef idx="0">
            <a:schemeClr val="accent1"/>
          </a:fillRef>
          <a:effectRef idx="0">
            <a:schemeClr val="accent1"/>
          </a:effectRef>
          <a:fontRef idx="minor">
            <a:schemeClr val="tx1"/>
          </a:fontRef>
        </p:style>
      </p:cxnSp>
      <p:sp>
        <p:nvSpPr>
          <p:cNvPr id="56" name="TextBox 55"/>
          <p:cNvSpPr txBox="1"/>
          <p:nvPr/>
        </p:nvSpPr>
        <p:spPr>
          <a:xfrm>
            <a:off x="1816100" y="685800"/>
            <a:ext cx="1258888" cy="646113"/>
          </a:xfrm>
          <a:prstGeom prst="rect">
            <a:avLst/>
          </a:prstGeom>
          <a:noFill/>
        </p:spPr>
        <p:txBody>
          <a:bodyPr>
            <a:spAutoFit/>
          </a:bodyPr>
          <a:lstStyle/>
          <a:p>
            <a:pPr eaLnBrk="1" fontAlgn="auto" hangingPunct="1">
              <a:spcBef>
                <a:spcPts val="0"/>
              </a:spcBef>
              <a:spcAft>
                <a:spcPts val="0"/>
              </a:spcAft>
              <a:defRPr/>
            </a:pPr>
            <a:r>
              <a:rPr lang="en-US" dirty="0">
                <a:solidFill>
                  <a:prstClr val="black"/>
                </a:solidFill>
                <a:latin typeface="Arial" panose="020B0604020202020204"/>
                <a:cs typeface="+mn-cs"/>
              </a:rPr>
              <a:t>SCED</a:t>
            </a:r>
          </a:p>
          <a:p>
            <a:pPr eaLnBrk="1" fontAlgn="auto" hangingPunct="1">
              <a:spcBef>
                <a:spcPts val="0"/>
              </a:spcBef>
              <a:spcAft>
                <a:spcPts val="0"/>
              </a:spcAft>
              <a:defRPr/>
            </a:pPr>
            <a:r>
              <a:rPr lang="en-US" dirty="0">
                <a:solidFill>
                  <a:prstClr val="black"/>
                </a:solidFill>
                <a:latin typeface="Arial" panose="020B0604020202020204"/>
                <a:cs typeface="+mn-cs"/>
              </a:rPr>
              <a:t>Off Cycle</a:t>
            </a:r>
          </a:p>
        </p:txBody>
      </p:sp>
      <p:sp>
        <p:nvSpPr>
          <p:cNvPr id="57" name="TextBox 56"/>
          <p:cNvSpPr txBox="1"/>
          <p:nvPr/>
        </p:nvSpPr>
        <p:spPr>
          <a:xfrm>
            <a:off x="2457450" y="2463800"/>
            <a:ext cx="947738" cy="277813"/>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2.66 MWh</a:t>
            </a:r>
          </a:p>
        </p:txBody>
      </p:sp>
      <p:cxnSp>
        <p:nvCxnSpPr>
          <p:cNvPr id="58" name="Straight Arrow Connector 57"/>
          <p:cNvCxnSpPr/>
          <p:nvPr/>
        </p:nvCxnSpPr>
        <p:spPr>
          <a:xfrm flipH="1">
            <a:off x="1851025" y="2644775"/>
            <a:ext cx="690563" cy="65088"/>
          </a:xfrm>
          <a:prstGeom prst="straightConnector1">
            <a:avLst/>
          </a:prstGeom>
          <a:ln>
            <a:tailEnd type="triangle"/>
          </a:ln>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6778625" y="2813050"/>
            <a:ext cx="1263650" cy="114300"/>
          </a:xfrm>
          <a:prstGeom prst="line">
            <a:avLst/>
          </a:prstGeom>
          <a:ln w="25400">
            <a:solidFill>
              <a:srgbClr val="92D050"/>
            </a:solidFill>
          </a:ln>
        </p:spPr>
        <p:style>
          <a:lnRef idx="1">
            <a:schemeClr val="accent1"/>
          </a:lnRef>
          <a:fillRef idx="0">
            <a:schemeClr val="accent1"/>
          </a:fillRef>
          <a:effectRef idx="0">
            <a:schemeClr val="accent1"/>
          </a:effectRef>
          <a:fontRef idx="minor">
            <a:schemeClr val="tx1"/>
          </a:fontRef>
        </p:style>
      </p:cxnSp>
      <p:pic>
        <p:nvPicPr>
          <p:cNvPr id="60" name="Picture 7"/>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963863" y="1479550"/>
            <a:ext cx="2714625" cy="52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 name="TextBox 60"/>
          <p:cNvSpPr txBox="1"/>
          <p:nvPr/>
        </p:nvSpPr>
        <p:spPr>
          <a:xfrm>
            <a:off x="4014788" y="1479550"/>
            <a:ext cx="1090612" cy="276225"/>
          </a:xfrm>
          <a:prstGeom prst="rect">
            <a:avLst/>
          </a:prstGeom>
          <a:noFill/>
        </p:spPr>
        <p:txBody>
          <a:bodyPr>
            <a:spAutoFit/>
          </a:bodyPr>
          <a:lstStyle/>
          <a:p>
            <a:pPr eaLnBrk="1" fontAlgn="auto" hangingPunct="1">
              <a:spcBef>
                <a:spcPts val="0"/>
              </a:spcBef>
              <a:spcAft>
                <a:spcPts val="0"/>
              </a:spcAft>
              <a:defRPr/>
            </a:pPr>
            <a:r>
              <a:rPr lang="en-US" sz="1200" dirty="0">
                <a:solidFill>
                  <a:prstClr val="black"/>
                </a:solidFill>
                <a:latin typeface="Arial" panose="020B0604020202020204"/>
                <a:cs typeface="+mn-cs"/>
              </a:rPr>
              <a:t>18.66 MW</a:t>
            </a:r>
          </a:p>
        </p:txBody>
      </p:sp>
      <p:graphicFrame>
        <p:nvGraphicFramePr>
          <p:cNvPr id="62" name="Table 61"/>
          <p:cNvGraphicFramePr>
            <a:graphicFrameLocks noGrp="1"/>
          </p:cNvGraphicFramePr>
          <p:nvPr/>
        </p:nvGraphicFramePr>
        <p:xfrm>
          <a:off x="250825" y="3219450"/>
          <a:ext cx="8540750" cy="3086100"/>
        </p:xfrm>
        <a:graphic>
          <a:graphicData uri="http://schemas.openxmlformats.org/drawingml/2006/table">
            <a:tbl>
              <a:tblPr/>
              <a:tblGrid>
                <a:gridCol w="2070483"/>
                <a:gridCol w="2070483"/>
                <a:gridCol w="1099946"/>
                <a:gridCol w="1099946"/>
                <a:gridCol w="1099946"/>
                <a:gridCol w="1099946"/>
              </a:tblGrid>
              <a:tr h="159334">
                <a:tc rowSpan="2" gridSpan="2">
                  <a:txBody>
                    <a:bodyPr/>
                    <a:lstStyle/>
                    <a:p>
                      <a:pPr algn="ctr" rtl="0" fontAlgn="b"/>
                      <a:r>
                        <a:rPr lang="en-US" sz="1100" b="0" i="0" u="none" strike="noStrike" dirty="0">
                          <a:solidFill>
                            <a:srgbClr val="000000"/>
                          </a:solidFill>
                          <a:effectLst/>
                          <a:latin typeface="Arial" panose="020B0604020202020204" pitchFamily="34" charset="0"/>
                        </a:rPr>
                        <a:t>Value</a:t>
                      </a:r>
                    </a:p>
                  </a:txBody>
                  <a:tcPr marL="3810" marR="3810" marT="3810" marB="0" anchor="b">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rowSpan="2" hMerge="1">
                  <a:txBody>
                    <a:bodyPr/>
                    <a:lstStyle/>
                    <a:p>
                      <a:endParaRPr lang="en-US"/>
                    </a:p>
                  </a:txBody>
                  <a:tcPr/>
                </a:tc>
                <a:tc rowSpan="2">
                  <a:txBody>
                    <a:bodyPr/>
                    <a:lstStyle/>
                    <a:p>
                      <a:pPr algn="r" rtl="0" fontAlgn="ctr"/>
                      <a:r>
                        <a:rPr lang="en-US" sz="1100" b="0" i="0" u="none" strike="noStrike">
                          <a:solidFill>
                            <a:srgbClr val="000000"/>
                          </a:solidFill>
                          <a:effectLst/>
                          <a:latin typeface="Arial" panose="020B0604020202020204" pitchFamily="34" charset="0"/>
                        </a:rPr>
                        <a:t>SCED 1 @t=0</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a:txBody>
                    <a:bodyPr/>
                    <a:lstStyle/>
                    <a:p>
                      <a:pPr algn="ctr" rtl="0" fontAlgn="ctr"/>
                      <a:r>
                        <a:rPr lang="en-US" sz="1100" b="0" i="0" u="none" strike="noStrike">
                          <a:solidFill>
                            <a:srgbClr val="000000"/>
                          </a:solidFill>
                          <a:effectLst/>
                          <a:latin typeface="Arial" panose="020B0604020202020204" pitchFamily="34" charset="0"/>
                        </a:rPr>
                        <a:t>SCED</a:t>
                      </a:r>
                    </a:p>
                  </a:txBody>
                  <a:tcPr marL="3810" marR="3810" marT="3810" marB="0" anchor="ctr">
                    <a:lnL>
                      <a:noFill/>
                    </a:lnL>
                    <a:lnR>
                      <a:noFill/>
                    </a:lnR>
                    <a:lnT w="6350" cap="flat" cmpd="sng" algn="ctr">
                      <a:solidFill>
                        <a:srgbClr val="5B9BD5"/>
                      </a:solidFill>
                      <a:prstDash val="solid"/>
                      <a:round/>
                      <a:headEnd type="none" w="med" len="med"/>
                      <a:tailEnd type="none" w="med" len="med"/>
                    </a:lnT>
                    <a:lnB>
                      <a:noFill/>
                    </a:lnB>
                    <a:solidFill>
                      <a:srgbClr val="BDD7EE"/>
                    </a:solidFill>
                  </a:tcPr>
                </a:tc>
                <a:tc rowSpan="2">
                  <a:txBody>
                    <a:bodyPr/>
                    <a:lstStyle/>
                    <a:p>
                      <a:pPr algn="r" rtl="0" fontAlgn="ctr"/>
                      <a:r>
                        <a:rPr lang="en-US" sz="1100" b="0" i="0" u="none" strike="noStrike">
                          <a:solidFill>
                            <a:srgbClr val="000000"/>
                          </a:solidFill>
                          <a:effectLst/>
                          <a:latin typeface="Arial" panose="020B0604020202020204" pitchFamily="34" charset="0"/>
                        </a:rPr>
                        <a:t>SCED 2 @t=5</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c rowSpan="2">
                  <a:txBody>
                    <a:bodyPr/>
                    <a:lstStyle/>
                    <a:p>
                      <a:pPr algn="r" rtl="0" fontAlgn="ctr"/>
                      <a:r>
                        <a:rPr lang="en-US" sz="1100" b="0" i="0" u="none" strike="noStrike">
                          <a:solidFill>
                            <a:srgbClr val="000000"/>
                          </a:solidFill>
                          <a:effectLst/>
                          <a:latin typeface="Arial" panose="020B0604020202020204" pitchFamily="34" charset="0"/>
                        </a:rPr>
                        <a:t>SCED 3 @t=10</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BDD7EE"/>
                    </a:solidFill>
                  </a:tcPr>
                </a:tc>
              </a:tr>
              <a:tr h="159334">
                <a:tc gridSpan="2" vMerge="1">
                  <a:txBody>
                    <a:bodyPr/>
                    <a:lstStyle/>
                    <a:p>
                      <a:endParaRPr lang="en-US"/>
                    </a:p>
                  </a:txBody>
                  <a:tcPr/>
                </a:tc>
                <a:tc hMerge="1" vMerge="1">
                  <a:txBody>
                    <a:bodyPr/>
                    <a:lstStyle/>
                    <a:p>
                      <a:endParaRPr lang="en-US"/>
                    </a:p>
                  </a:txBody>
                  <a:tcPr/>
                </a:tc>
                <a:tc vMerge="1">
                  <a:txBody>
                    <a:bodyPr/>
                    <a:lstStyle/>
                    <a:p>
                      <a:endParaRPr lang="en-US"/>
                    </a:p>
                  </a:txBody>
                  <a:tcPr/>
                </a:tc>
                <a:tc>
                  <a:txBody>
                    <a:bodyPr/>
                    <a:lstStyle/>
                    <a:p>
                      <a:pPr algn="ctr" rtl="0" fontAlgn="ctr"/>
                      <a:r>
                        <a:rPr lang="en-US" sz="1100" b="0" i="0" u="none" strike="noStrike">
                          <a:solidFill>
                            <a:srgbClr val="000000"/>
                          </a:solidFill>
                          <a:effectLst/>
                          <a:latin typeface="Arial" panose="020B0604020202020204" pitchFamily="34" charset="0"/>
                        </a:rPr>
                        <a:t>Off Cycle @t=3</a:t>
                      </a:r>
                    </a:p>
                  </a:txBody>
                  <a:tcPr marL="3810" marR="3810" marT="3810" marB="0" anchor="ctr">
                    <a:lnL>
                      <a:noFill/>
                    </a:lnL>
                    <a:lnR>
                      <a:noFill/>
                    </a:lnR>
                    <a:lnT>
                      <a:noFill/>
                    </a:lnT>
                    <a:lnB w="6350" cap="flat" cmpd="sng" algn="ctr">
                      <a:solidFill>
                        <a:srgbClr val="5B9BD5"/>
                      </a:solidFill>
                      <a:prstDash val="solid"/>
                      <a:round/>
                      <a:headEnd type="none" w="med" len="med"/>
                      <a:tailEnd type="none" w="med" len="med"/>
                    </a:lnB>
                    <a:solidFill>
                      <a:srgbClr val="BDD7EE"/>
                    </a:solidFill>
                  </a:tcPr>
                </a:tc>
                <a:tc vMerge="1">
                  <a:txBody>
                    <a:bodyPr/>
                    <a:lstStyle/>
                    <a:p>
                      <a:endParaRPr lang="en-US"/>
                    </a:p>
                  </a:txBody>
                  <a:tcPr/>
                </a:tc>
                <a:tc vMerge="1">
                  <a:txBody>
                    <a:bodyPr/>
                    <a:lstStyle/>
                    <a:p>
                      <a:endParaRPr lang="en-US"/>
                    </a:p>
                  </a:txBody>
                  <a:tcPr/>
                </a:tc>
              </a:tr>
              <a:tr h="159334">
                <a:tc rowSpan="6">
                  <a:txBody>
                    <a:bodyPr/>
                    <a:lstStyle/>
                    <a:p>
                      <a:pPr algn="l" rtl="0" fontAlgn="ctr"/>
                      <a:r>
                        <a:rPr lang="en-US" sz="1100" b="0" i="0" u="none" strike="noStrike">
                          <a:solidFill>
                            <a:srgbClr val="000000"/>
                          </a:solidFill>
                          <a:effectLst/>
                          <a:latin typeface="Arial" panose="020B0604020202020204" pitchFamily="34" charset="0"/>
                        </a:rPr>
                        <a:t>Battery telemetry</a:t>
                      </a:r>
                    </a:p>
                  </a:txBody>
                  <a:tcPr marL="3810" marR="3810" marT="3810"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a:solidFill>
                            <a:srgbClr val="000000"/>
                          </a:solidFill>
                          <a:effectLst/>
                          <a:latin typeface="Arial" panose="020B0604020202020204" pitchFamily="34" charset="0"/>
                        </a:rPr>
                        <a:t>MW </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FFR cap/Award (Opt 1)</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AEC7"/>
                          </a:solidFill>
                          <a:effectLst/>
                          <a:latin typeface="Arial" panose="020B0604020202020204" pitchFamily="34" charset="0"/>
                        </a:rPr>
                        <a:t>20 MW</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AEC7"/>
                          </a:solidFill>
                          <a:effectLst/>
                          <a:latin typeface="Arial" panose="020B0604020202020204" pitchFamily="34" charset="0"/>
                        </a:rPr>
                        <a:t>20 MW</a:t>
                      </a:r>
                    </a:p>
                  </a:txBody>
                  <a:tcPr marL="3810" marR="3810" marT="3810"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FFR cap/Award (Opt 2)</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AEC7"/>
                          </a:solidFill>
                          <a:effectLst/>
                          <a:latin typeface="Arial" panose="020B0604020202020204" pitchFamily="34" charset="0"/>
                        </a:rPr>
                        <a:t>18.66 MW</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AEC7"/>
                          </a:solidFill>
                          <a:effectLst/>
                          <a:latin typeface="Arial" panose="020B0604020202020204" pitchFamily="34" charset="0"/>
                        </a:rPr>
                        <a:t>12 MW</a:t>
                      </a:r>
                    </a:p>
                  </a:txBody>
                  <a:tcPr marL="3810" marR="3810" marT="3810" marB="0" anchor="ctr">
                    <a:lnL w="6350" cap="flat" cmpd="sng" algn="ctr">
                      <a:solidFill>
                        <a:srgbClr val="5B9BD5"/>
                      </a:solidFill>
                      <a:prstDash val="solid"/>
                      <a:round/>
                      <a:headEnd type="none" w="med" len="med"/>
                      <a:tailEnd type="none" w="med" len="med"/>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Base Point (Opt 1)</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Base Point (Opt 2)</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FF0000"/>
                          </a:solidFill>
                          <a:effectLst/>
                          <a:latin typeface="Arial" panose="020B0604020202020204" pitchFamily="34" charset="0"/>
                        </a:rPr>
                        <a:t>-8.66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FF0000"/>
                          </a:solidFill>
                          <a:effectLst/>
                          <a:latin typeface="Arial" panose="020B0604020202020204" pitchFamily="34" charset="0"/>
                        </a:rPr>
                        <a:t>-2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SOC </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2.5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2.66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2.333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1.5 MWh</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rowSpan="6">
                  <a:txBody>
                    <a:bodyPr/>
                    <a:lstStyle/>
                    <a:p>
                      <a:pPr algn="l" rtl="0" fontAlgn="ctr"/>
                      <a:r>
                        <a:rPr lang="en-US" sz="1100" b="0" i="0" u="none" strike="noStrike">
                          <a:solidFill>
                            <a:srgbClr val="000000"/>
                          </a:solidFill>
                          <a:effectLst/>
                          <a:latin typeface="Arial" panose="020B0604020202020204" pitchFamily="34" charset="0"/>
                        </a:rPr>
                        <a:t>GR telemetry</a:t>
                      </a:r>
                    </a:p>
                  </a:txBody>
                  <a:tcPr marL="3810" marR="3810" marT="3810"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l" rtl="0" fontAlgn="ctr"/>
                      <a:r>
                        <a:rPr lang="en-US" sz="1100" b="0" i="0" u="none" strike="noStrike">
                          <a:solidFill>
                            <a:srgbClr val="000000"/>
                          </a:solidFill>
                          <a:effectLst/>
                          <a:latin typeface="Arial" panose="020B0604020202020204" pitchFamily="34" charset="0"/>
                        </a:rPr>
                        <a:t>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80 MW</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RRS cap </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16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16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16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16 MW</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RRS Award (Opt 1)</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RRS Award (Opt 2)</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FF0000"/>
                          </a:solidFill>
                          <a:effectLst/>
                          <a:latin typeface="Arial" panose="020B0604020202020204" pitchFamily="34" charset="0"/>
                        </a:rPr>
                        <a:t>1.34</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FF0000"/>
                          </a:solidFill>
                          <a:effectLst/>
                          <a:latin typeface="Arial" panose="020B0604020202020204" pitchFamily="34" charset="0"/>
                        </a:rPr>
                        <a:t>8</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Base Point (Opt 1)</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80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80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80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Base Point (Opt 2)</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a:solidFill>
                            <a:srgbClr val="000000"/>
                          </a:solidFill>
                          <a:effectLst/>
                          <a:latin typeface="Arial" panose="020B0604020202020204" pitchFamily="34" charset="0"/>
                        </a:rPr>
                        <a:t>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000000"/>
                          </a:solidFill>
                          <a:effectLst/>
                          <a:latin typeface="Arial" panose="020B0604020202020204" pitchFamily="34" charset="0"/>
                        </a:rPr>
                        <a:t>80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FF0000"/>
                          </a:solidFill>
                          <a:effectLst/>
                          <a:latin typeface="Arial" panose="020B0604020202020204" pitchFamily="34" charset="0"/>
                        </a:rPr>
                        <a:t>78.66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c>
                  <a:txBody>
                    <a:bodyPr/>
                    <a:lstStyle/>
                    <a:p>
                      <a:pPr algn="r" rtl="0" fontAlgn="ctr"/>
                      <a:r>
                        <a:rPr lang="en-US" sz="1100" b="0" i="0" u="none" strike="noStrike" dirty="0">
                          <a:solidFill>
                            <a:srgbClr val="FF0000"/>
                          </a:solidFill>
                          <a:effectLst/>
                          <a:latin typeface="Arial" panose="020B0604020202020204" pitchFamily="34" charset="0"/>
                        </a:rPr>
                        <a:t>72 MW</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tcPr>
                </a:tc>
              </a:tr>
              <a:tr h="159334">
                <a:tc rowSpan="4">
                  <a:txBody>
                    <a:bodyPr/>
                    <a:lstStyle/>
                    <a:p>
                      <a:pPr algn="l" rtl="0" fontAlgn="ctr"/>
                      <a:r>
                        <a:rPr lang="en-US" sz="1100" b="0" i="0" u="none" strike="noStrike">
                          <a:solidFill>
                            <a:srgbClr val="000000"/>
                          </a:solidFill>
                          <a:effectLst/>
                          <a:latin typeface="Arial" panose="020B0604020202020204" pitchFamily="34" charset="0"/>
                        </a:rPr>
                        <a:t>SCED prices</a:t>
                      </a:r>
                    </a:p>
                  </a:txBody>
                  <a:tcPr marL="3810" marR="3810" marT="3810"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a:solidFill>
                            <a:srgbClr val="000000"/>
                          </a:solidFill>
                          <a:effectLst/>
                          <a:latin typeface="Arial" panose="020B0604020202020204" pitchFamily="34" charset="0"/>
                        </a:rPr>
                        <a:t>LMP (Opt 1)</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$35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RRS MCPC (Opt 1)</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$5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LMP (Opt 2)</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$35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$40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FF0000"/>
                          </a:solidFill>
                          <a:effectLst/>
                          <a:latin typeface="Arial" panose="020B0604020202020204" pitchFamily="34" charset="0"/>
                        </a:rPr>
                        <a:t>$200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FF0000"/>
                          </a:solidFill>
                          <a:effectLst/>
                          <a:latin typeface="Arial" panose="020B0604020202020204" pitchFamily="34" charset="0"/>
                        </a:rPr>
                        <a:t>$200 / MWh</a:t>
                      </a:r>
                    </a:p>
                  </a:txBody>
                  <a:tcPr marL="3810" marR="3810" marT="3810" marB="0" anchor="ctr">
                    <a:lnL>
                      <a:noFill/>
                    </a:lnL>
                    <a:lnR w="6350" cap="flat" cmpd="sng" algn="ctr">
                      <a:solidFill>
                        <a:srgbClr val="5B9BD5"/>
                      </a:solidFill>
                      <a:prstDash val="solid"/>
                      <a:round/>
                      <a:headEnd type="none" w="med" len="med"/>
                      <a:tailEnd type="none" w="med" len="med"/>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r h="159334">
                <a:tc vMerge="1">
                  <a:txBody>
                    <a:bodyPr/>
                    <a:lstStyle/>
                    <a:p>
                      <a:endParaRPr lang="en-US"/>
                    </a:p>
                  </a:txBody>
                  <a:tcPr/>
                </a:tc>
                <a:tc>
                  <a:txBody>
                    <a:bodyPr/>
                    <a:lstStyle/>
                    <a:p>
                      <a:pPr algn="l" rtl="0" fontAlgn="ctr"/>
                      <a:r>
                        <a:rPr lang="en-US" sz="1100" b="0" i="0" u="none" strike="noStrike">
                          <a:solidFill>
                            <a:srgbClr val="000000"/>
                          </a:solidFill>
                          <a:effectLst/>
                          <a:latin typeface="Arial" panose="020B0604020202020204" pitchFamily="34" charset="0"/>
                        </a:rPr>
                        <a:t>RRS MCPC (Opt 2)</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$5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a:solidFill>
                            <a:srgbClr val="FF0000"/>
                          </a:solidFill>
                          <a:effectLst/>
                          <a:latin typeface="Arial" panose="020B0604020202020204" pitchFamily="34" charset="0"/>
                        </a:rPr>
                        <a:t>$170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r" rtl="0" fontAlgn="ctr"/>
                      <a:r>
                        <a:rPr lang="en-US" sz="1100" b="0" i="0" u="none" strike="noStrike" dirty="0">
                          <a:solidFill>
                            <a:srgbClr val="FF0000"/>
                          </a:solidFill>
                          <a:effectLst/>
                          <a:latin typeface="Arial" panose="020B0604020202020204" pitchFamily="34" charset="0"/>
                        </a:rPr>
                        <a:t>$170 / MWh</a:t>
                      </a:r>
                    </a:p>
                  </a:txBody>
                  <a:tcPr marL="3810" marR="3810" marT="3810" marB="0" anchor="ctr">
                    <a:lnL>
                      <a:noFill/>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r>
            </a:tbl>
          </a:graphicData>
        </a:graphic>
      </p:graphicFrame>
    </p:spTree>
    <p:extLst>
      <p:ext uri="{BB962C8B-B14F-4D97-AF65-F5344CB8AC3E}">
        <p14:creationId xmlns:p14="http://schemas.microsoft.com/office/powerpoint/2010/main" val="94575539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Discussion on outcome difference pre-deployment</a:t>
            </a:r>
            <a:endParaRPr lang="en-US" dirty="0"/>
          </a:p>
        </p:txBody>
      </p:sp>
      <p:sp>
        <p:nvSpPr>
          <p:cNvPr id="3" name="Content Placeholder 2"/>
          <p:cNvSpPr>
            <a:spLocks noGrp="1"/>
          </p:cNvSpPr>
          <p:nvPr>
            <p:ph idx="1"/>
          </p:nvPr>
        </p:nvSpPr>
        <p:spPr>
          <a:xfrm>
            <a:off x="152400" y="1219200"/>
            <a:ext cx="8534400" cy="4214021"/>
          </a:xfrm>
        </p:spPr>
        <p:txBody>
          <a:bodyPr/>
          <a:lstStyle/>
          <a:p>
            <a:r>
              <a:rPr lang="en-US" sz="1800" dirty="0" smtClean="0"/>
              <a:t>The previous examples have focused on outcomes where the SOC drops because of deployment, but what if the SOC is lower pre-deployment?</a:t>
            </a:r>
            <a:endParaRPr lang="en-US" sz="18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8</a:t>
            </a:fld>
            <a:endParaRPr lang="en-US"/>
          </a:p>
        </p:txBody>
      </p:sp>
      <p:graphicFrame>
        <p:nvGraphicFramePr>
          <p:cNvPr id="63" name="Table 62"/>
          <p:cNvGraphicFramePr>
            <a:graphicFrameLocks noGrp="1"/>
          </p:cNvGraphicFramePr>
          <p:nvPr>
            <p:extLst>
              <p:ext uri="{D42A27DB-BD31-4B8C-83A1-F6EECF244321}">
                <p14:modId xmlns:p14="http://schemas.microsoft.com/office/powerpoint/2010/main" val="1045328490"/>
              </p:ext>
            </p:extLst>
          </p:nvPr>
        </p:nvGraphicFramePr>
        <p:xfrm>
          <a:off x="538162" y="1905000"/>
          <a:ext cx="7762875" cy="3877870"/>
        </p:xfrm>
        <a:graphic>
          <a:graphicData uri="http://schemas.openxmlformats.org/drawingml/2006/table">
            <a:tbl>
              <a:tblPr/>
              <a:tblGrid>
                <a:gridCol w="990600"/>
                <a:gridCol w="4491038"/>
                <a:gridCol w="2281237"/>
              </a:tblGrid>
              <a:tr h="165103">
                <a:tc gridSpan="2">
                  <a:txBody>
                    <a:bodyPr/>
                    <a:lstStyle/>
                    <a:p>
                      <a:pPr algn="ctr" rtl="0" fontAlgn="b"/>
                      <a:r>
                        <a:rPr lang="en-US" sz="1100" b="0" i="0" u="none" strike="noStrike" dirty="0">
                          <a:solidFill>
                            <a:srgbClr val="000000"/>
                          </a:solidFill>
                          <a:effectLst/>
                          <a:latin typeface="Arial" panose="020B0604020202020204" pitchFamily="34" charset="0"/>
                        </a:rPr>
                        <a:t>Value</a:t>
                      </a:r>
                    </a:p>
                  </a:txBody>
                  <a:tcPr marL="8842" marR="8842" marT="8842" marB="0" anchor="b">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c hMerge="1">
                  <a:txBody>
                    <a:bodyPr/>
                    <a:lstStyle/>
                    <a:p>
                      <a:endParaRPr lang="en-US"/>
                    </a:p>
                  </a:txBody>
                  <a:tcPr/>
                </a:tc>
                <a:tc>
                  <a:txBody>
                    <a:bodyPr/>
                    <a:lstStyle/>
                    <a:p>
                      <a:pPr algn="r" rtl="0" fontAlgn="ctr"/>
                      <a:r>
                        <a:rPr lang="en-US" sz="1100" b="0" i="0" u="none" strike="noStrike" dirty="0">
                          <a:solidFill>
                            <a:srgbClr val="000000"/>
                          </a:solidFill>
                          <a:effectLst/>
                          <a:latin typeface="Arial" panose="020B0604020202020204" pitchFamily="34" charset="0"/>
                        </a:rPr>
                        <a:t>SCED 1 @t=0</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6350" cap="flat" cmpd="sng" algn="ctr">
                      <a:no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BDD7EE"/>
                    </a:solidFill>
                  </a:tcPr>
                </a:tc>
              </a:tr>
              <a:tr h="165103">
                <a:tc rowSpan="6">
                  <a:txBody>
                    <a:bodyPr/>
                    <a:lstStyle/>
                    <a:p>
                      <a:pPr algn="l" rtl="0" fontAlgn="ctr"/>
                      <a:r>
                        <a:rPr lang="en-US" sz="1100" b="0" i="0" u="none" strike="noStrike" dirty="0">
                          <a:solidFill>
                            <a:srgbClr val="000000"/>
                          </a:solidFill>
                          <a:effectLst/>
                          <a:latin typeface="Arial" panose="020B0604020202020204" pitchFamily="34" charset="0"/>
                        </a:rPr>
                        <a:t>Battery telemetry &amp; awards</a:t>
                      </a: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l" rtl="0" fontAlgn="ctr"/>
                      <a:r>
                        <a:rPr lang="en-US" sz="1100" b="0" i="0" u="none" strike="noStrike" dirty="0">
                          <a:solidFill>
                            <a:srgbClr val="000000"/>
                          </a:solidFill>
                          <a:effectLst/>
                          <a:latin typeface="Arial" panose="020B0604020202020204" pitchFamily="34" charset="0"/>
                        </a:rPr>
                        <a:t>MW </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r" rtl="0" fontAlgn="ctr"/>
                      <a:r>
                        <a:rPr lang="en-US" sz="1100" b="0" i="0" u="none" strike="noStrike">
                          <a:solidFill>
                            <a:srgbClr val="000000"/>
                          </a:solidFill>
                          <a:effectLst/>
                          <a:latin typeface="Arial" panose="020B0604020202020204" pitchFamily="34" charset="0"/>
                        </a:rPr>
                        <a:t>-10 MW</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51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FFR capability and award (Opt 1)</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20 MW</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51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FFR capability and award (Opt 2)</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13.33 MW</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51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Base Point (Opt 1)</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51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Base Point (Opt 2)</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r" rtl="0" fontAlgn="ctr"/>
                      <a:r>
                        <a:rPr lang="en-US" sz="1100" b="0" i="0" u="none" strike="noStrike" dirty="0">
                          <a:solidFill>
                            <a:srgbClr val="000000"/>
                          </a:solidFill>
                          <a:effectLst/>
                          <a:latin typeface="Arial" panose="020B0604020202020204" pitchFamily="34" charset="0"/>
                        </a:rPr>
                        <a:t>-10 MW</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65103">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SOC </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r" rtl="0" fontAlgn="ctr"/>
                      <a:r>
                        <a:rPr lang="en-US" sz="1100" b="0" i="0" u="none" strike="noStrike" dirty="0" smtClean="0">
                          <a:solidFill>
                            <a:srgbClr val="000000"/>
                          </a:solidFill>
                          <a:effectLst/>
                          <a:latin typeface="Arial" panose="020B0604020202020204" pitchFamily="34" charset="0"/>
                        </a:rPr>
                        <a:t>0.93 </a:t>
                      </a:r>
                      <a:r>
                        <a:rPr lang="en-US" sz="1100" b="0" i="0" u="none" strike="noStrike" dirty="0">
                          <a:solidFill>
                            <a:srgbClr val="000000"/>
                          </a:solidFill>
                          <a:effectLst/>
                          <a:latin typeface="Arial" panose="020B0604020202020204" pitchFamily="34" charset="0"/>
                        </a:rPr>
                        <a:t>MWh</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255910">
                <a:tc rowSpan="7">
                  <a:txBody>
                    <a:bodyPr/>
                    <a:lstStyle/>
                    <a:p>
                      <a:pPr algn="l" rtl="0" fontAlgn="ctr"/>
                      <a:r>
                        <a:rPr lang="en-US" sz="1100" b="0" i="0" u="none" strike="noStrike" dirty="0">
                          <a:solidFill>
                            <a:srgbClr val="000000"/>
                          </a:solidFill>
                          <a:effectLst/>
                          <a:latin typeface="Arial" panose="020B0604020202020204" pitchFamily="34" charset="0"/>
                        </a:rPr>
                        <a:t>Physical capability of battery</a:t>
                      </a: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100" b="0" i="0" u="none" strike="noStrike" dirty="0">
                          <a:solidFill>
                            <a:srgbClr val="000000"/>
                          </a:solidFill>
                          <a:effectLst/>
                          <a:latin typeface="Arial" panose="020B0604020202020204" pitchFamily="34" charset="0"/>
                        </a:rPr>
                        <a:t>MW actually able to deploy for 15 minutes</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100" b="0" i="0" u="none" strike="noStrike">
                          <a:solidFill>
                            <a:srgbClr val="000000"/>
                          </a:solidFill>
                          <a:effectLst/>
                          <a:latin typeface="Arial" panose="020B0604020202020204" pitchFamily="34" charset="0"/>
                        </a:rPr>
                        <a:t>13.33 MW</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r>
              <a:tr h="227177">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Duration capable of deploying at full FFR award MW (Opt 1)</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100" b="0" i="0" u="none" strike="noStrike" dirty="0">
                          <a:solidFill>
                            <a:srgbClr val="000000"/>
                          </a:solidFill>
                          <a:effectLst/>
                          <a:latin typeface="Arial" panose="020B0604020202020204" pitchFamily="34" charset="0"/>
                        </a:rPr>
                        <a:t>5 minutes</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r>
              <a:tr h="227177">
                <a:tc vMerge="1">
                  <a:txBody>
                    <a:bodyPr/>
                    <a:lstStyle/>
                    <a:p>
                      <a:endParaRPr lang="en-US"/>
                    </a:p>
                  </a:txBody>
                  <a:tcPr/>
                </a:tc>
                <a:tc>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Duration capable of deploying at full FFR award MW (Opt 2)</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15 minutes</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r>
              <a:tr h="227177">
                <a:tc vMerge="1">
                  <a:txBody>
                    <a:bodyPr/>
                    <a:lstStyle/>
                    <a:p>
                      <a:pPr algn="l" rtl="0" fontAlgn="ctr"/>
                      <a:endParaRPr lang="en-US" sz="1100" b="0" i="0" u="none" strike="noStrike" dirty="0">
                        <a:solidFill>
                          <a:srgbClr val="000000"/>
                        </a:solidFill>
                        <a:effectLst/>
                        <a:latin typeface="Arial" panose="020B0604020202020204" pitchFamily="34" charset="0"/>
                      </a:endParaRP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100" b="0" i="0" u="none" strike="noStrike" dirty="0" smtClean="0">
                          <a:solidFill>
                            <a:srgbClr val="000000"/>
                          </a:solidFill>
                          <a:effectLst/>
                          <a:latin typeface="Arial" panose="020B0604020202020204" pitchFamily="34" charset="0"/>
                        </a:rPr>
                        <a:t>FFR</a:t>
                      </a:r>
                      <a:r>
                        <a:rPr lang="en-US" sz="1100" b="0" i="0" u="none" strike="noStrike" baseline="0" dirty="0" smtClean="0">
                          <a:solidFill>
                            <a:srgbClr val="000000"/>
                          </a:solidFill>
                          <a:effectLst/>
                          <a:latin typeface="Arial" panose="020B0604020202020204" pitchFamily="34" charset="0"/>
                        </a:rPr>
                        <a:t> capability for next SCED after 5 minutes of deployment (Opt 1)</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r" rtl="0" fontAlgn="ctr"/>
                      <a:r>
                        <a:rPr lang="en-US" sz="1100" b="0" i="0" u="none" strike="noStrike" dirty="0" smtClean="0">
                          <a:solidFill>
                            <a:srgbClr val="000000"/>
                          </a:solidFill>
                          <a:effectLst/>
                          <a:latin typeface="Arial" panose="020B0604020202020204" pitchFamily="34" charset="0"/>
                        </a:rPr>
                        <a:t>10 MW</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r>
              <a:tr h="227177">
                <a:tc vMerge="1">
                  <a:txBody>
                    <a:bodyPr/>
                    <a:lstStyle/>
                    <a:p>
                      <a:pPr algn="l" rtl="0" fontAlgn="ctr"/>
                      <a:endParaRPr lang="en-US" sz="1100" b="0" i="0" u="none" strike="noStrike" dirty="0">
                        <a:solidFill>
                          <a:srgbClr val="000000"/>
                        </a:solidFill>
                        <a:effectLst/>
                        <a:latin typeface="Arial" panose="020B0604020202020204" pitchFamily="34" charset="0"/>
                      </a:endParaRP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100" b="0" i="0" u="none" strike="noStrike" dirty="0" smtClean="0">
                          <a:solidFill>
                            <a:srgbClr val="000000"/>
                          </a:solidFill>
                          <a:effectLst/>
                          <a:latin typeface="Arial" panose="020B0604020202020204" pitchFamily="34" charset="0"/>
                        </a:rPr>
                        <a:t>FFR</a:t>
                      </a:r>
                      <a:r>
                        <a:rPr lang="en-US" sz="1100" b="0" i="0" u="none" strike="noStrike" baseline="0" dirty="0" smtClean="0">
                          <a:solidFill>
                            <a:srgbClr val="000000"/>
                          </a:solidFill>
                          <a:effectLst/>
                          <a:latin typeface="Arial" panose="020B0604020202020204" pitchFamily="34" charset="0"/>
                        </a:rPr>
                        <a:t> capability for next SCED after 5 minutes of deployment (Opt 2)</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12.22 MW</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r>
              <a:tr h="227177">
                <a:tc vMerge="1">
                  <a:txBody>
                    <a:bodyPr/>
                    <a:lstStyle/>
                    <a:p>
                      <a:pPr algn="l" rtl="0" fontAlgn="ctr"/>
                      <a:endParaRPr lang="en-US" sz="1100" b="0" i="0" u="none" strike="noStrike" dirty="0">
                        <a:solidFill>
                          <a:srgbClr val="000000"/>
                        </a:solidFill>
                        <a:effectLst/>
                        <a:latin typeface="Arial" panose="020B0604020202020204" pitchFamily="34" charset="0"/>
                      </a:endParaRP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100" b="0" i="0" u="none" strike="noStrike" dirty="0" smtClean="0">
                          <a:solidFill>
                            <a:srgbClr val="000000"/>
                          </a:solidFill>
                          <a:effectLst/>
                          <a:latin typeface="Arial" panose="020B0604020202020204" pitchFamily="34" charset="0"/>
                        </a:rPr>
                        <a:t>FFR</a:t>
                      </a:r>
                      <a:r>
                        <a:rPr lang="en-US" sz="1100" b="0" i="0" u="none" strike="noStrike" baseline="0" dirty="0" smtClean="0">
                          <a:solidFill>
                            <a:srgbClr val="000000"/>
                          </a:solidFill>
                          <a:effectLst/>
                          <a:latin typeface="Arial" panose="020B0604020202020204" pitchFamily="34" charset="0"/>
                        </a:rPr>
                        <a:t> capability for next SCED with no FFR deployment (Opt 1)</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20 MW</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r>
              <a:tr h="227177">
                <a:tc vMerge="1">
                  <a:txBody>
                    <a:bodyPr/>
                    <a:lstStyle/>
                    <a:p>
                      <a:pPr algn="l" rtl="0" fontAlgn="ctr"/>
                      <a:endParaRPr lang="en-US" sz="1100" b="0" i="0" u="none" strike="noStrike" dirty="0">
                        <a:solidFill>
                          <a:srgbClr val="000000"/>
                        </a:solidFill>
                        <a:effectLst/>
                        <a:latin typeface="Arial" panose="020B0604020202020204" pitchFamily="34" charset="0"/>
                      </a:endParaRP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algn="l" rtl="0" fontAlgn="ctr"/>
                      <a:r>
                        <a:rPr lang="en-US" sz="1100" b="0" i="0" u="none" strike="noStrike" dirty="0" smtClean="0">
                          <a:solidFill>
                            <a:srgbClr val="000000"/>
                          </a:solidFill>
                          <a:effectLst/>
                          <a:latin typeface="Arial" panose="020B0604020202020204" pitchFamily="34" charset="0"/>
                        </a:rPr>
                        <a:t>FFR</a:t>
                      </a:r>
                      <a:r>
                        <a:rPr lang="en-US" sz="1100" b="0" i="0" u="none" strike="noStrike" baseline="0" dirty="0" smtClean="0">
                          <a:solidFill>
                            <a:srgbClr val="000000"/>
                          </a:solidFill>
                          <a:effectLst/>
                          <a:latin typeface="Arial" panose="020B0604020202020204" pitchFamily="34" charset="0"/>
                        </a:rPr>
                        <a:t> capability for next SCED with no FFR deployment (Opt 2)</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16.66</a:t>
                      </a:r>
                      <a:r>
                        <a:rPr lang="en-US" sz="1100" b="0" i="0" u="none" strike="noStrike" baseline="0" dirty="0" smtClean="0">
                          <a:solidFill>
                            <a:srgbClr val="000000"/>
                          </a:solidFill>
                          <a:effectLst/>
                          <a:latin typeface="Arial" panose="020B0604020202020204" pitchFamily="34" charset="0"/>
                        </a:rPr>
                        <a:t> MW</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tcPr>
                </a:tc>
              </a:tr>
              <a:tr h="165103">
                <a:tc rowSpan="2">
                  <a:txBody>
                    <a:bodyPr/>
                    <a:lstStyle/>
                    <a:p>
                      <a:pPr algn="l" rtl="0" fontAlgn="ctr"/>
                      <a:r>
                        <a:rPr lang="en-US" sz="1100" b="0" i="0" u="none" strike="noStrike" dirty="0">
                          <a:solidFill>
                            <a:srgbClr val="000000"/>
                          </a:solidFill>
                          <a:effectLst/>
                          <a:latin typeface="Arial" panose="020B0604020202020204" pitchFamily="34" charset="0"/>
                        </a:rPr>
                        <a:t>Pricing </a:t>
                      </a:r>
                      <a:r>
                        <a:rPr lang="en-US" sz="1100" b="0" i="0" u="none" strike="noStrike" dirty="0" smtClean="0">
                          <a:solidFill>
                            <a:srgbClr val="000000"/>
                          </a:solidFill>
                          <a:effectLst/>
                          <a:latin typeface="Arial" panose="020B0604020202020204" pitchFamily="34" charset="0"/>
                        </a:rPr>
                        <a:t>outcomes (non-scarcity)</a:t>
                      </a:r>
                      <a:endParaRPr lang="en-US" sz="1100" b="0" i="0" u="none" strike="noStrike" dirty="0">
                        <a:solidFill>
                          <a:srgbClr val="000000"/>
                        </a:solidFill>
                        <a:effectLst/>
                        <a:latin typeface="Arial" panose="020B0604020202020204" pitchFamily="34" charset="0"/>
                      </a:endParaRP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l" rtl="0" fontAlgn="ctr"/>
                      <a:r>
                        <a:rPr lang="en-US" sz="1100" b="0" i="0" u="none" strike="noStrike" dirty="0">
                          <a:solidFill>
                            <a:srgbClr val="000000"/>
                          </a:solidFill>
                          <a:effectLst/>
                          <a:latin typeface="Arial" panose="020B0604020202020204" pitchFamily="34" charset="0"/>
                        </a:rPr>
                        <a:t>RRS MCPC (Opt 1)</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algn="r" rtl="0" fontAlgn="ctr"/>
                      <a:r>
                        <a:rPr lang="en-US" sz="1100" b="0" i="0" u="none" strike="noStrike" baseline="0" dirty="0" smtClean="0">
                          <a:solidFill>
                            <a:srgbClr val="000000"/>
                          </a:solidFill>
                          <a:effectLst/>
                          <a:latin typeface="Arial" panose="020B0604020202020204" pitchFamily="34" charset="0"/>
                        </a:rPr>
                        <a:t>“X” $/MWh</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312715">
                <a:tc vMerge="1">
                  <a:txBody>
                    <a:bodyPr/>
                    <a:lstStyle/>
                    <a:p>
                      <a:endParaRPr lang="en-US"/>
                    </a:p>
                  </a:txBody>
                  <a:tcPr/>
                </a:tc>
                <a:tc>
                  <a:txBody>
                    <a:bodyPr/>
                    <a:lstStyle/>
                    <a:p>
                      <a:pPr algn="l" rtl="0" fontAlgn="ctr"/>
                      <a:r>
                        <a:rPr lang="en-US" sz="1100" b="0" i="0" u="none" strike="noStrike" dirty="0">
                          <a:solidFill>
                            <a:srgbClr val="000000"/>
                          </a:solidFill>
                          <a:effectLst/>
                          <a:latin typeface="Arial" panose="020B0604020202020204" pitchFamily="34" charset="0"/>
                        </a:rPr>
                        <a:t>RRS MCPC (Opt 2)</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c>
                  <a:txBody>
                    <a:bodyPr/>
                    <a:lstStyle/>
                    <a:p>
                      <a:pPr marL="0" marR="0" lvl="0" indent="0" algn="r" defTabSz="914400" rtl="0" eaLnBrk="1" fontAlgn="ctr" latinLnBrk="0" hangingPunct="1">
                        <a:lnSpc>
                          <a:spcPct val="100000"/>
                        </a:lnSpc>
                        <a:spcBef>
                          <a:spcPts val="0"/>
                        </a:spcBef>
                        <a:spcAft>
                          <a:spcPts val="0"/>
                        </a:spcAft>
                        <a:buClrTx/>
                        <a:buSzTx/>
                        <a:buFontTx/>
                        <a:buNone/>
                        <a:tabLst/>
                        <a:defRPr/>
                      </a:pPr>
                      <a:r>
                        <a:rPr lang="en-US" sz="1100" b="0" i="0" u="none" strike="noStrike" baseline="0" dirty="0" smtClean="0">
                          <a:solidFill>
                            <a:srgbClr val="000000"/>
                          </a:solidFill>
                          <a:effectLst/>
                          <a:latin typeface="Arial" panose="020B0604020202020204" pitchFamily="34" charset="0"/>
                        </a:rPr>
                        <a:t> &gt;= “X” $/MW/h</a:t>
                      </a:r>
                      <a:endParaRPr lang="en-US" sz="1100" b="0" i="0" u="none" strike="noStrike" dirty="0" smtClean="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solidFill>
                      <a:srgbClr val="DDEBF7"/>
                    </a:solidFill>
                  </a:tcPr>
                </a:tc>
              </a:tr>
              <a:tr h="193122">
                <a:tc rowSpan="2">
                  <a:txBody>
                    <a:bodyPr/>
                    <a:lstStyle/>
                    <a:p>
                      <a:pPr marL="0" marR="0" lvl="0" indent="0" algn="l" defTabSz="914400" rtl="0" eaLnBrk="1" fontAlgn="ctr" latinLnBrk="0" hangingPunct="1">
                        <a:lnSpc>
                          <a:spcPct val="100000"/>
                        </a:lnSpc>
                        <a:spcBef>
                          <a:spcPts val="0"/>
                        </a:spcBef>
                        <a:spcAft>
                          <a:spcPts val="0"/>
                        </a:spcAft>
                        <a:buClrTx/>
                        <a:buSzTx/>
                        <a:buFontTx/>
                        <a:buNone/>
                        <a:tabLst/>
                        <a:defRPr/>
                      </a:pPr>
                      <a:r>
                        <a:rPr lang="en-US" sz="1100" b="0" i="0" u="none" strike="noStrike" dirty="0" smtClean="0">
                          <a:solidFill>
                            <a:srgbClr val="000000"/>
                          </a:solidFill>
                          <a:effectLst/>
                          <a:latin typeface="Arial" panose="020B0604020202020204" pitchFamily="34" charset="0"/>
                        </a:rPr>
                        <a:t>Pricing outcomes (scarcity)</a:t>
                      </a:r>
                      <a:endParaRPr lang="en-US" sz="1100" b="0" i="0" u="none" strike="noStrike" dirty="0">
                        <a:solidFill>
                          <a:srgbClr val="000000"/>
                        </a:solidFill>
                        <a:effectLst/>
                        <a:latin typeface="Arial" panose="020B0604020202020204" pitchFamily="34" charset="0"/>
                      </a:endParaRPr>
                    </a:p>
                  </a:txBody>
                  <a:tcPr marL="8842" marR="8842" marT="8842" marB="0" anchor="ctr">
                    <a:lnL w="6350" cap="flat" cmpd="sng" algn="ctr">
                      <a:no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6350" cap="flat" cmpd="sng" algn="ctr">
                      <a:no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l" rtl="0" fontAlgn="ctr"/>
                      <a:r>
                        <a:rPr lang="en-US" sz="1100" b="0" i="0" u="none" strike="noStrike" dirty="0">
                          <a:solidFill>
                            <a:srgbClr val="000000"/>
                          </a:solidFill>
                          <a:effectLst/>
                          <a:latin typeface="Arial" panose="020B0604020202020204" pitchFamily="34" charset="0"/>
                        </a:rPr>
                        <a:t>RRS MCPC (Opt 1)</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algn="r" rtl="0" fontAlgn="ctr"/>
                      <a:r>
                        <a:rPr lang="en-US" sz="1100" b="0" i="0" u="none" strike="noStrike" dirty="0" smtClean="0">
                          <a:solidFill>
                            <a:srgbClr val="000000"/>
                          </a:solidFill>
                          <a:effectLst/>
                          <a:latin typeface="Arial" panose="020B0604020202020204" pitchFamily="34" charset="0"/>
                        </a:rPr>
                        <a:t>ASDC @ “Y” MW</a:t>
                      </a:r>
                      <a:endParaRPr lang="en-US"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w="12700" cap="flat" cmpd="sng" algn="ctr">
                      <a:solidFill>
                        <a:schemeClr val="accent4">
                          <a:lumMod val="25000"/>
                          <a:lumOff val="75000"/>
                        </a:schemeClr>
                      </a:solidFill>
                      <a:prstDash val="solid"/>
                      <a:round/>
                      <a:headEnd type="none" w="med" len="med"/>
                      <a:tailEnd type="none" w="med" len="med"/>
                    </a:lnB>
                    <a:lnTlToBr w="12700" cmpd="sng">
                      <a:noFill/>
                      <a:prstDash val="solid"/>
                    </a:lnTlToBr>
                    <a:lnBlToTr w="12700" cmpd="sng">
                      <a:noFill/>
                      <a:prstDash val="solid"/>
                    </a:lnBlToTr>
                    <a:noFill/>
                  </a:tcPr>
                </a:tc>
              </a:tr>
              <a:tr h="228600">
                <a:tc vMerge="1">
                  <a:txBody>
                    <a:bodyPr/>
                    <a:lstStyle/>
                    <a:p>
                      <a:pPr algn="l" rtl="0" fontAlgn="ctr"/>
                      <a:endParaRPr lang="en-US" sz="1100" b="0" i="0" u="none" strike="noStrike" dirty="0">
                        <a:solidFill>
                          <a:srgbClr val="000000"/>
                        </a:solidFill>
                        <a:effectLst/>
                        <a:latin typeface="Arial" panose="020B0604020202020204" pitchFamily="34" charset="0"/>
                      </a:endParaRPr>
                    </a:p>
                  </a:txBody>
                  <a:tcPr marL="8842" marR="8842" marT="8842" marB="0" anchor="ctr">
                    <a:lnL w="6350" cap="flat" cmpd="sng" algn="ctr">
                      <a:solidFill>
                        <a:srgbClr val="5B9BD5"/>
                      </a:solidFill>
                      <a:prstDash val="solid"/>
                      <a:round/>
                      <a:headEnd type="none" w="med" len="med"/>
                      <a:tailEnd type="none" w="med" len="med"/>
                    </a:lnL>
                    <a:lnR>
                      <a:noFill/>
                    </a:lnR>
                    <a:lnT w="6350" cap="flat" cmpd="sng" algn="ctr">
                      <a:solidFill>
                        <a:srgbClr val="5B9BD5"/>
                      </a:solidFill>
                      <a:prstDash val="solid"/>
                      <a:round/>
                      <a:headEnd type="none" w="med" len="med"/>
                      <a:tailEnd type="none" w="med" len="med"/>
                    </a:lnT>
                    <a:lnB w="6350" cap="flat" cmpd="sng" algn="ctr">
                      <a:solidFill>
                        <a:srgbClr val="5B9BD5"/>
                      </a:solidFill>
                      <a:prstDash val="solid"/>
                      <a:round/>
                      <a:headEnd type="none" w="med" len="med"/>
                      <a:tailEnd type="none" w="med" len="med"/>
                    </a:lnB>
                    <a:solidFill>
                      <a:srgbClr val="DDEBF7"/>
                    </a:solidFill>
                  </a:tcPr>
                </a:tc>
                <a:tc>
                  <a:txBody>
                    <a:bodyPr/>
                    <a:lstStyle/>
                    <a:p>
                      <a:pPr algn="l" rtl="0" fontAlgn="ctr"/>
                      <a:r>
                        <a:rPr lang="en-US" sz="1100" b="0" i="0" u="none" strike="noStrike" dirty="0">
                          <a:solidFill>
                            <a:srgbClr val="000000"/>
                          </a:solidFill>
                          <a:effectLst/>
                          <a:latin typeface="Arial" panose="020B0604020202020204" pitchFamily="34" charset="0"/>
                        </a:rPr>
                        <a:t>RRS MCPC (Opt 2)</a:t>
                      </a: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12700" cap="flat" cmpd="sng" algn="ctr">
                      <a:solidFill>
                        <a:schemeClr val="accent4">
                          <a:lumMod val="25000"/>
                          <a:lumOff val="75000"/>
                        </a:schemeClr>
                      </a:solid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c>
                  <a:txBody>
                    <a:bodyPr/>
                    <a:lstStyle/>
                    <a:p>
                      <a:pPr algn="r" rtl="0" fontAlgn="ctr"/>
                      <a:r>
                        <a:rPr lang="fr-FR" sz="1100" b="0" i="0" u="none" strike="noStrike" dirty="0">
                          <a:solidFill>
                            <a:srgbClr val="000000"/>
                          </a:solidFill>
                          <a:effectLst/>
                          <a:latin typeface="Arial" panose="020B0604020202020204" pitchFamily="34" charset="0"/>
                        </a:rPr>
                        <a:t>ASDC </a:t>
                      </a:r>
                      <a:r>
                        <a:rPr lang="fr-FR" sz="1100" b="0" i="0" u="none" strike="noStrike" dirty="0" smtClean="0">
                          <a:solidFill>
                            <a:srgbClr val="000000"/>
                          </a:solidFill>
                          <a:effectLst/>
                          <a:latin typeface="Arial" panose="020B0604020202020204" pitchFamily="34" charset="0"/>
                        </a:rPr>
                        <a:t>@ “Y” MW </a:t>
                      </a:r>
                      <a:r>
                        <a:rPr lang="fr-FR" sz="1100" b="0" i="0" u="none" strike="noStrike" dirty="0">
                          <a:solidFill>
                            <a:srgbClr val="000000"/>
                          </a:solidFill>
                          <a:effectLst/>
                          <a:latin typeface="Arial" panose="020B0604020202020204" pitchFamily="34" charset="0"/>
                        </a:rPr>
                        <a:t>minus 6.67 </a:t>
                      </a:r>
                      <a:r>
                        <a:rPr lang="fr-FR" sz="1100" b="0" i="0" u="none" strike="noStrike" dirty="0" smtClean="0">
                          <a:solidFill>
                            <a:srgbClr val="000000"/>
                          </a:solidFill>
                          <a:effectLst/>
                          <a:latin typeface="Arial" panose="020B0604020202020204" pitchFamily="34" charset="0"/>
                        </a:rPr>
                        <a:t>MW</a:t>
                      </a:r>
                      <a:endParaRPr lang="fr-FR" sz="1100" b="0" i="0" u="none" strike="noStrike" dirty="0">
                        <a:solidFill>
                          <a:srgbClr val="000000"/>
                        </a:solidFill>
                        <a:effectLst/>
                        <a:latin typeface="Arial" panose="020B0604020202020204" pitchFamily="34" charset="0"/>
                      </a:endParaRPr>
                    </a:p>
                  </a:txBody>
                  <a:tcPr marL="8842" marR="8842" marT="8842" marB="0" anchor="ctr">
                    <a:lnL w="12700" cap="flat" cmpd="sng" algn="ctr">
                      <a:solidFill>
                        <a:schemeClr val="accent4">
                          <a:lumMod val="25000"/>
                          <a:lumOff val="75000"/>
                        </a:schemeClr>
                      </a:solidFill>
                      <a:prstDash val="solid"/>
                      <a:round/>
                      <a:headEnd type="none" w="med" len="med"/>
                      <a:tailEnd type="none" w="med" len="med"/>
                    </a:lnL>
                    <a:lnR w="6350" cap="flat" cmpd="sng" algn="ctr">
                      <a:noFill/>
                      <a:prstDash val="solid"/>
                      <a:round/>
                      <a:headEnd type="none" w="med" len="med"/>
                      <a:tailEnd type="none" w="med" len="med"/>
                    </a:lnR>
                    <a:lnT w="12700" cap="flat" cmpd="sng" algn="ctr">
                      <a:solidFill>
                        <a:schemeClr val="accent4">
                          <a:lumMod val="25000"/>
                          <a:lumOff val="75000"/>
                        </a:schemeClr>
                      </a:solidFill>
                      <a:prstDash val="solid"/>
                      <a:round/>
                      <a:headEnd type="none" w="med" len="med"/>
                      <a:tailEnd type="none" w="med" len="med"/>
                    </a:lnT>
                    <a:lnB>
                      <a:noFill/>
                    </a:lnB>
                    <a:lnTlToBr w="12700" cmpd="sng">
                      <a:noFill/>
                      <a:prstDash val="solid"/>
                    </a:lnTlToBr>
                    <a:lnBlToTr w="12700" cmpd="sng">
                      <a:noFill/>
                      <a:prstDash val="solid"/>
                    </a:lnBlToTr>
                    <a:noFill/>
                  </a:tcPr>
                </a:tc>
              </a:tr>
            </a:tbl>
          </a:graphicData>
        </a:graphic>
      </p:graphicFrame>
    </p:spTree>
    <p:extLst>
      <p:ext uri="{BB962C8B-B14F-4D97-AF65-F5344CB8AC3E}">
        <p14:creationId xmlns:p14="http://schemas.microsoft.com/office/powerpoint/2010/main" val="274635609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Conclusions</a:t>
            </a:r>
            <a:endParaRPr lang="en-US" dirty="0"/>
          </a:p>
        </p:txBody>
      </p:sp>
      <p:sp>
        <p:nvSpPr>
          <p:cNvPr id="3" name="Content Placeholder 2"/>
          <p:cNvSpPr>
            <a:spLocks noGrp="1"/>
          </p:cNvSpPr>
          <p:nvPr>
            <p:ph idx="1"/>
          </p:nvPr>
        </p:nvSpPr>
        <p:spPr>
          <a:xfrm>
            <a:off x="357996" y="990600"/>
            <a:ext cx="8534400" cy="4876800"/>
          </a:xfrm>
        </p:spPr>
        <p:txBody>
          <a:bodyPr/>
          <a:lstStyle/>
          <a:p>
            <a:r>
              <a:rPr lang="en-US" sz="2000" dirty="0" smtClean="0"/>
              <a:t>In developing the KPs, the task force already defined Ancillary Services by outlining the qualification for those services.</a:t>
            </a:r>
          </a:p>
          <a:p>
            <a:endParaRPr lang="en-US" sz="1200" dirty="0" smtClean="0"/>
          </a:p>
          <a:p>
            <a:r>
              <a:rPr lang="en-US" sz="2000" dirty="0" smtClean="0"/>
              <a:t>Allowing Resources to sell a 15-minute or hourly service based on 5-minute capability masks the current system need and true value of that service.</a:t>
            </a:r>
          </a:p>
          <a:p>
            <a:endParaRPr lang="en-US" sz="1200" dirty="0" smtClean="0"/>
          </a:p>
          <a:p>
            <a:r>
              <a:rPr lang="en-US" sz="2000" dirty="0" smtClean="0"/>
              <a:t>In general, this may mean that prices are too low. But it may also lead to higher prices when the service is truly needed and deployed beyond the 5-minute timeframe. </a:t>
            </a:r>
          </a:p>
          <a:p>
            <a:endParaRPr lang="en-US" sz="1200" dirty="0" smtClean="0"/>
          </a:p>
          <a:p>
            <a:r>
              <a:rPr lang="en-US" sz="2000" dirty="0" smtClean="0"/>
              <a:t>The two proposals do result in changes to dispatch, awards, and Resource commitment</a:t>
            </a:r>
          </a:p>
          <a:p>
            <a:pPr lvl="1"/>
            <a:r>
              <a:rPr lang="en-US" sz="1800" dirty="0" smtClean="0"/>
              <a:t>If there has not yet been a need to deploy Ancillary Services and Resources are able to offer in to those Ancillary Services bases on 5-minute capability, the market signal is that less capability is needed.</a:t>
            </a:r>
          </a:p>
          <a:p>
            <a:pPr lvl="1"/>
            <a:endParaRPr lang="en-US" sz="1800" dirty="0" smtClean="0"/>
          </a:p>
          <a:p>
            <a:endParaRPr lang="en-US" sz="2400" dirty="0"/>
          </a:p>
        </p:txBody>
      </p:sp>
      <p:sp>
        <p:nvSpPr>
          <p:cNvPr id="4" name="Slide Number Placeholder 3"/>
          <p:cNvSpPr>
            <a:spLocks noGrp="1"/>
          </p:cNvSpPr>
          <p:nvPr>
            <p:ph type="sldNum" sz="quarter" idx="4"/>
          </p:nvPr>
        </p:nvSpPr>
        <p:spPr/>
        <p:txBody>
          <a:bodyPr/>
          <a:lstStyle/>
          <a:p>
            <a:fld id="{1D93BD3E-1E9A-4970-A6F7-E7AC52762E0C}" type="slidenum">
              <a:rPr lang="en-US" smtClean="0"/>
              <a:pPr/>
              <a:t>9</a:t>
            </a:fld>
            <a:endParaRPr lang="en-US"/>
          </a:p>
        </p:txBody>
      </p:sp>
    </p:spTree>
    <p:extLst>
      <p:ext uri="{BB962C8B-B14F-4D97-AF65-F5344CB8AC3E}">
        <p14:creationId xmlns:p14="http://schemas.microsoft.com/office/powerpoint/2010/main" val="237620194"/>
      </p:ext>
    </p:extLst>
  </p:cSld>
  <p:clrMapOvr>
    <a:masterClrMapping/>
  </p:clrMapOvr>
  <p:timing>
    <p:tnLst>
      <p:par>
        <p:cTn id="1" dur="indefinite" restart="never" nodeType="tmRoot"/>
      </p:par>
    </p:tnLst>
  </p:timing>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Document" ma:contentTypeID="0x010100E63A2377AB110F42B7B372FB8EF4570B" ma:contentTypeVersion="0" ma:contentTypeDescription="Create a new document." ma:contentTypeScope="" ma:versionID="673c3b80bdd78f53d029ffa560b18dd8">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C0E9AA12-8AF9-4AA6-90FE-24669859CDF3}">
  <ds:schemaRefs>
    <ds:schemaRef ds:uri="http://purl.org/dc/terms/"/>
    <ds:schemaRef ds:uri="c34af464-7aa1-4edd-9be4-83dffc1cb926"/>
    <ds:schemaRef ds:uri="http://schemas.microsoft.com/office/2006/documentManagement/types"/>
    <ds:schemaRef ds:uri="http://purl.org/dc/elements/1.1/"/>
    <ds:schemaRef ds:uri="http://schemas.microsoft.com/office/2006/metadata/properties"/>
    <ds:schemaRef ds:uri="http://schemas.openxmlformats.org/package/2006/metadata/core-properties"/>
    <ds:schemaRef ds:uri="http://schemas.microsoft.com/office/infopath/2007/PartnerControls"/>
    <ds:schemaRef ds:uri="http://www.w3.org/XML/1998/namespace"/>
    <ds:schemaRef ds:uri="http://purl.org/dc/dcmitype/"/>
  </ds:schemaRefs>
</ds:datastoreItem>
</file>

<file path=customXml/itemProps2.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3.xml><?xml version="1.0" encoding="utf-8"?>
<ds:datastoreItem xmlns:ds="http://schemas.openxmlformats.org/officeDocument/2006/customXml" ds:itemID="{85AA4E5E-DB2E-492C-B7A4-7EF6AFCA482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17692</TotalTime>
  <Words>2031</Words>
  <Application>Microsoft Office PowerPoint</Application>
  <PresentationFormat>On-screen Show (4:3)</PresentationFormat>
  <Paragraphs>416</Paragraphs>
  <Slides>12</Slides>
  <Notes>0</Notes>
  <HiddenSlides>0</HiddenSlides>
  <MMClips>0</MMClips>
  <ScaleCrop>false</ScaleCrop>
  <HeadingPairs>
    <vt:vector size="6" baseType="variant">
      <vt:variant>
        <vt:lpstr>Fonts Used</vt:lpstr>
      </vt:variant>
      <vt:variant>
        <vt:i4>3</vt:i4>
      </vt:variant>
      <vt:variant>
        <vt:lpstr>Theme</vt:lpstr>
      </vt:variant>
      <vt:variant>
        <vt:i4>2</vt:i4>
      </vt:variant>
      <vt:variant>
        <vt:lpstr>Slide Titles</vt:lpstr>
      </vt:variant>
      <vt:variant>
        <vt:i4>12</vt:i4>
      </vt:variant>
    </vt:vector>
  </HeadingPairs>
  <TitlesOfParts>
    <vt:vector size="17" baseType="lpstr">
      <vt:lpstr>Arial</vt:lpstr>
      <vt:lpstr>Calibri</vt:lpstr>
      <vt:lpstr>Verdana</vt:lpstr>
      <vt:lpstr>1_Custom Design</vt:lpstr>
      <vt:lpstr>Office Theme</vt:lpstr>
      <vt:lpstr>PowerPoint Presentation</vt:lpstr>
      <vt:lpstr>Acronyms</vt:lpstr>
      <vt:lpstr>Reiteration of high-level points from the July 15th meeting</vt:lpstr>
      <vt:lpstr>Example for FFR presented on July 15th </vt:lpstr>
      <vt:lpstr>Example for FFR presented on July 15th cont.</vt:lpstr>
      <vt:lpstr>Example 2 from Dr. Siddiqi’s slides (material duplicated for discussion purposes)</vt:lpstr>
      <vt:lpstr>Example 2 from Dr. Siddiqi’s slides cont.</vt:lpstr>
      <vt:lpstr>Discussion on outcome difference pre-deployment</vt:lpstr>
      <vt:lpstr>Conclusions</vt:lpstr>
      <vt:lpstr>PowerPoint Presentation</vt:lpstr>
      <vt:lpstr>Summary of the Ancillary Service Discussions</vt:lpstr>
      <vt:lpstr>Summary of the Ancillary Service Discussions cont.</vt:lpstr>
    </vt:vector>
  </TitlesOfParts>
  <Company>The Electric Reliability Council of Texas</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djm</cp:lastModifiedBy>
  <cp:revision>343</cp:revision>
  <cp:lastPrinted>2016-01-21T20:53:15Z</cp:lastPrinted>
  <dcterms:created xsi:type="dcterms:W3CDTF">2016-01-21T15:20:31Z</dcterms:created>
  <dcterms:modified xsi:type="dcterms:W3CDTF">2020-07-21T22:34:23Z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0x010100E63A2377AB110F42B7B372FB8EF4570B</vt:lpwstr>
  </property>
</Properties>
</file>