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53" r:id="rId4"/>
    <p:sldMasterId id="2147483648" r:id="rId5"/>
    <p:sldMasterId id="2147483662" r:id="rId6"/>
  </p:sldMasterIdLst>
  <p:notesMasterIdLst>
    <p:notesMasterId r:id="rId12"/>
  </p:notesMasterIdLst>
  <p:handoutMasterIdLst>
    <p:handoutMasterId r:id="rId13"/>
  </p:handoutMasterIdLst>
  <p:sldIdLst>
    <p:sldId id="260" r:id="rId7"/>
    <p:sldId id="357" r:id="rId8"/>
    <p:sldId id="331" r:id="rId9"/>
    <p:sldId id="358" r:id="rId10"/>
    <p:sldId id="352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rma, Sandip" initials="SS" lastIdx="3" clrIdx="0">
    <p:extLst>
      <p:ext uri="{19B8F6BF-5375-455C-9EA6-DF929625EA0E}">
        <p15:presenceInfo xmlns:p15="http://schemas.microsoft.com/office/powerpoint/2012/main" userId="S-1-5-21-639947351-343809578-3807592339-4756" providerId="AD"/>
      </p:ext>
    </p:extLst>
  </p:cmAuthor>
  <p:cmAuthor id="2" name="Blevins, Bill" initials="BB" lastIdx="5" clrIdx="1">
    <p:extLst>
      <p:ext uri="{19B8F6BF-5375-455C-9EA6-DF929625EA0E}">
        <p15:presenceInfo xmlns:p15="http://schemas.microsoft.com/office/powerpoint/2012/main" userId="S-1-5-21-639947351-343809578-3807592339-48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9" autoAdjust="0"/>
    <p:restoredTop sz="84327" autoAdjust="0"/>
  </p:normalViewPr>
  <p:slideViewPr>
    <p:cSldViewPr showGuides="1">
      <p:cViewPr varScale="1">
        <p:scale>
          <a:sx n="94" d="100"/>
          <a:sy n="94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464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084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40171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200">
                <a:solidFill>
                  <a:schemeClr val="tx1"/>
                </a:solidFill>
              </a:defRPr>
            </a:lvl3pPr>
            <a:lvl4pPr>
              <a:defRPr sz="21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44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59522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pl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 anchor="ctr"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968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ags" Target="../tags/tag1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rgbClr val="5B6770"/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58200" y="654165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8B6E2CAF-5594-403E-9D60-63FC5D4BBAFC}" type="slidenum">
              <a:rPr lang="en-US" sz="1200" smtClean="0">
                <a:solidFill>
                  <a:srgbClr val="5B6770"/>
                </a:solidFill>
              </a:rPr>
              <a:pPr algn="ctr"/>
              <a:t>‹#›</a:t>
            </a:fld>
            <a:endParaRPr lang="en-US" sz="1200" dirty="0">
              <a:solidFill>
                <a:srgbClr val="5B6770"/>
              </a:solidFill>
            </a:endParaRPr>
          </a:p>
        </p:txBody>
      </p:sp>
    </p:spTree>
    <p:custDataLst>
      <p:tags r:id="rId6"/>
    </p:custDataLst>
    <p:extLst>
      <p:ext uri="{BB962C8B-B14F-4D97-AF65-F5344CB8AC3E}">
        <p14:creationId xmlns:p14="http://schemas.microsoft.com/office/powerpoint/2010/main" val="2126418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alendar/2020/6/26/208498" TargetMode="External"/><Relationship Id="rId2" Type="http://schemas.openxmlformats.org/officeDocument/2006/relationships/hyperlink" Target="http://www.ercot.com/services/comm/mkt_notices/archives/4288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2105561"/>
            <a:ext cx="5105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Distribution </a:t>
            </a:r>
            <a:r>
              <a:rPr lang="en-US" sz="2000" b="1" dirty="0">
                <a:solidFill>
                  <a:schemeClr val="tx2"/>
                </a:solidFill>
              </a:rPr>
              <a:t>Generation </a:t>
            </a:r>
            <a:r>
              <a:rPr lang="en-US" sz="2000" b="1" dirty="0" smtClean="0">
                <a:solidFill>
                  <a:schemeClr val="tx2"/>
                </a:solidFill>
              </a:rPr>
              <a:t>Resource (DGR) Workshop IV Update</a:t>
            </a:r>
            <a:endParaRPr lang="en-US" sz="2000" b="1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July 20</a:t>
            </a:r>
            <a:r>
              <a:rPr lang="en-US" sz="2000" dirty="0" smtClean="0">
                <a:solidFill>
                  <a:schemeClr val="tx2"/>
                </a:solidFill>
              </a:rPr>
              <a:t>, </a:t>
            </a:r>
            <a:r>
              <a:rPr lang="en-US" sz="2000" dirty="0" smtClean="0">
                <a:solidFill>
                  <a:schemeClr val="tx2"/>
                </a:solidFill>
              </a:rPr>
              <a:t>2020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DGR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772886"/>
            <a:ext cx="8534400" cy="5475514"/>
          </a:xfrm>
        </p:spPr>
        <p:txBody>
          <a:bodyPr/>
          <a:lstStyle/>
          <a:p>
            <a:r>
              <a:rPr lang="en-US" sz="2000" dirty="0" smtClean="0"/>
              <a:t>ERCOT issued a Market Notice 9/26/19</a:t>
            </a:r>
          </a:p>
          <a:p>
            <a:pPr lvl="1"/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www.ercot.com/services/comm/mkt_notices/archives/4288</a:t>
            </a:r>
            <a:endParaRPr lang="en-US" sz="2000" dirty="0"/>
          </a:p>
          <a:p>
            <a:pPr lvl="1"/>
            <a:r>
              <a:rPr lang="en-US" sz="2000" dirty="0" smtClean="0"/>
              <a:t>Moratorium on further DGR interconnection until necessary rules can be developed</a:t>
            </a:r>
          </a:p>
          <a:p>
            <a:pPr lvl="1"/>
            <a:endParaRPr lang="en-US" sz="1000" dirty="0" smtClean="0"/>
          </a:p>
          <a:p>
            <a:pPr>
              <a:spcBef>
                <a:spcPts val="600"/>
              </a:spcBef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First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Eight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Workshops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h</a:t>
            </a:r>
            <a:r>
              <a:rPr lang="en-US" sz="2000" dirty="0"/>
              <a:t>eld </a:t>
            </a:r>
            <a:r>
              <a:rPr lang="en-US" sz="2000" dirty="0" smtClean="0"/>
              <a:t>11/5/2019- 06/26/2020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(hyper links on DGR Workshop </a:t>
            </a:r>
            <a:r>
              <a:rPr lang="en-US" sz="1800" dirty="0"/>
              <a:t>IX website </a:t>
            </a:r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www.ercot.com/calendar/2020/6/26/208498</a:t>
            </a:r>
            <a:endParaRPr lang="en-US" sz="1800" dirty="0" smtClean="0"/>
          </a:p>
          <a:p>
            <a:pPr marL="457200" lvl="1" indent="0">
              <a:spcBef>
                <a:spcPts val="600"/>
              </a:spcBef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7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Key Workshop </a:t>
            </a:r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5"/>
            <a:ext cx="8502162" cy="225954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 smtClean="0"/>
              <a:t>Phase 1 – NPRR and NOGRR Approval</a:t>
            </a:r>
            <a:endParaRPr lang="en-US" sz="2000" dirty="0" smtClean="0"/>
          </a:p>
          <a:p>
            <a:pPr lvl="1">
              <a:spcBef>
                <a:spcPts val="600"/>
              </a:spcBef>
            </a:pPr>
            <a:r>
              <a:rPr lang="en-US" sz="1800" dirty="0" smtClean="0"/>
              <a:t>NPRR1016 approved by </a:t>
            </a:r>
            <a:r>
              <a:rPr lang="en-US" sz="1800" dirty="0"/>
              <a:t>PRS on </a:t>
            </a:r>
            <a:r>
              <a:rPr lang="en-US" sz="1800" dirty="0" smtClean="0"/>
              <a:t>07/16/2020 </a:t>
            </a:r>
            <a:r>
              <a:rPr lang="en-US" sz="1800" dirty="0" smtClean="0"/>
              <a:t>and forwarded to TAC </a:t>
            </a:r>
          </a:p>
          <a:p>
            <a:pPr lvl="1">
              <a:spcBef>
                <a:spcPts val="600"/>
              </a:spcBef>
            </a:pPr>
            <a:endParaRPr lang="en-US" sz="1800" dirty="0"/>
          </a:p>
          <a:p>
            <a:pPr lvl="1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800" dirty="0"/>
          </a:p>
          <a:p>
            <a:pPr lvl="1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800" dirty="0"/>
          </a:p>
          <a:p>
            <a:pPr lvl="1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800" dirty="0"/>
          </a:p>
          <a:p>
            <a:pPr lvl="1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800" dirty="0" smtClean="0"/>
          </a:p>
          <a:p>
            <a:pPr lvl="1">
              <a:spcBef>
                <a:spcPts val="600"/>
              </a:spcBef>
            </a:pPr>
            <a:r>
              <a:rPr lang="en-US" sz="1800" dirty="0" smtClean="0"/>
              <a:t>NOGRR212 and RRGRR026 approved by </a:t>
            </a:r>
            <a:r>
              <a:rPr lang="en-US" sz="1800" dirty="0"/>
              <a:t>ROS </a:t>
            </a:r>
            <a:r>
              <a:rPr lang="en-US" sz="1800" dirty="0" smtClean="0"/>
              <a:t>on 07/09/2020</a:t>
            </a:r>
            <a:r>
              <a:rPr lang="en-US" sz="1400" dirty="0" smtClean="0"/>
              <a:t> </a:t>
            </a:r>
            <a:r>
              <a:rPr lang="en-US" sz="1800" dirty="0" smtClean="0"/>
              <a:t>and forwarded to TAC 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Scheduled to be on July 29 TAC agenda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Possible ERCOT BOD approval on Aug 11.</a:t>
            </a:r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682623"/>
            <a:ext cx="7543800" cy="2730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30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022"/>
          </a:xfrm>
        </p:spPr>
        <p:txBody>
          <a:bodyPr/>
          <a:lstStyle/>
          <a:p>
            <a:r>
              <a:rPr lang="en-US" dirty="0" smtClean="0"/>
              <a:t>Key Workshop </a:t>
            </a:r>
            <a:r>
              <a:rPr lang="en-US" dirty="0" smtClean="0"/>
              <a:t>Results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938" y="788454"/>
            <a:ext cx="8502162" cy="5612345"/>
          </a:xfrm>
        </p:spPr>
        <p:txBody>
          <a:bodyPr>
            <a:noAutofit/>
          </a:bodyPr>
          <a:lstStyle/>
          <a:p>
            <a:pPr marL="400050">
              <a:spcBef>
                <a:spcPts val="600"/>
              </a:spcBef>
            </a:pPr>
            <a:r>
              <a:rPr lang="en-US" sz="2000" dirty="0" smtClean="0"/>
              <a:t>Phase 2 – PGRR Approval</a:t>
            </a:r>
            <a:endParaRPr lang="en-US" sz="2000" dirty="0" smtClean="0"/>
          </a:p>
          <a:p>
            <a:pPr lvl="1">
              <a:spcBef>
                <a:spcPts val="600"/>
              </a:spcBef>
            </a:pPr>
            <a:r>
              <a:rPr lang="en-US" sz="1800" dirty="0" smtClean="0"/>
              <a:t>PGRR082 was posted on June 30, 2020</a:t>
            </a:r>
            <a:endParaRPr lang="en-US" sz="1800" dirty="0" smtClean="0"/>
          </a:p>
          <a:p>
            <a:pPr lvl="2"/>
            <a:r>
              <a:rPr lang="en-US" sz="1400" dirty="0" smtClean="0"/>
              <a:t>Reorganizes </a:t>
            </a:r>
            <a:r>
              <a:rPr lang="en-US" sz="1400" dirty="0"/>
              <a:t>the existing PG Section 5 to </a:t>
            </a:r>
            <a:r>
              <a:rPr lang="en-US" sz="1400" dirty="0" smtClean="0"/>
              <a:t>define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1400" dirty="0"/>
              <a:t>p</a:t>
            </a:r>
            <a:r>
              <a:rPr lang="en-US" sz="1400" dirty="0" smtClean="0"/>
              <a:t>rocesses for large or </a:t>
            </a:r>
            <a:r>
              <a:rPr lang="en-US" sz="1400" dirty="0"/>
              <a:t>small </a:t>
            </a:r>
            <a:r>
              <a:rPr lang="en-US" sz="1400" dirty="0" smtClean="0"/>
              <a:t>generators </a:t>
            </a:r>
          </a:p>
          <a:p>
            <a:pPr lvl="3"/>
            <a:r>
              <a:rPr lang="en-US" sz="1300" dirty="0" smtClean="0"/>
              <a:t>Large </a:t>
            </a:r>
            <a:r>
              <a:rPr lang="en-US" sz="1300" dirty="0"/>
              <a:t>generators </a:t>
            </a:r>
            <a:r>
              <a:rPr lang="en-US" sz="1300" dirty="0" smtClean="0"/>
              <a:t>-10 </a:t>
            </a:r>
            <a:r>
              <a:rPr lang="en-US" sz="1300" dirty="0"/>
              <a:t>MW or </a:t>
            </a:r>
            <a:r>
              <a:rPr lang="en-US" sz="1300" dirty="0" smtClean="0"/>
              <a:t>greater </a:t>
            </a:r>
            <a:r>
              <a:rPr lang="en-US" sz="1300" dirty="0" smtClean="0"/>
              <a:t>-&gt; </a:t>
            </a:r>
            <a:r>
              <a:rPr lang="en-US" sz="1300" dirty="0" smtClean="0"/>
              <a:t>Full FIS </a:t>
            </a:r>
            <a:r>
              <a:rPr lang="en-US" sz="1300" dirty="0" smtClean="0"/>
              <a:t>process</a:t>
            </a:r>
            <a:endParaRPr lang="en-US" sz="1300" dirty="0"/>
          </a:p>
          <a:p>
            <a:pPr lvl="3"/>
            <a:r>
              <a:rPr lang="en-US" sz="1300" dirty="0"/>
              <a:t>Small generators </a:t>
            </a:r>
            <a:r>
              <a:rPr lang="en-US" sz="1300" dirty="0" smtClean="0"/>
              <a:t>– SODG, DGR,SOTG less </a:t>
            </a:r>
            <a:r>
              <a:rPr lang="en-US" sz="1300" dirty="0"/>
              <a:t>than 10 </a:t>
            </a:r>
            <a:r>
              <a:rPr lang="en-US" sz="1300" dirty="0" smtClean="0"/>
              <a:t>MW -&gt; </a:t>
            </a:r>
            <a:r>
              <a:rPr lang="en-US" sz="1300" dirty="0"/>
              <a:t>A</a:t>
            </a:r>
            <a:r>
              <a:rPr lang="en-US" sz="1300" dirty="0" smtClean="0"/>
              <a:t>bbreviated process</a:t>
            </a:r>
          </a:p>
          <a:p>
            <a:pPr lvl="1"/>
            <a:r>
              <a:rPr lang="en-US" sz="1800" dirty="0" smtClean="0"/>
              <a:t>Scheduled to be on ROS agenda Aug 6</a:t>
            </a:r>
            <a:endParaRPr lang="en-US" sz="1800" dirty="0" smtClean="0"/>
          </a:p>
          <a:p>
            <a:pPr lvl="3"/>
            <a:endParaRPr lang="en-US" sz="700" dirty="0"/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0">
              <a:spcBef>
                <a:spcPts val="600"/>
              </a:spcBef>
            </a:pPr>
            <a:r>
              <a:rPr lang="en-US" sz="1800" dirty="0" smtClean="0"/>
              <a:t>Main topic of discussion for DGR Workshop IX</a:t>
            </a:r>
            <a:endParaRPr lang="en-US" sz="1800" dirty="0" smtClean="0"/>
          </a:p>
          <a:p>
            <a:pPr lvl="1">
              <a:spcBef>
                <a:spcPts val="600"/>
              </a:spcBef>
            </a:pPr>
            <a:endParaRPr lang="en-US" sz="1600" dirty="0" smtClean="0"/>
          </a:p>
          <a:p>
            <a:pPr>
              <a:spcBef>
                <a:spcPts val="600"/>
              </a:spcBef>
            </a:pPr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07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5600"/>
            <a:ext cx="8458200" cy="51831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5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ERCOT">
      <a:dk1>
        <a:srgbClr val="5B6770"/>
      </a:dk1>
      <a:lt1>
        <a:sysClr val="window" lastClr="FFFFFF"/>
      </a:lt1>
      <a:dk2>
        <a:srgbClr val="003865"/>
      </a:dk2>
      <a:lt2>
        <a:srgbClr val="E7E6E6"/>
      </a:lt2>
      <a:accent1>
        <a:srgbClr val="00AEC7"/>
      </a:accent1>
      <a:accent2>
        <a:srgbClr val="685BC7"/>
      </a:accent2>
      <a:accent3>
        <a:srgbClr val="26D07C"/>
      </a:accent3>
      <a:accent4>
        <a:srgbClr val="FFD100"/>
      </a:accent4>
      <a:accent5>
        <a:srgbClr val="FF8200"/>
      </a:accent5>
      <a:accent6>
        <a:srgbClr val="890C58"/>
      </a:accent6>
      <a:hlink>
        <a:srgbClr val="0563C1"/>
      </a:hlink>
      <a:folHlink>
        <a:srgbClr val="890C5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3A2377AB110F42B7B372FB8EF4570B" ma:contentTypeVersion="0" ma:contentTypeDescription="Create a new document." ma:contentTypeScope="" ma:versionID="673c3b80bdd78f53d029ffa560b18dd8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A658A-C103-45C1-832E-B28E7F58B3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7760</TotalTime>
  <Words>181</Words>
  <Application>Microsoft Office PowerPoint</Application>
  <PresentationFormat>On-screen Show (4:3)</PresentationFormat>
  <Paragraphs>44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1_Office Theme</vt:lpstr>
      <vt:lpstr>PowerPoint Presentation</vt:lpstr>
      <vt:lpstr>DGR Review</vt:lpstr>
      <vt:lpstr>Key Workshop Results</vt:lpstr>
      <vt:lpstr>Key Workshop Results (cont’d)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Stice, Clayton</cp:lastModifiedBy>
  <cp:revision>403</cp:revision>
  <cp:lastPrinted>2019-10-14T18:02:24Z</cp:lastPrinted>
  <dcterms:created xsi:type="dcterms:W3CDTF">2016-01-21T15:20:31Z</dcterms:created>
  <dcterms:modified xsi:type="dcterms:W3CDTF">2020-07-20T16:28:38Z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0x010100E63A2377AB110F42B7B372FB8EF4570B</vt:lpwstr>
  </property>
</Properties>
</file>