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31"/>
  </p:notesMasterIdLst>
  <p:handoutMasterIdLst>
    <p:handoutMasterId r:id="rId32"/>
  </p:handoutMasterIdLst>
  <p:sldIdLst>
    <p:sldId id="260" r:id="rId7"/>
    <p:sldId id="378" r:id="rId8"/>
    <p:sldId id="357" r:id="rId9"/>
    <p:sldId id="360" r:id="rId10"/>
    <p:sldId id="374" r:id="rId11"/>
    <p:sldId id="365" r:id="rId12"/>
    <p:sldId id="381" r:id="rId13"/>
    <p:sldId id="369" r:id="rId14"/>
    <p:sldId id="370" r:id="rId15"/>
    <p:sldId id="366" r:id="rId16"/>
    <p:sldId id="367" r:id="rId17"/>
    <p:sldId id="368" r:id="rId18"/>
    <p:sldId id="380" r:id="rId19"/>
    <p:sldId id="375" r:id="rId20"/>
    <p:sldId id="373" r:id="rId21"/>
    <p:sldId id="362" r:id="rId22"/>
    <p:sldId id="377" r:id="rId23"/>
    <p:sldId id="363" r:id="rId24"/>
    <p:sldId id="376" r:id="rId25"/>
    <p:sldId id="372" r:id="rId26"/>
    <p:sldId id="331" r:id="rId27"/>
    <p:sldId id="358" r:id="rId28"/>
    <p:sldId id="359" r:id="rId29"/>
    <p:sldId id="364" r:id="rId3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06" autoAdjust="0"/>
    <p:restoredTop sz="84327" autoAdjust="0"/>
  </p:normalViewPr>
  <p:slideViewPr>
    <p:cSldViewPr showGuides="1">
      <p:cViewPr varScale="1">
        <p:scale>
          <a:sx n="116" d="100"/>
          <a:sy n="116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pysh\Desktop\Quarterly%20DG%20Count%20and%20MW%20Through%202019_DP%201.23.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1"/>
          <c:order val="1"/>
          <c:tx>
            <c:strRef>
              <c:f>Count_Chart!$D$1</c:f>
              <c:strCache>
                <c:ptCount val="1"/>
                <c:pt idx="0">
                  <c:v>ACCUMULATED MW</c:v>
                </c:pt>
              </c:strCache>
            </c:strRef>
          </c:tx>
          <c:spPr>
            <a:solidFill>
              <a:srgbClr val="00386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cat>
            <c:strRef>
              <c:f>Count_Chart!$A$2:$A$42</c:f>
              <c:strCache>
                <c:ptCount val="41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</c:strCache>
            </c:strRef>
          </c:cat>
          <c:val>
            <c:numRef>
              <c:f>Count_Chart!$D$2:$D$42</c:f>
              <c:numCache>
                <c:formatCode>General</c:formatCode>
                <c:ptCount val="41"/>
                <c:pt idx="0">
                  <c:v>79.36</c:v>
                </c:pt>
                <c:pt idx="1">
                  <c:v>84.16</c:v>
                </c:pt>
                <c:pt idx="2">
                  <c:v>84.16</c:v>
                </c:pt>
                <c:pt idx="3">
                  <c:v>99.02</c:v>
                </c:pt>
                <c:pt idx="4">
                  <c:v>107.22</c:v>
                </c:pt>
                <c:pt idx="5">
                  <c:v>110.42</c:v>
                </c:pt>
                <c:pt idx="6">
                  <c:v>110.42</c:v>
                </c:pt>
                <c:pt idx="7">
                  <c:v>121.22</c:v>
                </c:pt>
                <c:pt idx="8">
                  <c:v>121.22</c:v>
                </c:pt>
                <c:pt idx="9">
                  <c:v>150.02000000000001</c:v>
                </c:pt>
                <c:pt idx="10">
                  <c:v>200.58</c:v>
                </c:pt>
                <c:pt idx="11">
                  <c:v>200.58</c:v>
                </c:pt>
                <c:pt idx="12">
                  <c:v>200.58</c:v>
                </c:pt>
                <c:pt idx="13">
                  <c:v>200.58</c:v>
                </c:pt>
                <c:pt idx="14">
                  <c:v>350.66</c:v>
                </c:pt>
                <c:pt idx="15">
                  <c:v>362.93</c:v>
                </c:pt>
                <c:pt idx="16">
                  <c:v>372.31</c:v>
                </c:pt>
                <c:pt idx="17">
                  <c:v>392.07</c:v>
                </c:pt>
                <c:pt idx="18">
                  <c:v>396.07</c:v>
                </c:pt>
                <c:pt idx="19">
                  <c:v>401.07</c:v>
                </c:pt>
                <c:pt idx="20">
                  <c:v>413.34</c:v>
                </c:pt>
                <c:pt idx="21">
                  <c:v>432.60999999999996</c:v>
                </c:pt>
                <c:pt idx="22">
                  <c:v>456.34</c:v>
                </c:pt>
                <c:pt idx="23">
                  <c:v>465.46999999999997</c:v>
                </c:pt>
                <c:pt idx="24">
                  <c:v>467.04999999999995</c:v>
                </c:pt>
                <c:pt idx="25">
                  <c:v>470.30999999999995</c:v>
                </c:pt>
                <c:pt idx="26">
                  <c:v>479.43999999999994</c:v>
                </c:pt>
                <c:pt idx="27">
                  <c:v>490.43999999999994</c:v>
                </c:pt>
                <c:pt idx="28">
                  <c:v>499.09999999999997</c:v>
                </c:pt>
                <c:pt idx="29">
                  <c:v>507.14</c:v>
                </c:pt>
                <c:pt idx="30">
                  <c:v>535</c:v>
                </c:pt>
                <c:pt idx="31">
                  <c:v>568.29999999999995</c:v>
                </c:pt>
                <c:pt idx="32">
                  <c:v>633.58999999999992</c:v>
                </c:pt>
                <c:pt idx="33">
                  <c:v>649.92999999999995</c:v>
                </c:pt>
                <c:pt idx="34">
                  <c:v>686.09999999999991</c:v>
                </c:pt>
                <c:pt idx="35">
                  <c:v>712.49999999999989</c:v>
                </c:pt>
                <c:pt idx="36">
                  <c:v>782.7299999999999</c:v>
                </c:pt>
                <c:pt idx="37">
                  <c:v>788.7299999999999</c:v>
                </c:pt>
                <c:pt idx="38">
                  <c:v>812.82999999999993</c:v>
                </c:pt>
                <c:pt idx="39">
                  <c:v>836.53</c:v>
                </c:pt>
                <c:pt idx="40">
                  <c:v>848.93</c:v>
                </c:pt>
              </c:numCache>
            </c:numRef>
          </c:val>
        </c:ser>
        <c:ser>
          <c:idx val="2"/>
          <c:order val="2"/>
          <c:tx>
            <c:strRef>
              <c:f>Count_Chart!$C$1</c:f>
              <c:strCache>
                <c:ptCount val="1"/>
                <c:pt idx="0">
                  <c:v>Renewable MW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cat>
            <c:strRef>
              <c:f>Count_Chart!$A$2:$A$42</c:f>
              <c:strCache>
                <c:ptCount val="41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</c:strCache>
            </c:strRef>
          </c:cat>
          <c:val>
            <c:numRef>
              <c:f>Count_Chart!$C$2:$C$42</c:f>
              <c:numCache>
                <c:formatCode>General</c:formatCode>
                <c:ptCount val="41"/>
                <c:pt idx="0">
                  <c:v>80.66</c:v>
                </c:pt>
                <c:pt idx="1">
                  <c:v>85.46</c:v>
                </c:pt>
                <c:pt idx="2">
                  <c:v>85.46</c:v>
                </c:pt>
                <c:pt idx="3">
                  <c:v>100.32</c:v>
                </c:pt>
                <c:pt idx="4">
                  <c:v>100.32</c:v>
                </c:pt>
                <c:pt idx="5">
                  <c:v>103.52</c:v>
                </c:pt>
                <c:pt idx="6">
                  <c:v>103.52</c:v>
                </c:pt>
                <c:pt idx="7">
                  <c:v>106.72</c:v>
                </c:pt>
                <c:pt idx="8">
                  <c:v>106.72</c:v>
                </c:pt>
                <c:pt idx="9">
                  <c:v>106.72</c:v>
                </c:pt>
                <c:pt idx="10">
                  <c:v>146.08000000000001</c:v>
                </c:pt>
                <c:pt idx="11">
                  <c:v>146.08000000000001</c:v>
                </c:pt>
                <c:pt idx="12">
                  <c:v>146.08000000000001</c:v>
                </c:pt>
                <c:pt idx="13">
                  <c:v>146.08000000000001</c:v>
                </c:pt>
                <c:pt idx="14">
                  <c:v>146.08000000000001</c:v>
                </c:pt>
                <c:pt idx="15">
                  <c:v>146.08000000000001</c:v>
                </c:pt>
                <c:pt idx="16">
                  <c:v>146.08000000000001</c:v>
                </c:pt>
                <c:pt idx="17">
                  <c:v>156.07</c:v>
                </c:pt>
                <c:pt idx="18">
                  <c:v>156.07</c:v>
                </c:pt>
                <c:pt idx="19">
                  <c:v>156.07</c:v>
                </c:pt>
                <c:pt idx="20">
                  <c:v>156.07</c:v>
                </c:pt>
                <c:pt idx="21">
                  <c:v>165.57</c:v>
                </c:pt>
                <c:pt idx="22">
                  <c:v>167.57</c:v>
                </c:pt>
                <c:pt idx="23">
                  <c:v>167.57</c:v>
                </c:pt>
                <c:pt idx="24">
                  <c:v>169.15</c:v>
                </c:pt>
                <c:pt idx="25">
                  <c:v>169.15</c:v>
                </c:pt>
                <c:pt idx="26">
                  <c:v>170.72</c:v>
                </c:pt>
                <c:pt idx="27">
                  <c:v>181.72</c:v>
                </c:pt>
                <c:pt idx="28">
                  <c:v>181.72</c:v>
                </c:pt>
                <c:pt idx="29">
                  <c:v>181.72</c:v>
                </c:pt>
                <c:pt idx="30">
                  <c:v>181.72</c:v>
                </c:pt>
                <c:pt idx="31">
                  <c:v>190.51</c:v>
                </c:pt>
                <c:pt idx="32">
                  <c:v>246.23</c:v>
                </c:pt>
                <c:pt idx="33">
                  <c:v>250.31</c:v>
                </c:pt>
                <c:pt idx="34">
                  <c:v>250.31</c:v>
                </c:pt>
                <c:pt idx="35">
                  <c:v>260.31</c:v>
                </c:pt>
                <c:pt idx="36">
                  <c:v>320.31</c:v>
                </c:pt>
                <c:pt idx="37">
                  <c:v>320.31</c:v>
                </c:pt>
                <c:pt idx="38">
                  <c:v>335.31</c:v>
                </c:pt>
                <c:pt idx="39">
                  <c:v>347.81</c:v>
                </c:pt>
                <c:pt idx="40">
                  <c:v>357.81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417888"/>
        <c:axId val="120419848"/>
      </c:areaChart>
      <c:lineChart>
        <c:grouping val="standard"/>
        <c:varyColors val="0"/>
        <c:ser>
          <c:idx val="0"/>
          <c:order val="0"/>
          <c:tx>
            <c:strRef>
              <c:f>Count_Chart!$B$1</c:f>
              <c:strCache>
                <c:ptCount val="1"/>
                <c:pt idx="0">
                  <c:v>ACCUMULATED COUNT</c:v>
                </c:pt>
              </c:strCache>
            </c:strRef>
          </c:tx>
          <c:spPr>
            <a:ln w="34925" cap="rnd">
              <a:solidFill>
                <a:srgbClr val="FFD1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solidFill>
                <a:srgbClr val="FFD100"/>
              </a:solidFill>
              <a:ln w="15875">
                <a:noFill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</c:marker>
          <c:cat>
            <c:strRef>
              <c:f>Count_Chart!$A$2:$A$42</c:f>
              <c:strCache>
                <c:ptCount val="41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</c:strCache>
            </c:strRef>
          </c:cat>
          <c:val>
            <c:numRef>
              <c:f>Count_Chart!$B$2:$B$42</c:f>
              <c:numCache>
                <c:formatCode>General</c:formatCode>
                <c:ptCount val="41"/>
                <c:pt idx="0">
                  <c:v>14</c:v>
                </c:pt>
                <c:pt idx="1">
                  <c:v>15</c:v>
                </c:pt>
                <c:pt idx="2">
                  <c:v>15</c:v>
                </c:pt>
                <c:pt idx="3">
                  <c:v>17</c:v>
                </c:pt>
                <c:pt idx="4">
                  <c:v>18</c:v>
                </c:pt>
                <c:pt idx="5">
                  <c:v>19</c:v>
                </c:pt>
                <c:pt idx="6">
                  <c:v>19</c:v>
                </c:pt>
                <c:pt idx="7">
                  <c:v>21</c:v>
                </c:pt>
                <c:pt idx="8">
                  <c:v>21</c:v>
                </c:pt>
                <c:pt idx="9">
                  <c:v>24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46</c:v>
                </c:pt>
                <c:pt idx="15">
                  <c:v>48</c:v>
                </c:pt>
                <c:pt idx="16">
                  <c:v>49</c:v>
                </c:pt>
                <c:pt idx="17">
                  <c:v>53</c:v>
                </c:pt>
                <c:pt idx="18">
                  <c:v>54</c:v>
                </c:pt>
                <c:pt idx="19">
                  <c:v>55</c:v>
                </c:pt>
                <c:pt idx="20">
                  <c:v>57</c:v>
                </c:pt>
                <c:pt idx="21">
                  <c:v>60</c:v>
                </c:pt>
                <c:pt idx="22">
                  <c:v>64</c:v>
                </c:pt>
                <c:pt idx="23">
                  <c:v>65</c:v>
                </c:pt>
                <c:pt idx="24">
                  <c:v>66</c:v>
                </c:pt>
                <c:pt idx="25">
                  <c:v>68</c:v>
                </c:pt>
                <c:pt idx="26">
                  <c:v>70</c:v>
                </c:pt>
                <c:pt idx="27">
                  <c:v>72</c:v>
                </c:pt>
                <c:pt idx="28">
                  <c:v>79</c:v>
                </c:pt>
                <c:pt idx="29">
                  <c:v>91</c:v>
                </c:pt>
                <c:pt idx="30">
                  <c:v>111</c:v>
                </c:pt>
                <c:pt idx="31">
                  <c:v>122</c:v>
                </c:pt>
                <c:pt idx="32">
                  <c:v>139</c:v>
                </c:pt>
                <c:pt idx="33">
                  <c:v>152</c:v>
                </c:pt>
                <c:pt idx="34">
                  <c:v>178</c:v>
                </c:pt>
                <c:pt idx="35">
                  <c:v>194</c:v>
                </c:pt>
                <c:pt idx="36">
                  <c:v>213</c:v>
                </c:pt>
                <c:pt idx="37">
                  <c:v>218</c:v>
                </c:pt>
                <c:pt idx="38">
                  <c:v>223</c:v>
                </c:pt>
                <c:pt idx="39">
                  <c:v>233</c:v>
                </c:pt>
                <c:pt idx="40">
                  <c:v>236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419456"/>
        <c:axId val="120417104"/>
      </c:lineChart>
      <c:catAx>
        <c:axId val="12041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04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17104"/>
        <c:crosses val="autoZero"/>
        <c:auto val="1"/>
        <c:lblAlgn val="ctr"/>
        <c:lblOffset val="100"/>
        <c:noMultiLvlLbl val="0"/>
      </c:catAx>
      <c:valAx>
        <c:axId val="120417104"/>
        <c:scaling>
          <c:orientation val="minMax"/>
          <c:max val="3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Units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19456"/>
        <c:crosses val="autoZero"/>
        <c:crossBetween val="between"/>
      </c:valAx>
      <c:valAx>
        <c:axId val="120419848"/>
        <c:scaling>
          <c:orientation val="minMax"/>
          <c:max val="900"/>
          <c:min val="0"/>
        </c:scaling>
        <c:delete val="0"/>
        <c:axPos val="r"/>
        <c:numFmt formatCode="0&quot; MW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17888"/>
        <c:crosses val="max"/>
        <c:crossBetween val="between"/>
      </c:valAx>
      <c:catAx>
        <c:axId val="1204178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0419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27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Workshop IX: PGRR Summary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July 20,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 smtClean="0"/>
              <a:t>(Initial Interconnection)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32113"/>
            <a:ext cx="5844475" cy="4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57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 smtClean="0"/>
              <a:t>(Modification Interconnection)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502" y="838200"/>
            <a:ext cx="6229298" cy="56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75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/>
              <a:t>(Modification Interconnection)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35" y="1447800"/>
            <a:ext cx="7691729" cy="446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562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18318"/>
          </a:xfrm>
        </p:spPr>
        <p:txBody>
          <a:bodyPr/>
          <a:lstStyle/>
          <a:p>
            <a:r>
              <a:rPr lang="en-US" dirty="0" smtClean="0"/>
              <a:t>Proposed: 5.2.8.3 Interconnection Agreement for Distribution-Connected Generators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941" y="1676400"/>
            <a:ext cx="8567738" cy="18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98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5.3 Interconnection Study Procedures for Large Generators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72379"/>
            <a:ext cx="8839200" cy="5052221"/>
          </a:xfrm>
        </p:spPr>
        <p:txBody>
          <a:bodyPr/>
          <a:lstStyle/>
          <a:p>
            <a:r>
              <a:rPr lang="en-US" sz="2400" dirty="0" smtClean="0"/>
              <a:t>Several existing sub-sections were relocated into the new 5.3</a:t>
            </a:r>
          </a:p>
          <a:p>
            <a:pPr lvl="1"/>
            <a:r>
              <a:rPr lang="en-US" sz="2200" dirty="0" smtClean="0"/>
              <a:t>Security Screening Study</a:t>
            </a:r>
          </a:p>
          <a:p>
            <a:pPr lvl="1"/>
            <a:r>
              <a:rPr lang="en-US" sz="2200" dirty="0" smtClean="0"/>
              <a:t>Full Interconnection Study</a:t>
            </a:r>
          </a:p>
          <a:p>
            <a:pPr lvl="2"/>
            <a:r>
              <a:rPr lang="en-US" sz="2000" dirty="0" smtClean="0"/>
              <a:t>Proof of Site Control</a:t>
            </a:r>
          </a:p>
          <a:p>
            <a:pPr lvl="2"/>
            <a:r>
              <a:rPr lang="en-US" sz="2000" dirty="0" smtClean="0"/>
              <a:t>FIS Scoping Process</a:t>
            </a:r>
          </a:p>
          <a:p>
            <a:pPr lvl="3"/>
            <a:r>
              <a:rPr lang="en-US" sz="2000" dirty="0" smtClean="0"/>
              <a:t>Incorporated new feasibility for distribution projects 10 MW or greater</a:t>
            </a:r>
          </a:p>
          <a:p>
            <a:pPr lvl="2"/>
            <a:r>
              <a:rPr lang="en-US" sz="2000" dirty="0" smtClean="0"/>
              <a:t>FIS Description and Methodology</a:t>
            </a:r>
          </a:p>
          <a:p>
            <a:pPr lvl="2"/>
            <a:r>
              <a:rPr lang="en-US" sz="2000" dirty="0" smtClean="0"/>
              <a:t>FIS Elements (SS, SC, Stability, and Facility studies)</a:t>
            </a:r>
          </a:p>
          <a:p>
            <a:pPr lvl="2"/>
            <a:r>
              <a:rPr lang="en-US" sz="2000" dirty="0" smtClean="0"/>
              <a:t>FIS Report and Follow-up</a:t>
            </a:r>
          </a:p>
          <a:p>
            <a:pPr lvl="1"/>
            <a:r>
              <a:rPr lang="en-US" sz="2200" dirty="0" smtClean="0"/>
              <a:t>ERCOT Economic Study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48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5.3.1 Screening Study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15" y="1371600"/>
            <a:ext cx="8647723" cy="315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2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Proposed: 5.4 Interconnection Procedures for Small Generators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81111"/>
          <a:stretch/>
        </p:blipFill>
        <p:spPr>
          <a:xfrm>
            <a:off x="304801" y="1371600"/>
            <a:ext cx="8458200" cy="1639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00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Proposed: 5.4 Interconnection Procedures for Small Generators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21111"/>
          <a:stretch/>
        </p:blipFill>
        <p:spPr>
          <a:xfrm>
            <a:off x="762000" y="1052296"/>
            <a:ext cx="7170398" cy="580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77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Proposed: 5.4 Interconnection Procedures for Small Generators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34380"/>
          <a:stretch/>
        </p:blipFill>
        <p:spPr>
          <a:xfrm>
            <a:off x="558316" y="1371600"/>
            <a:ext cx="8103568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205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Proposed: 5.4 Interconnection Procedures for Small Generators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68264"/>
          <a:stretch/>
        </p:blipFill>
        <p:spPr>
          <a:xfrm>
            <a:off x="404812" y="1295400"/>
            <a:ext cx="8434388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39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477619"/>
              </p:ext>
            </p:extLst>
          </p:nvPr>
        </p:nvGraphicFramePr>
        <p:xfrm>
          <a:off x="461962" y="1142094"/>
          <a:ext cx="8220076" cy="5106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442511"/>
              </p:ext>
            </p:extLst>
          </p:nvPr>
        </p:nvGraphicFramePr>
        <p:xfrm>
          <a:off x="1303421" y="1146090"/>
          <a:ext cx="3733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779"/>
                <a:gridCol w="866274"/>
                <a:gridCol w="6657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SODGs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Units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MW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Non-Renewable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175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505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Renewable</a:t>
                      </a:r>
                      <a:r>
                        <a:rPr lang="en-US" sz="1600" baseline="0" dirty="0" smtClean="0">
                          <a:solidFill>
                            <a:schemeClr val="tx2"/>
                          </a:solidFill>
                        </a:rPr>
                        <a:t> + Storage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61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345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TOTALS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236</a:t>
                      </a:r>
                      <a:endParaRPr lang="en-US" sz="16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850</a:t>
                      </a:r>
                      <a:endParaRPr lang="en-US" sz="16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13422" y="1142095"/>
            <a:ext cx="1896978" cy="907941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rgbClr val="5B6770"/>
                </a:solidFill>
              </a:rPr>
              <a:t>23 units totaling 66 MW added in 2019</a:t>
            </a: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rgbClr val="5B6770"/>
                </a:solidFill>
              </a:rPr>
              <a:t>3 units totaling 36 MW retired in 2019</a:t>
            </a:r>
          </a:p>
        </p:txBody>
      </p:sp>
    </p:spTree>
    <p:extLst>
      <p:ext uri="{BB962C8B-B14F-4D97-AF65-F5344CB8AC3E}">
        <p14:creationId xmlns:p14="http://schemas.microsoft.com/office/powerpoint/2010/main" val="4191724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6.9 </a:t>
            </a:r>
            <a:r>
              <a:rPr lang="en-US" dirty="0"/>
              <a:t>Addition of Proposed Generation to the Planning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06" y="1676400"/>
            <a:ext cx="8031770" cy="124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0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Deletions </a:t>
            </a:r>
            <a:r>
              <a:rPr lang="en-US" dirty="0" smtClean="0"/>
              <a:t>to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234659"/>
              </p:ext>
            </p:extLst>
          </p:nvPr>
        </p:nvGraphicFramePr>
        <p:xfrm>
          <a:off x="342900" y="762000"/>
          <a:ext cx="8534400" cy="60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59817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 Name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for Deletion</a:t>
                      </a:r>
                      <a:endParaRPr lang="en-US" dirty="0"/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Applicability: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(1)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 Submission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Requirements: Paragraph (1), (3)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Request: Paragraph (2), (3), 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unnecessary/redundant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Study Process Overview: Paragraph (6)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Elements: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(7)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Arrangements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for Transmission Service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Study Fees: Paragraph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and Full Interconnection Study Application Fees: Paragraph (2)(c)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Process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Timetables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belongs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in handbook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Standards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Relocations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616825"/>
              </p:ext>
            </p:extLst>
          </p:nvPr>
        </p:nvGraphicFramePr>
        <p:xfrm>
          <a:off x="304801" y="777240"/>
          <a:ext cx="853439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"/>
                <a:gridCol w="5791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Sub-section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Sub-section Name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New Sub-section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5.2.1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Application: Paragraph (7), (8),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Submission Requirements: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5.2.2(4)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Economic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5.3.3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Proof of Site Control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5.3.2.1</a:t>
                      </a: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5.4.10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Confidentiality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5.2.3</a:t>
                      </a: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5.5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Agreement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5.2.8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Fees: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Fees: Paragraph (1)(c)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5.2.2(3)</a:t>
                      </a:r>
                    </a:p>
                  </a:txBody>
                  <a:tcPr anchor="ctr"/>
                </a:tc>
              </a:tr>
              <a:tr h="1930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Fees: Paragraph</a:t>
                      </a:r>
                      <a:r>
                        <a:rPr lang="en-US" sz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(2)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5.3.2(2)(c)</a:t>
                      </a:r>
                    </a:p>
                  </a:txBody>
                  <a:tcPr anchor="ctr"/>
                </a:tc>
              </a:tr>
              <a:tr h="386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5.7.6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Inactive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5.2.5</a:t>
                      </a: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Cancellation of a Project Due to Failure to Comply with Requirements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5.2.6</a:t>
                      </a: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Transformer Tap Position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5.2.4(1)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Quarterly Stability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5.3.4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2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Renaming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703845"/>
              </p:ext>
            </p:extLst>
          </p:nvPr>
        </p:nvGraphicFramePr>
        <p:xfrm>
          <a:off x="76199" y="990600"/>
          <a:ext cx="8991601" cy="4793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969"/>
                <a:gridCol w="3728536"/>
                <a:gridCol w="4084096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Sub-section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Sub-section Name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New Sub-section Name</a:t>
                      </a:r>
                      <a:endParaRPr lang="en-US" sz="1600" dirty="0"/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Modification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Initiation of the Generation Interconnection or Modification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</a:t>
                      </a:r>
                    </a:p>
                  </a:txBody>
                  <a:tcPr anchor="ctr"/>
                </a:tc>
              </a:tr>
              <a:tr h="79724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Modifications</a:t>
                      </a:r>
                      <a:r>
                        <a:rPr lang="en-US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to Request Declarations of Resource Data Accuracy</a:t>
                      </a:r>
                      <a:endParaRPr lang="en-US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Duty to Update Project Information and Respond to ERCOT and TSP Requests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Study Processes and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Procedures for Large Generators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Process Overview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Scoping Process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Elements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Procedure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Bill </a:t>
            </a:r>
            <a:r>
              <a:rPr lang="en-US" sz="2800" dirty="0"/>
              <a:t>Blevins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2"/>
              </a:rPr>
              <a:t>Bill.Blevins@ercot.com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(512)-248-6691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3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67579"/>
            <a:ext cx="8534400" cy="5052221"/>
          </a:xfrm>
        </p:spPr>
        <p:txBody>
          <a:bodyPr/>
          <a:lstStyle/>
          <a:p>
            <a:r>
              <a:rPr lang="en-US" sz="2200" dirty="0" smtClean="0"/>
              <a:t>Create the concept of large and small generators</a:t>
            </a:r>
          </a:p>
          <a:p>
            <a:pPr lvl="1"/>
            <a:r>
              <a:rPr lang="en-US" sz="2000" dirty="0" smtClean="0"/>
              <a:t>Large generators are 10 MW or greater</a:t>
            </a:r>
          </a:p>
          <a:p>
            <a:pPr lvl="1"/>
            <a:r>
              <a:rPr lang="en-US" sz="2000" dirty="0" smtClean="0"/>
              <a:t>Small generators are </a:t>
            </a:r>
            <a:r>
              <a:rPr lang="en-US" sz="2000" dirty="0" smtClean="0"/>
              <a:t>less </a:t>
            </a:r>
            <a:r>
              <a:rPr lang="en-US" sz="2000" dirty="0" smtClean="0"/>
              <a:t>than 10 MW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Interconnection kV level is not considered in the definition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sz="2200" dirty="0"/>
              <a:t>Maintain the existing interconnection process for </a:t>
            </a:r>
            <a:r>
              <a:rPr lang="en-US" sz="2200" dirty="0" smtClean="0"/>
              <a:t>large generators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Create a tracking process for small generators, regardless of interconnection kV level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Create language specific to large generators on the distribution system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Streamline and reorganize the existing PG Section 5 language in order to better incorporate new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Proposed Additions to the PG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940855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A new sub-section was added to create a tracking process for small generators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Interconnection Procedures for Small Generators</a:t>
            </a:r>
          </a:p>
          <a:p>
            <a:pPr marL="914400" lvl="2" indent="0">
              <a:spcBef>
                <a:spcPts val="600"/>
              </a:spcBef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/>
              <a:t>Several existing sub-sections were modified to include small generators and large, distribution-connected generators in Section 5 and 6.9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Applicability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Status sub-sections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Interconnection Agreements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Security Screening Study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Additions of Proposed Generation to the Planning Models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5.2 General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Reorganized</a:t>
            </a:r>
          </a:p>
          <a:p>
            <a:r>
              <a:rPr lang="en-US" sz="2200" dirty="0" smtClean="0"/>
              <a:t>Ordered the sequence of the initiation process</a:t>
            </a:r>
          </a:p>
          <a:p>
            <a:r>
              <a:rPr lang="en-US" sz="2200" dirty="0" smtClean="0"/>
              <a:t>Moved several existing sub-sections into the new 5.2</a:t>
            </a:r>
          </a:p>
          <a:p>
            <a:pPr lvl="1"/>
            <a:r>
              <a:rPr lang="en-US" sz="2000" dirty="0" smtClean="0"/>
              <a:t>Applicability</a:t>
            </a:r>
          </a:p>
          <a:p>
            <a:pPr lvl="1"/>
            <a:r>
              <a:rPr lang="en-US" sz="2000" dirty="0"/>
              <a:t>C</a:t>
            </a:r>
            <a:r>
              <a:rPr lang="en-US" sz="2000" dirty="0" smtClean="0"/>
              <a:t>onfidentiality</a:t>
            </a:r>
          </a:p>
          <a:p>
            <a:pPr lvl="1"/>
            <a:r>
              <a:rPr lang="en-US" sz="2000" dirty="0" smtClean="0"/>
              <a:t>Renamed the section related to updating requested information</a:t>
            </a:r>
          </a:p>
          <a:p>
            <a:pPr lvl="1"/>
            <a:r>
              <a:rPr lang="en-US" sz="2000" dirty="0" smtClean="0"/>
              <a:t>Inactive </a:t>
            </a:r>
            <a:r>
              <a:rPr lang="en-US" sz="2000" dirty="0"/>
              <a:t>S</a:t>
            </a:r>
            <a:r>
              <a:rPr lang="en-US" sz="2000" dirty="0" smtClean="0"/>
              <a:t>tatus </a:t>
            </a:r>
          </a:p>
          <a:p>
            <a:pPr lvl="1"/>
            <a:r>
              <a:rPr lang="en-US" sz="2000" dirty="0" smtClean="0"/>
              <a:t>Project Cancellations </a:t>
            </a:r>
          </a:p>
          <a:p>
            <a:pPr lvl="1"/>
            <a:r>
              <a:rPr lang="en-US" sz="2000" dirty="0" smtClean="0"/>
              <a:t>Interconnection Agreements and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6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10600" cy="518318"/>
          </a:xfrm>
        </p:spPr>
        <p:txBody>
          <a:bodyPr/>
          <a:lstStyle/>
          <a:p>
            <a:r>
              <a:rPr lang="en-US" dirty="0" smtClean="0"/>
              <a:t>Proposed concepts for 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67579"/>
            <a:ext cx="8534400" cy="5052221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New Generator Interconnection</a:t>
            </a:r>
          </a:p>
          <a:p>
            <a:r>
              <a:rPr lang="en-US" sz="2400" dirty="0" smtClean="0"/>
              <a:t>Small Generator Process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Aggregate nameplate capacity is </a:t>
            </a:r>
            <a:r>
              <a:rPr lang="en-US" sz="2000" dirty="0" smtClean="0"/>
              <a:t>less </a:t>
            </a:r>
            <a:r>
              <a:rPr lang="en-US" sz="2000" dirty="0" smtClean="0"/>
              <a:t>than 10 MW</a:t>
            </a:r>
          </a:p>
          <a:p>
            <a:r>
              <a:rPr lang="en-US" sz="2400" dirty="0" smtClean="0"/>
              <a:t>Large Generator Process (FIS)</a:t>
            </a:r>
            <a:endParaRPr lang="en-US" sz="2400" dirty="0"/>
          </a:p>
          <a:p>
            <a:pPr lvl="1"/>
            <a:r>
              <a:rPr lang="en-US" sz="2000" dirty="0" smtClean="0"/>
              <a:t>Aggregate nameplate capacity is 10 MW or greater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6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10600" cy="518318"/>
          </a:xfrm>
        </p:spPr>
        <p:txBody>
          <a:bodyPr/>
          <a:lstStyle/>
          <a:p>
            <a:r>
              <a:rPr lang="en-US" dirty="0" smtClean="0"/>
              <a:t>Proposed concepts for 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67579"/>
            <a:ext cx="8534400" cy="5052221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Modification of capacity routes</a:t>
            </a:r>
          </a:p>
          <a:p>
            <a:r>
              <a:rPr lang="en-US" sz="2400" dirty="0" smtClean="0"/>
              <a:t>Small Generator Process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Increase any generator’s </a:t>
            </a:r>
            <a:r>
              <a:rPr lang="en-US" sz="2000" dirty="0" smtClean="0"/>
              <a:t>nameplate capacity </a:t>
            </a:r>
            <a:r>
              <a:rPr lang="en-US" sz="2000" dirty="0" smtClean="0"/>
              <a:t>by 1 MW or greater, but less than 10 MW</a:t>
            </a:r>
          </a:p>
          <a:p>
            <a:r>
              <a:rPr lang="en-US" sz="2400" dirty="0" smtClean="0"/>
              <a:t>Large Generator </a:t>
            </a:r>
            <a:r>
              <a:rPr lang="en-US" sz="2400" dirty="0"/>
              <a:t>Process</a:t>
            </a:r>
          </a:p>
          <a:p>
            <a:pPr lvl="1"/>
            <a:r>
              <a:rPr lang="en-US" sz="2000" dirty="0"/>
              <a:t>Increase any </a:t>
            </a:r>
            <a:r>
              <a:rPr lang="en-US" sz="2000" dirty="0" smtClean="0"/>
              <a:t>generator’s </a:t>
            </a:r>
            <a:r>
              <a:rPr lang="en-US" sz="2000" dirty="0" smtClean="0"/>
              <a:t>nameplate capacity </a:t>
            </a:r>
            <a:r>
              <a:rPr lang="en-US" sz="2000" dirty="0"/>
              <a:t>by </a:t>
            </a:r>
            <a:r>
              <a:rPr lang="en-US" sz="2000" dirty="0" smtClean="0"/>
              <a:t>10 </a:t>
            </a:r>
            <a:r>
              <a:rPr lang="en-US" sz="2000" dirty="0"/>
              <a:t>MW or </a:t>
            </a:r>
            <a:r>
              <a:rPr lang="en-US" sz="2000" dirty="0" smtClean="0"/>
              <a:t>greater</a:t>
            </a:r>
          </a:p>
          <a:p>
            <a:pPr lvl="1"/>
            <a:r>
              <a:rPr lang="en-US" sz="2000" dirty="0" smtClean="0"/>
              <a:t>Increase an existing small generator to now a large generator </a:t>
            </a:r>
            <a:r>
              <a:rPr lang="en-US" sz="2000" dirty="0" smtClean="0"/>
              <a:t>nameplate capacity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1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</a:t>
            </a:r>
            <a:r>
              <a:rPr lang="en-US" dirty="0"/>
              <a:t>5.2.1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994570"/>
            <a:ext cx="7467600" cy="52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99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Proposed: </a:t>
            </a:r>
            <a:r>
              <a:rPr lang="en-US" dirty="0"/>
              <a:t>5.2.1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70769"/>
            <a:ext cx="7155542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3758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34af464-7aa1-4edd-9be4-83dffc1cb926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16488</TotalTime>
  <Words>867</Words>
  <Application>Microsoft Office PowerPoint</Application>
  <PresentationFormat>On-screen Show (4:3)</PresentationFormat>
  <Paragraphs>231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Background</vt:lpstr>
      <vt:lpstr>PGRR Purpose</vt:lpstr>
      <vt:lpstr>Proposed Additions to the PG</vt:lpstr>
      <vt:lpstr>Proposed: 5.2 General Provisions</vt:lpstr>
      <vt:lpstr>Proposed concepts for Applicability</vt:lpstr>
      <vt:lpstr>Proposed concepts for Applicability</vt:lpstr>
      <vt:lpstr>Proposed: 5.2.1 Applicability</vt:lpstr>
      <vt:lpstr>Proposed: 5.2.1 Applicability</vt:lpstr>
      <vt:lpstr>Examples for Applicability (Initial Interconnection)</vt:lpstr>
      <vt:lpstr>Examples for Applicability (Modification Interconnection)</vt:lpstr>
      <vt:lpstr>Examples for Applicability (Modification Interconnection)</vt:lpstr>
      <vt:lpstr>Proposed: 5.2.8.3 Interconnection Agreement for Distribution-Connected Generators</vt:lpstr>
      <vt:lpstr>Proposed: 5.3 Interconnection Study Procedures for Large Generators</vt:lpstr>
      <vt:lpstr>Proposed: 5.3.1 Screening Study</vt:lpstr>
      <vt:lpstr>Proposed: 5.4 Interconnection Procedures for Small Generators</vt:lpstr>
      <vt:lpstr>Proposed: 5.4 Interconnection Procedures for Small Generators</vt:lpstr>
      <vt:lpstr>Proposed: 5.4 Interconnection Procedures for Small Generators</vt:lpstr>
      <vt:lpstr>Proposed: 5.4 Interconnection Procedures for Small Generators</vt:lpstr>
      <vt:lpstr>Proposed: 6.9 Addition of Proposed Generation to the Planning Models</vt:lpstr>
      <vt:lpstr>Proposed Deletions to PG Section 5</vt:lpstr>
      <vt:lpstr>Proposed Relocations in PG Section 5</vt:lpstr>
      <vt:lpstr>Proposed Renaming in PG Section 5</vt:lpstr>
      <vt:lpstr>Comments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445</cp:revision>
  <cp:lastPrinted>2019-10-14T18:02:24Z</cp:lastPrinted>
  <dcterms:created xsi:type="dcterms:W3CDTF">2016-01-21T15:20:31Z</dcterms:created>
  <dcterms:modified xsi:type="dcterms:W3CDTF">2020-07-20T16:21:57Z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