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6"/>
  </p:notesMasterIdLst>
  <p:handoutMasterIdLst>
    <p:handoutMasterId r:id="rId27"/>
  </p:handoutMasterIdLst>
  <p:sldIdLst>
    <p:sldId id="260" r:id="rId6"/>
    <p:sldId id="276" r:id="rId7"/>
    <p:sldId id="282" r:id="rId8"/>
    <p:sldId id="283" r:id="rId9"/>
    <p:sldId id="284" r:id="rId10"/>
    <p:sldId id="294" r:id="rId11"/>
    <p:sldId id="295" r:id="rId12"/>
    <p:sldId id="297" r:id="rId13"/>
    <p:sldId id="296" r:id="rId14"/>
    <p:sldId id="286" r:id="rId15"/>
    <p:sldId id="285" r:id="rId16"/>
    <p:sldId id="287" r:id="rId17"/>
    <p:sldId id="289" r:id="rId18"/>
    <p:sldId id="288" r:id="rId19"/>
    <p:sldId id="290" r:id="rId20"/>
    <p:sldId id="291" r:id="rId21"/>
    <p:sldId id="299" r:id="rId22"/>
    <p:sldId id="298" r:id="rId23"/>
    <p:sldId id="292" r:id="rId24"/>
    <p:sldId id="293"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sel, Austin" initials="RA" lastIdx="3" clrIdx="0">
    <p:extLst>
      <p:ext uri="{19B8F6BF-5375-455C-9EA6-DF929625EA0E}">
        <p15:presenceInfo xmlns:p15="http://schemas.microsoft.com/office/powerpoint/2012/main" userId="S-1-5-21-639947351-343809578-3807592339-27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0" d="100"/>
          <a:sy n="110" d="100"/>
        </p:scale>
        <p:origin x="164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7/14/2020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7/14/2020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308324"/>
          </a:xfrm>
          <a:prstGeom prst="rect">
            <a:avLst/>
          </a:prstGeom>
          <a:noFill/>
        </p:spPr>
        <p:txBody>
          <a:bodyPr wrap="square" rtlCol="0">
            <a:spAutoFit/>
          </a:bodyPr>
          <a:lstStyle/>
          <a:p>
            <a:r>
              <a:rPr lang="en-US" dirty="0" smtClean="0">
                <a:solidFill>
                  <a:schemeClr val="tx2"/>
                </a:solidFill>
              </a:rPr>
              <a:t>Emergency Settlement</a:t>
            </a:r>
          </a:p>
          <a:p>
            <a:r>
              <a:rPr lang="en-US" dirty="0" smtClean="0">
                <a:solidFill>
                  <a:schemeClr val="tx2"/>
                </a:solidFill>
              </a:rPr>
              <a:t>for Energy Storage Resources</a:t>
            </a:r>
          </a:p>
          <a:p>
            <a:endParaRPr lang="en-US" dirty="0" smtClean="0">
              <a:solidFill>
                <a:schemeClr val="tx2"/>
              </a:solidFill>
            </a:endParaRPr>
          </a:p>
          <a:p>
            <a:endParaRPr lang="en-US" dirty="0">
              <a:solidFill>
                <a:schemeClr val="tx2"/>
              </a:solidFill>
            </a:endParaRPr>
          </a:p>
          <a:p>
            <a:r>
              <a:rPr lang="en-US" dirty="0" smtClean="0">
                <a:solidFill>
                  <a:schemeClr val="tx2"/>
                </a:solidFill>
              </a:rPr>
              <a:t>Austin Rosel</a:t>
            </a:r>
            <a:endParaRPr lang="en-US" dirty="0">
              <a:solidFill>
                <a:schemeClr val="tx2"/>
              </a:solidFill>
            </a:endParaRPr>
          </a:p>
          <a:p>
            <a:r>
              <a:rPr lang="en-US" dirty="0" smtClean="0">
                <a:solidFill>
                  <a:schemeClr val="tx2"/>
                </a:solidFill>
              </a:rPr>
              <a:t>ERCOT</a:t>
            </a:r>
            <a:endParaRPr lang="en-US" dirty="0">
              <a:solidFill>
                <a:schemeClr val="tx2"/>
              </a:solidFill>
            </a:endParaRPr>
          </a:p>
          <a:p>
            <a:endParaRPr lang="en-US" dirty="0">
              <a:solidFill>
                <a:schemeClr val="tx2"/>
              </a:solidFill>
            </a:endParaRPr>
          </a:p>
          <a:p>
            <a:r>
              <a:rPr lang="en-US" dirty="0" smtClean="0">
                <a:solidFill>
                  <a:schemeClr val="tx2"/>
                </a:solidFill>
              </a:rPr>
              <a:t>July 23, 2020</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Proposed Changes</a:t>
            </a:r>
            <a:endParaRPr lang="en-US" dirty="0"/>
          </a:p>
        </p:txBody>
      </p:sp>
      <p:sp>
        <p:nvSpPr>
          <p:cNvPr id="3" name="Content Placeholder 2"/>
          <p:cNvSpPr>
            <a:spLocks noGrp="1"/>
          </p:cNvSpPr>
          <p:nvPr>
            <p:ph idx="1"/>
          </p:nvPr>
        </p:nvSpPr>
        <p:spPr>
          <a:xfrm>
            <a:off x="304800" y="925323"/>
            <a:ext cx="8534400" cy="5052221"/>
          </a:xfrm>
        </p:spPr>
        <p:txBody>
          <a:bodyPr/>
          <a:lstStyle/>
          <a:p>
            <a:r>
              <a:rPr lang="en-US" sz="2000" dirty="0" smtClean="0"/>
              <a:t>The following table shows the current proposal at RTCTF for which emergency settlement types would receive net treatment under RTC and what is being proposed today for ESRs.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694864291"/>
              </p:ext>
            </p:extLst>
          </p:nvPr>
        </p:nvGraphicFramePr>
        <p:xfrm>
          <a:off x="476794" y="2133601"/>
          <a:ext cx="8362405" cy="3550554"/>
        </p:xfrm>
        <a:graphic>
          <a:graphicData uri="http://schemas.openxmlformats.org/drawingml/2006/table">
            <a:tbl>
              <a:tblPr firstRow="1" bandRow="1">
                <a:tableStyleId>{5C22544A-7EE6-4342-B048-85BDC9FD1C3A}</a:tableStyleId>
              </a:tblPr>
              <a:tblGrid>
                <a:gridCol w="3423220"/>
                <a:gridCol w="1197378"/>
                <a:gridCol w="1227208"/>
                <a:gridCol w="1219200"/>
                <a:gridCol w="1295399"/>
              </a:tblGrid>
              <a:tr h="543308">
                <a:tc>
                  <a:txBody>
                    <a:bodyPr/>
                    <a:lstStyle/>
                    <a:p>
                      <a:r>
                        <a:rPr lang="en-US" sz="1400" dirty="0" smtClean="0"/>
                        <a:t>6.6.9 Settlement</a:t>
                      </a:r>
                      <a:endParaRPr lang="en-US" sz="1400" dirty="0"/>
                    </a:p>
                  </a:txBody>
                  <a:tcPr/>
                </a:tc>
                <a:tc>
                  <a:txBody>
                    <a:bodyPr/>
                    <a:lstStyle/>
                    <a:p>
                      <a:r>
                        <a:rPr lang="en-US" sz="1400" dirty="0" smtClean="0"/>
                        <a:t>RTC</a:t>
                      </a:r>
                      <a:r>
                        <a:rPr lang="en-US" sz="1400" baseline="0" dirty="0" smtClean="0"/>
                        <a:t> Net Treatment</a:t>
                      </a:r>
                      <a:endParaRPr lang="en-US" sz="1400" dirty="0"/>
                    </a:p>
                  </a:txBody>
                  <a:tcPr/>
                </a:tc>
                <a:tc>
                  <a:txBody>
                    <a:bodyPr/>
                    <a:lstStyle/>
                    <a:p>
                      <a:r>
                        <a:rPr lang="en-US" sz="1400" dirty="0" smtClean="0"/>
                        <a:t>ESR Cap at max RTSPP</a:t>
                      </a:r>
                      <a:endParaRPr lang="en-US" sz="1400" dirty="0"/>
                    </a:p>
                  </a:txBody>
                  <a:tcPr/>
                </a:tc>
                <a:tc>
                  <a:txBody>
                    <a:bodyPr/>
                    <a:lstStyle/>
                    <a:p>
                      <a:r>
                        <a:rPr lang="en-US" sz="1400" dirty="0" smtClean="0"/>
                        <a:t>ESR </a:t>
                      </a:r>
                      <a:r>
                        <a:rPr lang="en-US" sz="1400" dirty="0" smtClean="0"/>
                        <a:t>Lock Curves</a:t>
                      </a:r>
                      <a:endParaRPr lang="en-US" sz="1400" dirty="0">
                        <a:solidFill>
                          <a:srgbClr val="FF0000"/>
                        </a:solidFill>
                      </a:endParaRPr>
                    </a:p>
                  </a:txBody>
                  <a:tcPr/>
                </a:tc>
                <a:tc>
                  <a:txBody>
                    <a:bodyPr/>
                    <a:lstStyle/>
                    <a:p>
                      <a:r>
                        <a:rPr lang="en-US" sz="1400" dirty="0" smtClean="0"/>
                        <a:t>Create Proxy at max RTSPP</a:t>
                      </a:r>
                      <a:endParaRPr lang="en-US" sz="1400" dirty="0"/>
                    </a:p>
                  </a:txBody>
                  <a:tcPr/>
                </a:tc>
              </a:tr>
              <a:tr h="3285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(1) Emergency Base Points Issued. </a:t>
                      </a:r>
                    </a:p>
                  </a:txBody>
                  <a:tcPr/>
                </a:tc>
                <a:tc>
                  <a:txBody>
                    <a:bodyPr/>
                    <a:lstStyle/>
                    <a:p>
                      <a:r>
                        <a:rPr lang="en-US" sz="1200" dirty="0" smtClean="0"/>
                        <a:t>No,</a:t>
                      </a:r>
                      <a:r>
                        <a:rPr lang="en-US" sz="1200" baseline="0" dirty="0" smtClean="0"/>
                        <a:t> </a:t>
                      </a:r>
                      <a:r>
                        <a:rPr lang="en-US" sz="1200" dirty="0" smtClean="0"/>
                        <a:t>KP1.5(15)</a:t>
                      </a:r>
                      <a:endParaRPr lang="en-US" sz="1200" dirty="0"/>
                    </a:p>
                  </a:txBody>
                  <a:tcPr/>
                </a:tc>
                <a:tc>
                  <a:txBody>
                    <a:bodyPr/>
                    <a:lstStyle/>
                    <a:p>
                      <a:r>
                        <a:rPr lang="en-US" sz="1200" kern="1200" dirty="0" smtClean="0">
                          <a:solidFill>
                            <a:schemeClr val="dk1"/>
                          </a:solidFill>
                          <a:latin typeface="+mn-lt"/>
                          <a:ea typeface="+mn-ea"/>
                          <a:cs typeface="+mn-cs"/>
                        </a:rPr>
                        <a:t>Yes</a:t>
                      </a:r>
                      <a:endParaRPr lang="en-US" sz="1200" kern="1200" dirty="0">
                        <a:solidFill>
                          <a:schemeClr val="dk1"/>
                        </a:solidFill>
                        <a:latin typeface="+mn-lt"/>
                        <a:ea typeface="+mn-ea"/>
                        <a:cs typeface="+mn-cs"/>
                      </a:endParaRPr>
                    </a:p>
                  </a:txBody>
                  <a:tcPr/>
                </a:tc>
                <a:tc>
                  <a:txBody>
                    <a:bodyPr/>
                    <a:lstStyle/>
                    <a:p>
                      <a:r>
                        <a:rPr lang="en-US" sz="1200" dirty="0" smtClean="0"/>
                        <a:t>Yes</a:t>
                      </a:r>
                      <a:endParaRPr lang="en-US" sz="1200" dirty="0"/>
                    </a:p>
                  </a:txBody>
                  <a:tcPr/>
                </a:tc>
                <a:tc>
                  <a:txBody>
                    <a:bodyPr/>
                    <a:lstStyle/>
                    <a:p>
                      <a:r>
                        <a:rPr lang="en-US" sz="1200" dirty="0" smtClean="0"/>
                        <a:t>No</a:t>
                      </a:r>
                      <a:endParaRPr lang="en-US" sz="1200" dirty="0"/>
                    </a:p>
                  </a:txBody>
                  <a:tcPr/>
                </a:tc>
              </a:tr>
              <a:tr h="5006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(2) VDI to operate for unannounced Generation Resource Test</a:t>
                      </a:r>
                    </a:p>
                  </a:txBody>
                  <a:tcPr/>
                </a:tc>
                <a:tc>
                  <a:txBody>
                    <a:bodyPr/>
                    <a:lstStyle/>
                    <a:p>
                      <a:r>
                        <a:rPr lang="en-US" sz="1200" dirty="0" smtClean="0"/>
                        <a:t>No</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r>
              <a:tr h="5419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(4) QSE receives a Base Point that is inconsistent with RTSPP (price correction).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Yes</a:t>
                      </a:r>
                    </a:p>
                    <a:p>
                      <a:endParaRPr lang="en-US" sz="1200" dirty="0"/>
                    </a:p>
                  </a:txBody>
                  <a:tcPr/>
                </a:tc>
                <a:tc>
                  <a:txBody>
                    <a:bodyPr/>
                    <a:lstStyle/>
                    <a:p>
                      <a:r>
                        <a:rPr lang="en-US" sz="1200" dirty="0" smtClean="0"/>
                        <a:t>Yes</a:t>
                      </a: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N/A</a:t>
                      </a:r>
                    </a:p>
                  </a:txBody>
                  <a:tcPr/>
                </a:tc>
                <a:tc>
                  <a:txBody>
                    <a:bodyPr/>
                    <a:lstStyle/>
                    <a:p>
                      <a:r>
                        <a:rPr lang="en-US" sz="1200" dirty="0" smtClean="0"/>
                        <a:t>No</a:t>
                      </a:r>
                      <a:endParaRPr lang="en-US" sz="1200" dirty="0"/>
                    </a:p>
                  </a:txBody>
                  <a:tcPr/>
                </a:tc>
              </a:tr>
              <a:tr h="533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(4) QSE that receives a manual override. (Emergency</a:t>
                      </a:r>
                      <a:r>
                        <a:rPr lang="en-US" sz="1200" baseline="0" dirty="0" smtClean="0"/>
                        <a:t> “hold” approach).</a:t>
                      </a:r>
                      <a:endParaRPr lang="en-US"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Yes</a:t>
                      </a:r>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solidFill>
                            <a:schemeClr val="tx1"/>
                          </a:solidFill>
                        </a:rPr>
                        <a:t>No</a:t>
                      </a:r>
                      <a:endParaRPr lang="en-US" sz="1200" dirty="0">
                        <a:solidFill>
                          <a:schemeClr val="tx1"/>
                        </a:solidFill>
                      </a:endParaRPr>
                    </a:p>
                  </a:txBody>
                  <a:tcPr/>
                </a:tc>
              </a:tr>
              <a:tr h="3285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(5) SCED failure. </a:t>
                      </a:r>
                    </a:p>
                  </a:txBody>
                  <a:tcPr/>
                </a:tc>
                <a:tc>
                  <a:txBody>
                    <a:bodyPr/>
                    <a:lstStyle/>
                    <a:p>
                      <a:r>
                        <a:rPr lang="en-US" sz="1200" dirty="0" smtClean="0"/>
                        <a:t>No,</a:t>
                      </a:r>
                      <a:r>
                        <a:rPr lang="en-US" sz="1200" baseline="0" dirty="0" smtClean="0"/>
                        <a:t> </a:t>
                      </a:r>
                      <a:r>
                        <a:rPr lang="en-US" sz="1200" dirty="0" smtClean="0"/>
                        <a:t>KP1.5(15)</a:t>
                      </a:r>
                      <a:endParaRPr lang="en-US" sz="1200" dirty="0"/>
                    </a:p>
                  </a:txBody>
                  <a:tcPr/>
                </a:tc>
                <a:tc>
                  <a:txBody>
                    <a:bodyPr/>
                    <a:lstStyle/>
                    <a:p>
                      <a:r>
                        <a:rPr lang="en-US" sz="1200" dirty="0" smtClean="0"/>
                        <a:t>Settled under (1) or (4)</a:t>
                      </a: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Settled under (1) or (4)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Settled under (1) or (4)</a:t>
                      </a:r>
                    </a:p>
                  </a:txBody>
                  <a:tcPr/>
                </a:tc>
              </a:tr>
              <a:tr h="3200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(8) CFC test or instructed to operate in CFC mode.</a:t>
                      </a:r>
                    </a:p>
                  </a:txBody>
                  <a:tcPr/>
                </a:tc>
                <a:tc>
                  <a:txBody>
                    <a:bodyPr/>
                    <a:lstStyle/>
                    <a:p>
                      <a:r>
                        <a:rPr lang="en-US" sz="1200" dirty="0" smtClean="0"/>
                        <a:t>No</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pPr marL="0" algn="l" defTabSz="914400" rtl="0" eaLnBrk="1" latinLnBrk="0" hangingPunct="1"/>
                      <a:r>
                        <a:rPr lang="en-US" sz="1200" kern="1200" dirty="0" smtClean="0">
                          <a:solidFill>
                            <a:schemeClr val="dk1"/>
                          </a:solidFill>
                          <a:latin typeface="+mn-lt"/>
                          <a:ea typeface="+mn-ea"/>
                          <a:cs typeface="+mn-cs"/>
                        </a:rPr>
                        <a:t>No</a:t>
                      </a:r>
                      <a:endParaRPr lang="en-US" sz="1200" kern="1200" dirty="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val="3274703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Price Correction Example 1</a:t>
            </a:r>
            <a:endParaRPr lang="en-US" dirty="0"/>
          </a:p>
        </p:txBody>
      </p:sp>
      <p:sp>
        <p:nvSpPr>
          <p:cNvPr id="3" name="Content Placeholder 2"/>
          <p:cNvSpPr>
            <a:spLocks noGrp="1"/>
          </p:cNvSpPr>
          <p:nvPr>
            <p:ph idx="1"/>
          </p:nvPr>
        </p:nvSpPr>
        <p:spPr/>
        <p:txBody>
          <a:bodyPr/>
          <a:lstStyle/>
          <a:p>
            <a:r>
              <a:rPr lang="en-US" sz="2400" dirty="0" smtClean="0"/>
              <a:t>Resource was awarded energy and AS “on their curves”.</a:t>
            </a:r>
          </a:p>
          <a:p>
            <a:r>
              <a:rPr lang="en-US" sz="2400" dirty="0" smtClean="0"/>
              <a:t>Energy and AS prices were corrected, resulting in lower prices for both.</a:t>
            </a:r>
          </a:p>
          <a:p>
            <a:pPr lvl="1"/>
            <a:r>
              <a:rPr lang="en-US" dirty="0" smtClean="0"/>
              <a:t>Energy price from $35 to $25</a:t>
            </a:r>
          </a:p>
          <a:p>
            <a:pPr lvl="1"/>
            <a:r>
              <a:rPr lang="en-US" dirty="0" smtClean="0"/>
              <a:t>AS price from $5 to $2.50</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pic>
        <p:nvPicPr>
          <p:cNvPr id="6" name="Picture 5"/>
          <p:cNvPicPr>
            <a:picLocks noChangeAspect="1"/>
          </p:cNvPicPr>
          <p:nvPr/>
        </p:nvPicPr>
        <p:blipFill>
          <a:blip r:embed="rId2"/>
          <a:stretch>
            <a:fillRect/>
          </a:stretch>
        </p:blipFill>
        <p:spPr>
          <a:xfrm>
            <a:off x="609600" y="3314717"/>
            <a:ext cx="3505200" cy="2728104"/>
          </a:xfrm>
          <a:prstGeom prst="rect">
            <a:avLst/>
          </a:prstGeom>
        </p:spPr>
      </p:pic>
      <p:pic>
        <p:nvPicPr>
          <p:cNvPr id="7" name="Picture 6"/>
          <p:cNvPicPr>
            <a:picLocks noChangeAspect="1"/>
          </p:cNvPicPr>
          <p:nvPr/>
        </p:nvPicPr>
        <p:blipFill>
          <a:blip r:embed="rId3"/>
          <a:stretch>
            <a:fillRect/>
          </a:stretch>
        </p:blipFill>
        <p:spPr>
          <a:xfrm>
            <a:off x="4596604" y="3314717"/>
            <a:ext cx="3937796" cy="2731245"/>
          </a:xfrm>
          <a:prstGeom prst="rect">
            <a:avLst/>
          </a:prstGeom>
        </p:spPr>
      </p:pic>
    </p:spTree>
    <p:extLst>
      <p:ext uri="{BB962C8B-B14F-4D97-AF65-F5344CB8AC3E}">
        <p14:creationId xmlns:p14="http://schemas.microsoft.com/office/powerpoint/2010/main" val="2769808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Price </a:t>
            </a:r>
            <a:r>
              <a:rPr lang="en-US" dirty="0" smtClean="0"/>
              <a:t>Correction Example 1</a:t>
            </a:r>
            <a:endParaRPr lang="en-US" dirty="0"/>
          </a:p>
        </p:txBody>
      </p:sp>
      <p:sp>
        <p:nvSpPr>
          <p:cNvPr id="3" name="Content Placeholder 2"/>
          <p:cNvSpPr>
            <a:spLocks noGrp="1"/>
          </p:cNvSpPr>
          <p:nvPr>
            <p:ph idx="1"/>
          </p:nvPr>
        </p:nvSpPr>
        <p:spPr/>
        <p:txBody>
          <a:bodyPr/>
          <a:lstStyle/>
          <a:p>
            <a:r>
              <a:rPr lang="en-US" dirty="0" smtClean="0"/>
              <a:t>The price reduction reduced revenue for the ESR for both AS and energy. The ESR qualifies for an emergency payment.</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956876194"/>
              </p:ext>
            </p:extLst>
          </p:nvPr>
        </p:nvGraphicFramePr>
        <p:xfrm>
          <a:off x="1905000" y="2590800"/>
          <a:ext cx="4953000" cy="3209925"/>
        </p:xfrm>
        <a:graphic>
          <a:graphicData uri="http://schemas.openxmlformats.org/drawingml/2006/table">
            <a:tbl>
              <a:tblPr/>
              <a:tblGrid>
                <a:gridCol w="1841500"/>
                <a:gridCol w="1663700"/>
                <a:gridCol w="1447800"/>
              </a:tblGrid>
              <a:tr h="466725">
                <a:tc>
                  <a:txBody>
                    <a:bodyPr/>
                    <a:lstStyle/>
                    <a:p>
                      <a:pPr algn="l" fontAlgn="t"/>
                      <a:r>
                        <a:rPr lang="en-US" sz="18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AEC7"/>
                    </a:solidFill>
                  </a:tcPr>
                </a:tc>
                <a:tc>
                  <a:txBody>
                    <a:bodyPr/>
                    <a:lstStyle/>
                    <a:p>
                      <a:pPr algn="l" rtl="0" fontAlgn="ctr"/>
                      <a:r>
                        <a:rPr lang="en-US" sz="1400" b="1" i="0" u="none" strike="noStrike">
                          <a:solidFill>
                            <a:srgbClr val="FFFFFF"/>
                          </a:solidFill>
                          <a:effectLst/>
                          <a:latin typeface="Arial" panose="020B0604020202020204" pitchFamily="34" charset="0"/>
                        </a:rPr>
                        <a:t>Before Correction</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AEC7"/>
                    </a:solidFill>
                  </a:tcPr>
                </a:tc>
                <a:tc>
                  <a:txBody>
                    <a:bodyPr/>
                    <a:lstStyle/>
                    <a:p>
                      <a:pPr algn="l" rtl="0" fontAlgn="ctr"/>
                      <a:r>
                        <a:rPr lang="en-US" sz="1400" b="1" i="0" u="none" strike="noStrike">
                          <a:solidFill>
                            <a:srgbClr val="FFFFFF"/>
                          </a:solidFill>
                          <a:effectLst/>
                          <a:latin typeface="Arial" panose="020B0604020202020204" pitchFamily="34" charset="0"/>
                        </a:rPr>
                        <a:t>After Correction</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AEC7"/>
                    </a:solidFill>
                  </a:tcPr>
                </a:tc>
              </a:tr>
              <a:tr h="276225">
                <a:tc>
                  <a:txBody>
                    <a:bodyPr/>
                    <a:lstStyle/>
                    <a:p>
                      <a:pPr algn="l" rtl="0" fontAlgn="ctr"/>
                      <a:r>
                        <a:rPr lang="en-US" sz="1600" b="0" i="0" u="none" strike="noStrike">
                          <a:solidFill>
                            <a:srgbClr val="000000"/>
                          </a:solidFill>
                          <a:effectLst/>
                          <a:latin typeface="Arial" panose="020B0604020202020204" pitchFamily="34" charset="0"/>
                        </a:rPr>
                        <a:t>Energy Revenue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525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dirty="0">
                          <a:solidFill>
                            <a:srgbClr val="000000"/>
                          </a:solidFill>
                          <a:effectLst/>
                          <a:latin typeface="Arial" panose="020B0604020202020204" pitchFamily="34" charset="0"/>
                        </a:rPr>
                        <a:t>375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r>
              <a:tr h="266700">
                <a:tc>
                  <a:txBody>
                    <a:bodyPr/>
                    <a:lstStyle/>
                    <a:p>
                      <a:pPr algn="l" rtl="0" fontAlgn="b"/>
                      <a:r>
                        <a:rPr lang="en-US" sz="1600" b="0" i="0" u="none" strike="noStrike">
                          <a:solidFill>
                            <a:srgbClr val="000000"/>
                          </a:solidFill>
                          <a:effectLst/>
                          <a:latin typeface="Arial" panose="020B0604020202020204" pitchFamily="34" charset="0"/>
                        </a:rPr>
                        <a:t>Target Revenue</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r" rtl="0" fontAlgn="b"/>
                      <a:r>
                        <a:rPr lang="en-US" sz="1600" b="0" i="0" u="none" strike="noStrike">
                          <a:solidFill>
                            <a:srgbClr val="000000"/>
                          </a:solidFill>
                          <a:effectLst/>
                          <a:latin typeface="Arial" panose="020B0604020202020204" pitchFamily="34" charset="0"/>
                        </a:rPr>
                        <a:t>525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r" rtl="0" fontAlgn="b"/>
                      <a:r>
                        <a:rPr lang="en-US" sz="1600" b="0" i="0" u="none" strike="noStrike" dirty="0">
                          <a:solidFill>
                            <a:srgbClr val="000000"/>
                          </a:solidFill>
                          <a:effectLst/>
                          <a:latin typeface="Arial" panose="020B0604020202020204" pitchFamily="34" charset="0"/>
                        </a:rPr>
                        <a:t>525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r>
              <a:tr h="266700">
                <a:tc>
                  <a:txBody>
                    <a:bodyPr/>
                    <a:lstStyle/>
                    <a:p>
                      <a:pPr algn="l" rtl="0" fontAlgn="b"/>
                      <a:r>
                        <a:rPr lang="en-US" sz="1600" b="0" i="0" u="none" strike="noStrike">
                          <a:solidFill>
                            <a:srgbClr val="000000"/>
                          </a:solidFill>
                          <a:effectLst/>
                          <a:latin typeface="Arial" panose="020B0604020202020204" pitchFamily="34" charset="0"/>
                        </a:rPr>
                        <a:t>Difference</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-150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r>
              <a:tr h="304800">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r>
              <a:tr h="266700">
                <a:tc>
                  <a:txBody>
                    <a:bodyPr/>
                    <a:lstStyle/>
                    <a:p>
                      <a:pPr algn="l" rtl="0" fontAlgn="b"/>
                      <a:r>
                        <a:rPr lang="en-US" sz="1600" b="0" i="0" u="none" strike="noStrike">
                          <a:solidFill>
                            <a:srgbClr val="000000"/>
                          </a:solidFill>
                          <a:effectLst/>
                          <a:latin typeface="Arial" panose="020B0604020202020204" pitchFamily="34" charset="0"/>
                        </a:rPr>
                        <a:t>AS Revenue</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25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13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r>
              <a:tr h="266700">
                <a:tc>
                  <a:txBody>
                    <a:bodyPr/>
                    <a:lstStyle/>
                    <a:p>
                      <a:pPr algn="l" rtl="0" fontAlgn="b"/>
                      <a:r>
                        <a:rPr lang="en-US" sz="1600" b="0" i="0" u="none" strike="noStrike">
                          <a:solidFill>
                            <a:srgbClr val="000000"/>
                          </a:solidFill>
                          <a:effectLst/>
                          <a:latin typeface="Arial" panose="020B0604020202020204" pitchFamily="34" charset="0"/>
                        </a:rPr>
                        <a:t>Target Revenue</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r" rtl="0" fontAlgn="b"/>
                      <a:r>
                        <a:rPr lang="en-US" sz="1600" b="0" i="0" u="none" strike="noStrike">
                          <a:solidFill>
                            <a:srgbClr val="000000"/>
                          </a:solidFill>
                          <a:effectLst/>
                          <a:latin typeface="Arial" panose="020B0604020202020204" pitchFamily="34" charset="0"/>
                        </a:rPr>
                        <a:t>25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r" rtl="0" fontAlgn="b"/>
                      <a:r>
                        <a:rPr lang="en-US" sz="1600" b="0" i="0" u="none" strike="noStrike">
                          <a:solidFill>
                            <a:srgbClr val="000000"/>
                          </a:solidFill>
                          <a:effectLst/>
                          <a:latin typeface="Arial" panose="020B0604020202020204" pitchFamily="34" charset="0"/>
                        </a:rPr>
                        <a:t>25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r>
              <a:tr h="266700">
                <a:tc>
                  <a:txBody>
                    <a:bodyPr/>
                    <a:lstStyle/>
                    <a:p>
                      <a:pPr algn="l" rtl="0" fontAlgn="b"/>
                      <a:r>
                        <a:rPr lang="en-US" sz="1600" b="0" i="0" u="none" strike="noStrike">
                          <a:solidFill>
                            <a:srgbClr val="000000"/>
                          </a:solidFill>
                          <a:effectLst/>
                          <a:latin typeface="Arial" panose="020B0604020202020204" pitchFamily="34" charset="0"/>
                        </a:rPr>
                        <a:t>Difference</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dirty="0">
                          <a:solidFill>
                            <a:srgbClr val="000000"/>
                          </a:solidFill>
                          <a:effectLst/>
                          <a:latin typeface="Arial" panose="020B0604020202020204" pitchFamily="34" charset="0"/>
                        </a:rPr>
                        <a:t>-13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r>
              <a:tr h="304800">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r>
              <a:tr h="523875">
                <a:tc>
                  <a:txBody>
                    <a:bodyPr/>
                    <a:lstStyle/>
                    <a:p>
                      <a:pPr algn="l" rtl="0" fontAlgn="b"/>
                      <a:r>
                        <a:rPr lang="en-US" sz="1600" b="0" i="0" u="none" strike="noStrike">
                          <a:solidFill>
                            <a:srgbClr val="000000"/>
                          </a:solidFill>
                          <a:effectLst/>
                          <a:latin typeface="Arial" panose="020B0604020202020204" pitchFamily="34" charset="0"/>
                        </a:rPr>
                        <a:t>Total Over (Under) Target</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dirty="0">
                          <a:solidFill>
                            <a:srgbClr val="000000"/>
                          </a:solidFill>
                          <a:effectLst/>
                          <a:latin typeface="Arial" panose="020B0604020202020204" pitchFamily="34" charset="0"/>
                        </a:rPr>
                        <a:t>-163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r>
            </a:tbl>
          </a:graphicData>
        </a:graphic>
      </p:graphicFrame>
    </p:spTree>
    <p:extLst>
      <p:ext uri="{BB962C8B-B14F-4D97-AF65-F5344CB8AC3E}">
        <p14:creationId xmlns:p14="http://schemas.microsoft.com/office/powerpoint/2010/main" val="303942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Price Correction Example 2</a:t>
            </a:r>
            <a:endParaRPr lang="en-US" dirty="0"/>
          </a:p>
        </p:txBody>
      </p:sp>
      <p:sp>
        <p:nvSpPr>
          <p:cNvPr id="3" name="Content Placeholder 2"/>
          <p:cNvSpPr>
            <a:spLocks noGrp="1"/>
          </p:cNvSpPr>
          <p:nvPr>
            <p:ph idx="1"/>
          </p:nvPr>
        </p:nvSpPr>
        <p:spPr/>
        <p:txBody>
          <a:bodyPr/>
          <a:lstStyle/>
          <a:p>
            <a:r>
              <a:rPr lang="en-US" sz="2400" dirty="0" smtClean="0"/>
              <a:t>Resource was awarded energy and AS “on their curves”.</a:t>
            </a:r>
          </a:p>
          <a:p>
            <a:r>
              <a:rPr lang="en-US" sz="2400" dirty="0" smtClean="0"/>
              <a:t>Energy and AS prices were corrected, resulting in lower prices for both.</a:t>
            </a:r>
          </a:p>
          <a:p>
            <a:pPr lvl="1"/>
            <a:r>
              <a:rPr lang="en-US" dirty="0" smtClean="0"/>
              <a:t>Energy price from $35 to $10</a:t>
            </a:r>
          </a:p>
          <a:p>
            <a:pPr lvl="1"/>
            <a:r>
              <a:rPr lang="en-US" dirty="0" smtClean="0"/>
              <a:t>AS price from $5 to $2.50</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pic>
        <p:nvPicPr>
          <p:cNvPr id="5" name="Picture 4"/>
          <p:cNvPicPr>
            <a:picLocks noChangeAspect="1"/>
          </p:cNvPicPr>
          <p:nvPr/>
        </p:nvPicPr>
        <p:blipFill>
          <a:blip r:embed="rId2"/>
          <a:stretch>
            <a:fillRect/>
          </a:stretch>
        </p:blipFill>
        <p:spPr>
          <a:xfrm>
            <a:off x="838200" y="3547190"/>
            <a:ext cx="3190092" cy="2575704"/>
          </a:xfrm>
          <a:prstGeom prst="rect">
            <a:avLst/>
          </a:prstGeom>
        </p:spPr>
      </p:pic>
      <p:pic>
        <p:nvPicPr>
          <p:cNvPr id="8" name="Picture 7"/>
          <p:cNvPicPr>
            <a:picLocks noChangeAspect="1"/>
          </p:cNvPicPr>
          <p:nvPr/>
        </p:nvPicPr>
        <p:blipFill>
          <a:blip r:embed="rId3"/>
          <a:stretch>
            <a:fillRect/>
          </a:stretch>
        </p:blipFill>
        <p:spPr>
          <a:xfrm>
            <a:off x="4529035" y="3538481"/>
            <a:ext cx="3667094" cy="2702674"/>
          </a:xfrm>
          <a:prstGeom prst="rect">
            <a:avLst/>
          </a:prstGeom>
        </p:spPr>
      </p:pic>
    </p:spTree>
    <p:extLst>
      <p:ext uri="{BB962C8B-B14F-4D97-AF65-F5344CB8AC3E}">
        <p14:creationId xmlns:p14="http://schemas.microsoft.com/office/powerpoint/2010/main" val="1853778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Price Correction </a:t>
            </a:r>
            <a:r>
              <a:rPr lang="en-US" dirty="0" smtClean="0"/>
              <a:t>Example 2</a:t>
            </a:r>
            <a:endParaRPr lang="en-US" dirty="0"/>
          </a:p>
        </p:txBody>
      </p:sp>
      <p:sp>
        <p:nvSpPr>
          <p:cNvPr id="3" name="Content Placeholder 2"/>
          <p:cNvSpPr>
            <a:spLocks noGrp="1"/>
          </p:cNvSpPr>
          <p:nvPr>
            <p:ph idx="1"/>
          </p:nvPr>
        </p:nvSpPr>
        <p:spPr/>
        <p:txBody>
          <a:bodyPr/>
          <a:lstStyle/>
          <a:p>
            <a:r>
              <a:rPr lang="en-US" dirty="0"/>
              <a:t>The price reduction reduced revenue for the ESR for both AS and energy. The ESR qualifies for an emergency payment.</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graphicFrame>
        <p:nvGraphicFramePr>
          <p:cNvPr id="5" name="Table 4"/>
          <p:cNvGraphicFramePr>
            <a:graphicFrameLocks noGrp="1"/>
          </p:cNvGraphicFramePr>
          <p:nvPr/>
        </p:nvGraphicFramePr>
        <p:xfrm>
          <a:off x="2095500" y="2396331"/>
          <a:ext cx="4953000" cy="3209925"/>
        </p:xfrm>
        <a:graphic>
          <a:graphicData uri="http://schemas.openxmlformats.org/drawingml/2006/table">
            <a:tbl>
              <a:tblPr/>
              <a:tblGrid>
                <a:gridCol w="1841500"/>
                <a:gridCol w="1663700"/>
                <a:gridCol w="1447800"/>
              </a:tblGrid>
              <a:tr h="466725">
                <a:tc>
                  <a:txBody>
                    <a:bodyPr/>
                    <a:lstStyle/>
                    <a:p>
                      <a:pPr algn="l" fontAlgn="t"/>
                      <a:r>
                        <a:rPr lang="en-US" sz="18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AEC7"/>
                    </a:solidFill>
                  </a:tcPr>
                </a:tc>
                <a:tc>
                  <a:txBody>
                    <a:bodyPr/>
                    <a:lstStyle/>
                    <a:p>
                      <a:pPr algn="l" rtl="0" fontAlgn="ctr"/>
                      <a:r>
                        <a:rPr lang="en-US" sz="1400" b="1" i="0" u="none" strike="noStrike">
                          <a:solidFill>
                            <a:srgbClr val="FFFFFF"/>
                          </a:solidFill>
                          <a:effectLst/>
                          <a:latin typeface="Arial" panose="020B0604020202020204" pitchFamily="34" charset="0"/>
                        </a:rPr>
                        <a:t>Before Correction</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AEC7"/>
                    </a:solidFill>
                  </a:tcPr>
                </a:tc>
                <a:tc>
                  <a:txBody>
                    <a:bodyPr/>
                    <a:lstStyle/>
                    <a:p>
                      <a:pPr algn="l" rtl="0" fontAlgn="ctr"/>
                      <a:r>
                        <a:rPr lang="en-US" sz="1400" b="1" i="0" u="none" strike="noStrike">
                          <a:solidFill>
                            <a:srgbClr val="FFFFFF"/>
                          </a:solidFill>
                          <a:effectLst/>
                          <a:latin typeface="Arial" panose="020B0604020202020204" pitchFamily="34" charset="0"/>
                        </a:rPr>
                        <a:t>After Correction</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AEC7"/>
                    </a:solidFill>
                  </a:tcPr>
                </a:tc>
              </a:tr>
              <a:tr h="276225">
                <a:tc>
                  <a:txBody>
                    <a:bodyPr/>
                    <a:lstStyle/>
                    <a:p>
                      <a:pPr algn="l" rtl="0" fontAlgn="ctr"/>
                      <a:r>
                        <a:rPr lang="en-US" sz="1600" b="0" i="0" u="none" strike="noStrike">
                          <a:solidFill>
                            <a:srgbClr val="000000"/>
                          </a:solidFill>
                          <a:effectLst/>
                          <a:latin typeface="Arial" panose="020B0604020202020204" pitchFamily="34" charset="0"/>
                        </a:rPr>
                        <a:t>Energy Revenue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525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150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r>
              <a:tr h="266700">
                <a:tc>
                  <a:txBody>
                    <a:bodyPr/>
                    <a:lstStyle/>
                    <a:p>
                      <a:pPr algn="l" rtl="0" fontAlgn="b"/>
                      <a:r>
                        <a:rPr lang="en-US" sz="1600" b="0" i="0" u="none" strike="noStrike">
                          <a:solidFill>
                            <a:srgbClr val="000000"/>
                          </a:solidFill>
                          <a:effectLst/>
                          <a:latin typeface="Arial" panose="020B0604020202020204" pitchFamily="34" charset="0"/>
                        </a:rPr>
                        <a:t>Target Revenue</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r" rtl="0" fontAlgn="b"/>
                      <a:r>
                        <a:rPr lang="en-US" sz="1600" b="0" i="0" u="none" strike="noStrike">
                          <a:solidFill>
                            <a:srgbClr val="000000"/>
                          </a:solidFill>
                          <a:effectLst/>
                          <a:latin typeface="Arial" panose="020B0604020202020204" pitchFamily="34" charset="0"/>
                        </a:rPr>
                        <a:t>525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r" rtl="0" fontAlgn="b"/>
                      <a:r>
                        <a:rPr lang="en-US" sz="1600" b="0" i="0" u="none" strike="noStrike">
                          <a:solidFill>
                            <a:srgbClr val="000000"/>
                          </a:solidFill>
                          <a:effectLst/>
                          <a:latin typeface="Arial" panose="020B0604020202020204" pitchFamily="34" charset="0"/>
                        </a:rPr>
                        <a:t>525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r>
              <a:tr h="266700">
                <a:tc>
                  <a:txBody>
                    <a:bodyPr/>
                    <a:lstStyle/>
                    <a:p>
                      <a:pPr algn="l" rtl="0" fontAlgn="b"/>
                      <a:r>
                        <a:rPr lang="en-US" sz="1600" b="0" i="0" u="none" strike="noStrike">
                          <a:solidFill>
                            <a:srgbClr val="000000"/>
                          </a:solidFill>
                          <a:effectLst/>
                          <a:latin typeface="Arial" panose="020B0604020202020204" pitchFamily="34" charset="0"/>
                        </a:rPr>
                        <a:t>Difference</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-375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r>
              <a:tr h="304800">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r>
              <a:tr h="266700">
                <a:tc>
                  <a:txBody>
                    <a:bodyPr/>
                    <a:lstStyle/>
                    <a:p>
                      <a:pPr algn="l" rtl="0" fontAlgn="b"/>
                      <a:r>
                        <a:rPr lang="en-US" sz="1600" b="0" i="0" u="none" strike="noStrike">
                          <a:solidFill>
                            <a:srgbClr val="000000"/>
                          </a:solidFill>
                          <a:effectLst/>
                          <a:latin typeface="Arial" panose="020B0604020202020204" pitchFamily="34" charset="0"/>
                        </a:rPr>
                        <a:t>AS Revenue</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25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13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r>
              <a:tr h="266700">
                <a:tc>
                  <a:txBody>
                    <a:bodyPr/>
                    <a:lstStyle/>
                    <a:p>
                      <a:pPr algn="l" rtl="0" fontAlgn="b"/>
                      <a:r>
                        <a:rPr lang="en-US" sz="1600" b="0" i="0" u="none" strike="noStrike">
                          <a:solidFill>
                            <a:srgbClr val="000000"/>
                          </a:solidFill>
                          <a:effectLst/>
                          <a:latin typeface="Arial" panose="020B0604020202020204" pitchFamily="34" charset="0"/>
                        </a:rPr>
                        <a:t>Target Revenue</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r" rtl="0" fontAlgn="b"/>
                      <a:r>
                        <a:rPr lang="en-US" sz="1600" b="0" i="0" u="none" strike="noStrike">
                          <a:solidFill>
                            <a:srgbClr val="000000"/>
                          </a:solidFill>
                          <a:effectLst/>
                          <a:latin typeface="Arial" panose="020B0604020202020204" pitchFamily="34" charset="0"/>
                        </a:rPr>
                        <a:t>25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r" rtl="0" fontAlgn="b"/>
                      <a:r>
                        <a:rPr lang="en-US" sz="1600" b="0" i="0" u="none" strike="noStrike">
                          <a:solidFill>
                            <a:srgbClr val="000000"/>
                          </a:solidFill>
                          <a:effectLst/>
                          <a:latin typeface="Arial" panose="020B0604020202020204" pitchFamily="34" charset="0"/>
                        </a:rPr>
                        <a:t>25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r>
              <a:tr h="266700">
                <a:tc>
                  <a:txBody>
                    <a:bodyPr/>
                    <a:lstStyle/>
                    <a:p>
                      <a:pPr algn="l" rtl="0" fontAlgn="b"/>
                      <a:r>
                        <a:rPr lang="en-US" sz="1600" b="0" i="0" u="none" strike="noStrike">
                          <a:solidFill>
                            <a:srgbClr val="000000"/>
                          </a:solidFill>
                          <a:effectLst/>
                          <a:latin typeface="Arial" panose="020B0604020202020204" pitchFamily="34" charset="0"/>
                        </a:rPr>
                        <a:t>Difference</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-13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r>
              <a:tr h="304800">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r>
              <a:tr h="523875">
                <a:tc>
                  <a:txBody>
                    <a:bodyPr/>
                    <a:lstStyle/>
                    <a:p>
                      <a:pPr algn="l" rtl="0" fontAlgn="b"/>
                      <a:r>
                        <a:rPr lang="en-US" sz="1600" b="0" i="0" u="none" strike="noStrike">
                          <a:solidFill>
                            <a:srgbClr val="000000"/>
                          </a:solidFill>
                          <a:effectLst/>
                          <a:latin typeface="Arial" panose="020B0604020202020204" pitchFamily="34" charset="0"/>
                        </a:rPr>
                        <a:t>Total Over (Under) Target</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dirty="0">
                          <a:solidFill>
                            <a:srgbClr val="000000"/>
                          </a:solidFill>
                          <a:effectLst/>
                          <a:latin typeface="Arial" panose="020B0604020202020204" pitchFamily="34" charset="0"/>
                        </a:rPr>
                        <a:t>-388</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r>
            </a:tbl>
          </a:graphicData>
        </a:graphic>
      </p:graphicFrame>
    </p:spTree>
    <p:extLst>
      <p:ext uri="{BB962C8B-B14F-4D97-AF65-F5344CB8AC3E}">
        <p14:creationId xmlns:p14="http://schemas.microsoft.com/office/powerpoint/2010/main" val="20390237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Price Correction Example 3</a:t>
            </a:r>
            <a:endParaRPr lang="en-US" dirty="0"/>
          </a:p>
        </p:txBody>
      </p:sp>
      <p:sp>
        <p:nvSpPr>
          <p:cNvPr id="3" name="Content Placeholder 2"/>
          <p:cNvSpPr>
            <a:spLocks noGrp="1"/>
          </p:cNvSpPr>
          <p:nvPr>
            <p:ph idx="1"/>
          </p:nvPr>
        </p:nvSpPr>
        <p:spPr/>
        <p:txBody>
          <a:bodyPr/>
          <a:lstStyle/>
          <a:p>
            <a:r>
              <a:rPr lang="en-US" sz="2400" dirty="0" smtClean="0"/>
              <a:t>Resource was awarded energy and AS “on their curves”.</a:t>
            </a:r>
          </a:p>
          <a:p>
            <a:r>
              <a:rPr lang="en-US" sz="2400" dirty="0" smtClean="0"/>
              <a:t>ESR awarded negative BP to charge.</a:t>
            </a:r>
          </a:p>
          <a:p>
            <a:r>
              <a:rPr lang="en-US" sz="2400" dirty="0" smtClean="0"/>
              <a:t>Energy and AS prices were corrected, resulting in lower prices for both.</a:t>
            </a:r>
          </a:p>
          <a:p>
            <a:pPr lvl="1"/>
            <a:r>
              <a:rPr lang="en-US" dirty="0" smtClean="0"/>
              <a:t>Energy price from $10 to $4</a:t>
            </a:r>
          </a:p>
          <a:p>
            <a:pPr lvl="1"/>
            <a:r>
              <a:rPr lang="en-US" dirty="0" smtClean="0"/>
              <a:t>AS price from $10 to $4</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pic>
        <p:nvPicPr>
          <p:cNvPr id="9" name="Picture 8"/>
          <p:cNvPicPr>
            <a:picLocks noChangeAspect="1"/>
          </p:cNvPicPr>
          <p:nvPr/>
        </p:nvPicPr>
        <p:blipFill>
          <a:blip r:embed="rId2"/>
          <a:stretch>
            <a:fillRect/>
          </a:stretch>
        </p:blipFill>
        <p:spPr>
          <a:xfrm>
            <a:off x="4419600" y="3540176"/>
            <a:ext cx="4048095" cy="2731245"/>
          </a:xfrm>
          <a:prstGeom prst="rect">
            <a:avLst/>
          </a:prstGeom>
        </p:spPr>
      </p:pic>
      <p:pic>
        <p:nvPicPr>
          <p:cNvPr id="12" name="Picture 11"/>
          <p:cNvPicPr>
            <a:picLocks noChangeAspect="1"/>
          </p:cNvPicPr>
          <p:nvPr/>
        </p:nvPicPr>
        <p:blipFill>
          <a:blip r:embed="rId3"/>
          <a:stretch>
            <a:fillRect/>
          </a:stretch>
        </p:blipFill>
        <p:spPr>
          <a:xfrm>
            <a:off x="533400" y="3560630"/>
            <a:ext cx="3685398" cy="2710791"/>
          </a:xfrm>
          <a:prstGeom prst="rect">
            <a:avLst/>
          </a:prstGeom>
        </p:spPr>
      </p:pic>
    </p:spTree>
    <p:extLst>
      <p:ext uri="{BB962C8B-B14F-4D97-AF65-F5344CB8AC3E}">
        <p14:creationId xmlns:p14="http://schemas.microsoft.com/office/powerpoint/2010/main" val="3784069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Price Correction Example 3</a:t>
            </a:r>
          </a:p>
        </p:txBody>
      </p:sp>
      <p:sp>
        <p:nvSpPr>
          <p:cNvPr id="3" name="Content Placeholder 2"/>
          <p:cNvSpPr>
            <a:spLocks noGrp="1"/>
          </p:cNvSpPr>
          <p:nvPr>
            <p:ph idx="1"/>
          </p:nvPr>
        </p:nvSpPr>
        <p:spPr/>
        <p:txBody>
          <a:bodyPr/>
          <a:lstStyle/>
          <a:p>
            <a:r>
              <a:rPr lang="en-US" dirty="0" smtClean="0"/>
              <a:t>The downward price correction reduced the ESR’s cost to charge resulting in a benefit to the ESR, however loss due to the AS price reduction was greater, resulting in a net Emergency payment to the QSE.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183189794"/>
              </p:ext>
            </p:extLst>
          </p:nvPr>
        </p:nvGraphicFramePr>
        <p:xfrm>
          <a:off x="1981200" y="2895600"/>
          <a:ext cx="4953000" cy="3209925"/>
        </p:xfrm>
        <a:graphic>
          <a:graphicData uri="http://schemas.openxmlformats.org/drawingml/2006/table">
            <a:tbl>
              <a:tblPr/>
              <a:tblGrid>
                <a:gridCol w="1841500"/>
                <a:gridCol w="1663700"/>
                <a:gridCol w="1447800"/>
              </a:tblGrid>
              <a:tr h="466725">
                <a:tc>
                  <a:txBody>
                    <a:bodyPr/>
                    <a:lstStyle/>
                    <a:p>
                      <a:pPr algn="l" fontAlgn="t"/>
                      <a:r>
                        <a:rPr lang="en-US" sz="18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AEC7"/>
                    </a:solidFill>
                  </a:tcPr>
                </a:tc>
                <a:tc>
                  <a:txBody>
                    <a:bodyPr/>
                    <a:lstStyle/>
                    <a:p>
                      <a:pPr algn="l" rtl="0" fontAlgn="ctr"/>
                      <a:r>
                        <a:rPr lang="en-US" sz="1400" b="1" i="0" u="none" strike="noStrike">
                          <a:solidFill>
                            <a:srgbClr val="FFFFFF"/>
                          </a:solidFill>
                          <a:effectLst/>
                          <a:latin typeface="Arial" panose="020B0604020202020204" pitchFamily="34" charset="0"/>
                        </a:rPr>
                        <a:t>Before Correction</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AEC7"/>
                    </a:solidFill>
                  </a:tcPr>
                </a:tc>
                <a:tc>
                  <a:txBody>
                    <a:bodyPr/>
                    <a:lstStyle/>
                    <a:p>
                      <a:pPr algn="l" rtl="0" fontAlgn="ctr"/>
                      <a:r>
                        <a:rPr lang="en-US" sz="1400" b="1" i="0" u="none" strike="noStrike">
                          <a:solidFill>
                            <a:srgbClr val="FFFFFF"/>
                          </a:solidFill>
                          <a:effectLst/>
                          <a:latin typeface="Arial" panose="020B0604020202020204" pitchFamily="34" charset="0"/>
                        </a:rPr>
                        <a:t>After Correction</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AEC7"/>
                    </a:solidFill>
                  </a:tcPr>
                </a:tc>
              </a:tr>
              <a:tr h="276225">
                <a:tc>
                  <a:txBody>
                    <a:bodyPr/>
                    <a:lstStyle/>
                    <a:p>
                      <a:pPr algn="l" rtl="0" fontAlgn="ctr"/>
                      <a:r>
                        <a:rPr lang="en-US" sz="1600" b="0" i="0" u="none" strike="noStrike">
                          <a:solidFill>
                            <a:srgbClr val="000000"/>
                          </a:solidFill>
                          <a:effectLst/>
                          <a:latin typeface="Arial" panose="020B0604020202020204" pitchFamily="34" charset="0"/>
                        </a:rPr>
                        <a:t>Energy Revenue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dirty="0">
                          <a:solidFill>
                            <a:srgbClr val="000000"/>
                          </a:solidFill>
                          <a:effectLst/>
                          <a:latin typeface="Arial" panose="020B0604020202020204" pitchFamily="34" charset="0"/>
                        </a:rPr>
                        <a:t>-100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dirty="0">
                          <a:solidFill>
                            <a:srgbClr val="000000"/>
                          </a:solidFill>
                          <a:effectLst/>
                          <a:latin typeface="Arial" panose="020B0604020202020204" pitchFamily="34" charset="0"/>
                        </a:rPr>
                        <a:t>-40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r>
              <a:tr h="266700">
                <a:tc>
                  <a:txBody>
                    <a:bodyPr/>
                    <a:lstStyle/>
                    <a:p>
                      <a:pPr algn="l" rtl="0" fontAlgn="b"/>
                      <a:r>
                        <a:rPr lang="en-US" sz="1600" b="0" i="0" u="none" strike="noStrike">
                          <a:solidFill>
                            <a:srgbClr val="000000"/>
                          </a:solidFill>
                          <a:effectLst/>
                          <a:latin typeface="Arial" panose="020B0604020202020204" pitchFamily="34" charset="0"/>
                        </a:rPr>
                        <a:t>Target Revenue</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r" rtl="0" fontAlgn="b"/>
                      <a:r>
                        <a:rPr lang="en-US" sz="1600" b="0" i="0" u="none" strike="noStrike" dirty="0">
                          <a:solidFill>
                            <a:srgbClr val="000000"/>
                          </a:solidFill>
                          <a:effectLst/>
                          <a:latin typeface="Arial" panose="020B0604020202020204" pitchFamily="34" charset="0"/>
                        </a:rPr>
                        <a:t>-100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r" rtl="0" fontAlgn="b"/>
                      <a:r>
                        <a:rPr lang="en-US" sz="1600" b="0" i="0" u="none" strike="noStrike" dirty="0">
                          <a:solidFill>
                            <a:srgbClr val="000000"/>
                          </a:solidFill>
                          <a:effectLst/>
                          <a:latin typeface="Arial" panose="020B0604020202020204" pitchFamily="34" charset="0"/>
                        </a:rPr>
                        <a:t>-100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r>
              <a:tr h="266700">
                <a:tc>
                  <a:txBody>
                    <a:bodyPr/>
                    <a:lstStyle/>
                    <a:p>
                      <a:pPr algn="l" rtl="0" fontAlgn="b"/>
                      <a:r>
                        <a:rPr lang="en-US" sz="1600" b="0" i="0" u="none" strike="noStrike">
                          <a:solidFill>
                            <a:srgbClr val="000000"/>
                          </a:solidFill>
                          <a:effectLst/>
                          <a:latin typeface="Arial" panose="020B0604020202020204" pitchFamily="34" charset="0"/>
                        </a:rPr>
                        <a:t>Difference</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dirty="0">
                          <a:solidFill>
                            <a:srgbClr val="000000"/>
                          </a:solidFill>
                          <a:effectLst/>
                          <a:latin typeface="Arial" panose="020B0604020202020204" pitchFamily="34" charset="0"/>
                        </a:rPr>
                        <a:t>60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r>
              <a:tr h="304800">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r>
              <a:tr h="266700">
                <a:tc>
                  <a:txBody>
                    <a:bodyPr/>
                    <a:lstStyle/>
                    <a:p>
                      <a:pPr algn="l" rtl="0" fontAlgn="b"/>
                      <a:r>
                        <a:rPr lang="en-US" sz="1600" b="0" i="0" u="none" strike="noStrike">
                          <a:solidFill>
                            <a:srgbClr val="000000"/>
                          </a:solidFill>
                          <a:effectLst/>
                          <a:latin typeface="Arial" panose="020B0604020202020204" pitchFamily="34" charset="0"/>
                        </a:rPr>
                        <a:t>AS Revenue</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300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120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r>
              <a:tr h="266700">
                <a:tc>
                  <a:txBody>
                    <a:bodyPr/>
                    <a:lstStyle/>
                    <a:p>
                      <a:pPr algn="l" rtl="0" fontAlgn="b"/>
                      <a:r>
                        <a:rPr lang="en-US" sz="1600" b="0" i="0" u="none" strike="noStrike">
                          <a:solidFill>
                            <a:srgbClr val="000000"/>
                          </a:solidFill>
                          <a:effectLst/>
                          <a:latin typeface="Arial" panose="020B0604020202020204" pitchFamily="34" charset="0"/>
                        </a:rPr>
                        <a:t>Target Revenue</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r" rtl="0" fontAlgn="b"/>
                      <a:r>
                        <a:rPr lang="en-US" sz="1600" b="0" i="0" u="none" strike="noStrike">
                          <a:solidFill>
                            <a:srgbClr val="000000"/>
                          </a:solidFill>
                          <a:effectLst/>
                          <a:latin typeface="Arial" panose="020B0604020202020204" pitchFamily="34" charset="0"/>
                        </a:rPr>
                        <a:t>300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r" rtl="0" fontAlgn="b"/>
                      <a:r>
                        <a:rPr lang="en-US" sz="1600" b="0" i="0" u="none" strike="noStrike">
                          <a:solidFill>
                            <a:srgbClr val="000000"/>
                          </a:solidFill>
                          <a:effectLst/>
                          <a:latin typeface="Arial" panose="020B0604020202020204" pitchFamily="34" charset="0"/>
                        </a:rPr>
                        <a:t>300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r>
              <a:tr h="266700">
                <a:tc>
                  <a:txBody>
                    <a:bodyPr/>
                    <a:lstStyle/>
                    <a:p>
                      <a:pPr algn="l" rtl="0" fontAlgn="b"/>
                      <a:r>
                        <a:rPr lang="en-US" sz="1600" b="0" i="0" u="none" strike="noStrike">
                          <a:solidFill>
                            <a:srgbClr val="000000"/>
                          </a:solidFill>
                          <a:effectLst/>
                          <a:latin typeface="Arial" panose="020B0604020202020204" pitchFamily="34" charset="0"/>
                        </a:rPr>
                        <a:t>Difference</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dirty="0">
                          <a:solidFill>
                            <a:srgbClr val="000000"/>
                          </a:solidFill>
                          <a:effectLst/>
                          <a:latin typeface="Arial" panose="020B0604020202020204" pitchFamily="34" charset="0"/>
                        </a:rPr>
                        <a:t>-180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r>
              <a:tr h="304800">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r>
              <a:tr h="523875">
                <a:tc>
                  <a:txBody>
                    <a:bodyPr/>
                    <a:lstStyle/>
                    <a:p>
                      <a:pPr algn="l" rtl="0" fontAlgn="b"/>
                      <a:r>
                        <a:rPr lang="en-US" sz="1600" b="0" i="0" u="none" strike="noStrike">
                          <a:solidFill>
                            <a:srgbClr val="000000"/>
                          </a:solidFill>
                          <a:effectLst/>
                          <a:latin typeface="Arial" panose="020B0604020202020204" pitchFamily="34" charset="0"/>
                        </a:rPr>
                        <a:t>Total Over (Under) Target</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dirty="0">
                          <a:solidFill>
                            <a:srgbClr val="000000"/>
                          </a:solidFill>
                          <a:effectLst/>
                          <a:latin typeface="Arial" panose="020B0604020202020204" pitchFamily="34" charset="0"/>
                        </a:rPr>
                        <a:t>-120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r>
            </a:tbl>
          </a:graphicData>
        </a:graphic>
      </p:graphicFrame>
    </p:spTree>
    <p:extLst>
      <p:ext uri="{BB962C8B-B14F-4D97-AF65-F5344CB8AC3E}">
        <p14:creationId xmlns:p14="http://schemas.microsoft.com/office/powerpoint/2010/main" val="10818356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Price Correction Example </a:t>
            </a:r>
            <a:r>
              <a:rPr lang="en-US" dirty="0" smtClean="0"/>
              <a:t>4</a:t>
            </a:r>
            <a:endParaRPr lang="en-US" dirty="0"/>
          </a:p>
        </p:txBody>
      </p:sp>
      <p:sp>
        <p:nvSpPr>
          <p:cNvPr id="3" name="Content Placeholder 2"/>
          <p:cNvSpPr>
            <a:spLocks noGrp="1"/>
          </p:cNvSpPr>
          <p:nvPr>
            <p:ph idx="1"/>
          </p:nvPr>
        </p:nvSpPr>
        <p:spPr/>
        <p:txBody>
          <a:bodyPr/>
          <a:lstStyle/>
          <a:p>
            <a:r>
              <a:rPr lang="en-US" sz="2400" dirty="0" smtClean="0"/>
              <a:t>Resource was awarded energy and AS “on their curves”.</a:t>
            </a:r>
          </a:p>
          <a:p>
            <a:r>
              <a:rPr lang="en-US" sz="2400" dirty="0" smtClean="0"/>
              <a:t>ESR awarded negative BP to charge.</a:t>
            </a:r>
          </a:p>
          <a:p>
            <a:r>
              <a:rPr lang="en-US" sz="2400" dirty="0" smtClean="0"/>
              <a:t>Energy and AS prices were corrected, resulting in </a:t>
            </a:r>
            <a:r>
              <a:rPr lang="en-US" sz="2400" dirty="0" smtClean="0"/>
              <a:t>higher prices </a:t>
            </a:r>
            <a:r>
              <a:rPr lang="en-US" sz="2400" dirty="0" smtClean="0"/>
              <a:t>for both.</a:t>
            </a:r>
          </a:p>
          <a:p>
            <a:pPr lvl="1"/>
            <a:r>
              <a:rPr lang="en-US" dirty="0" smtClean="0"/>
              <a:t>Energy price from </a:t>
            </a:r>
            <a:r>
              <a:rPr lang="en-US" dirty="0" smtClean="0"/>
              <a:t>$2 </a:t>
            </a:r>
            <a:r>
              <a:rPr lang="en-US" dirty="0" smtClean="0"/>
              <a:t>to $4</a:t>
            </a:r>
          </a:p>
          <a:p>
            <a:pPr lvl="1"/>
            <a:r>
              <a:rPr lang="en-US" dirty="0" smtClean="0"/>
              <a:t>AS price from </a:t>
            </a:r>
            <a:r>
              <a:rPr lang="en-US" dirty="0" smtClean="0"/>
              <a:t>$2 to </a:t>
            </a:r>
            <a:r>
              <a:rPr lang="en-US" dirty="0" smtClean="0"/>
              <a:t>$4</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a:p>
        </p:txBody>
      </p:sp>
      <p:pic>
        <p:nvPicPr>
          <p:cNvPr id="5" name="Picture 4"/>
          <p:cNvPicPr>
            <a:picLocks noChangeAspect="1"/>
          </p:cNvPicPr>
          <p:nvPr/>
        </p:nvPicPr>
        <p:blipFill>
          <a:blip r:embed="rId2"/>
          <a:stretch>
            <a:fillRect/>
          </a:stretch>
        </p:blipFill>
        <p:spPr>
          <a:xfrm>
            <a:off x="1066800" y="3684500"/>
            <a:ext cx="3179717" cy="2567327"/>
          </a:xfrm>
          <a:prstGeom prst="rect">
            <a:avLst/>
          </a:prstGeom>
        </p:spPr>
      </p:pic>
      <p:pic>
        <p:nvPicPr>
          <p:cNvPr id="6" name="Picture 5"/>
          <p:cNvPicPr>
            <a:picLocks noChangeAspect="1"/>
          </p:cNvPicPr>
          <p:nvPr/>
        </p:nvPicPr>
        <p:blipFill>
          <a:blip r:embed="rId3"/>
          <a:stretch>
            <a:fillRect/>
          </a:stretch>
        </p:blipFill>
        <p:spPr>
          <a:xfrm>
            <a:off x="4780809" y="3649280"/>
            <a:ext cx="3524098" cy="2637766"/>
          </a:xfrm>
          <a:prstGeom prst="rect">
            <a:avLst/>
          </a:prstGeom>
        </p:spPr>
      </p:pic>
    </p:spTree>
    <p:extLst>
      <p:ext uri="{BB962C8B-B14F-4D97-AF65-F5344CB8AC3E}">
        <p14:creationId xmlns:p14="http://schemas.microsoft.com/office/powerpoint/2010/main" val="26521005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Price Correction Example 4</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88846358"/>
              </p:ext>
            </p:extLst>
          </p:nvPr>
        </p:nvGraphicFramePr>
        <p:xfrm>
          <a:off x="2095500" y="3048000"/>
          <a:ext cx="4953000" cy="3209925"/>
        </p:xfrm>
        <a:graphic>
          <a:graphicData uri="http://schemas.openxmlformats.org/drawingml/2006/table">
            <a:tbl>
              <a:tblPr/>
              <a:tblGrid>
                <a:gridCol w="1841500"/>
                <a:gridCol w="1663700"/>
                <a:gridCol w="1447800"/>
              </a:tblGrid>
              <a:tr h="466725">
                <a:tc>
                  <a:txBody>
                    <a:bodyPr/>
                    <a:lstStyle/>
                    <a:p>
                      <a:pPr algn="l" fontAlgn="t"/>
                      <a:r>
                        <a:rPr lang="en-US" sz="18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AEC7"/>
                    </a:solidFill>
                  </a:tcPr>
                </a:tc>
                <a:tc>
                  <a:txBody>
                    <a:bodyPr/>
                    <a:lstStyle/>
                    <a:p>
                      <a:pPr algn="l" rtl="0" fontAlgn="ctr"/>
                      <a:r>
                        <a:rPr lang="en-US" sz="1400" b="1" i="0" u="none" strike="noStrike" dirty="0">
                          <a:solidFill>
                            <a:srgbClr val="FFFFFF"/>
                          </a:solidFill>
                          <a:effectLst/>
                          <a:latin typeface="Arial" panose="020B0604020202020204" pitchFamily="34" charset="0"/>
                        </a:rPr>
                        <a:t>Before Correction</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AEC7"/>
                    </a:solidFill>
                  </a:tcPr>
                </a:tc>
                <a:tc>
                  <a:txBody>
                    <a:bodyPr/>
                    <a:lstStyle/>
                    <a:p>
                      <a:pPr algn="l" rtl="0" fontAlgn="ctr"/>
                      <a:r>
                        <a:rPr lang="en-US" sz="1400" b="1" i="0" u="none" strike="noStrike">
                          <a:solidFill>
                            <a:srgbClr val="FFFFFF"/>
                          </a:solidFill>
                          <a:effectLst/>
                          <a:latin typeface="Arial" panose="020B0604020202020204" pitchFamily="34" charset="0"/>
                        </a:rPr>
                        <a:t>After Correction</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AEC7"/>
                    </a:solidFill>
                  </a:tcPr>
                </a:tc>
              </a:tr>
              <a:tr h="276225">
                <a:tc>
                  <a:txBody>
                    <a:bodyPr/>
                    <a:lstStyle/>
                    <a:p>
                      <a:pPr algn="l" rtl="0" fontAlgn="ctr"/>
                      <a:r>
                        <a:rPr lang="en-US" sz="1600" b="0" i="0" u="none" strike="noStrike">
                          <a:solidFill>
                            <a:srgbClr val="000000"/>
                          </a:solidFill>
                          <a:effectLst/>
                          <a:latin typeface="Arial" panose="020B0604020202020204" pitchFamily="34" charset="0"/>
                        </a:rPr>
                        <a:t>Energy Revenue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-40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-80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r>
              <a:tr h="266700">
                <a:tc>
                  <a:txBody>
                    <a:bodyPr/>
                    <a:lstStyle/>
                    <a:p>
                      <a:pPr algn="l" rtl="0" fontAlgn="b"/>
                      <a:r>
                        <a:rPr lang="en-US" sz="1600" b="0" i="0" u="none" strike="noStrike">
                          <a:solidFill>
                            <a:srgbClr val="000000"/>
                          </a:solidFill>
                          <a:effectLst/>
                          <a:latin typeface="Arial" panose="020B0604020202020204" pitchFamily="34" charset="0"/>
                        </a:rPr>
                        <a:t>Target Revenue</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r" rtl="0" fontAlgn="b"/>
                      <a:r>
                        <a:rPr lang="en-US" sz="1600" b="0" i="0" u="none" strike="noStrike">
                          <a:solidFill>
                            <a:srgbClr val="000000"/>
                          </a:solidFill>
                          <a:effectLst/>
                          <a:latin typeface="Arial" panose="020B0604020202020204" pitchFamily="34" charset="0"/>
                        </a:rPr>
                        <a:t>-40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r" rtl="0" fontAlgn="b"/>
                      <a:r>
                        <a:rPr lang="en-US" sz="1600" b="0" i="0" u="none" strike="noStrike">
                          <a:solidFill>
                            <a:srgbClr val="000000"/>
                          </a:solidFill>
                          <a:effectLst/>
                          <a:latin typeface="Arial" panose="020B0604020202020204" pitchFamily="34" charset="0"/>
                        </a:rPr>
                        <a:t>-40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r>
              <a:tr h="266700">
                <a:tc>
                  <a:txBody>
                    <a:bodyPr/>
                    <a:lstStyle/>
                    <a:p>
                      <a:pPr algn="l" rtl="0" fontAlgn="b"/>
                      <a:r>
                        <a:rPr lang="en-US" sz="1600" b="0" i="0" u="none" strike="noStrike">
                          <a:solidFill>
                            <a:srgbClr val="000000"/>
                          </a:solidFill>
                          <a:effectLst/>
                          <a:latin typeface="Arial" panose="020B0604020202020204" pitchFamily="34" charset="0"/>
                        </a:rPr>
                        <a:t>Difference</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-40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r>
              <a:tr h="304800">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r>
              <a:tr h="266700">
                <a:tc>
                  <a:txBody>
                    <a:bodyPr/>
                    <a:lstStyle/>
                    <a:p>
                      <a:pPr algn="l" rtl="0" fontAlgn="b"/>
                      <a:r>
                        <a:rPr lang="en-US" sz="1600" b="0" i="0" u="none" strike="noStrike">
                          <a:solidFill>
                            <a:srgbClr val="000000"/>
                          </a:solidFill>
                          <a:effectLst/>
                          <a:latin typeface="Arial" panose="020B0604020202020204" pitchFamily="34" charset="0"/>
                        </a:rPr>
                        <a:t>AS Revenue</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80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160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r>
              <a:tr h="266700">
                <a:tc>
                  <a:txBody>
                    <a:bodyPr/>
                    <a:lstStyle/>
                    <a:p>
                      <a:pPr algn="l" rtl="0" fontAlgn="b"/>
                      <a:r>
                        <a:rPr lang="en-US" sz="1600" b="0" i="0" u="none" strike="noStrike">
                          <a:solidFill>
                            <a:srgbClr val="000000"/>
                          </a:solidFill>
                          <a:effectLst/>
                          <a:latin typeface="Arial" panose="020B0604020202020204" pitchFamily="34" charset="0"/>
                        </a:rPr>
                        <a:t>Target Revenue</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r" rtl="0" fontAlgn="b"/>
                      <a:r>
                        <a:rPr lang="en-US" sz="1600" b="0" i="0" u="none" strike="noStrike" dirty="0">
                          <a:solidFill>
                            <a:srgbClr val="000000"/>
                          </a:solidFill>
                          <a:effectLst/>
                          <a:latin typeface="Arial" panose="020B0604020202020204" pitchFamily="34" charset="0"/>
                        </a:rPr>
                        <a:t>80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r" rtl="0" fontAlgn="b"/>
                      <a:r>
                        <a:rPr lang="en-US" sz="1600" b="0" i="0" u="none" strike="noStrike">
                          <a:solidFill>
                            <a:srgbClr val="000000"/>
                          </a:solidFill>
                          <a:effectLst/>
                          <a:latin typeface="Arial" panose="020B0604020202020204" pitchFamily="34" charset="0"/>
                        </a:rPr>
                        <a:t>80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r>
              <a:tr h="266700">
                <a:tc>
                  <a:txBody>
                    <a:bodyPr/>
                    <a:lstStyle/>
                    <a:p>
                      <a:pPr algn="l" rtl="0" fontAlgn="b"/>
                      <a:r>
                        <a:rPr lang="en-US" sz="1600" b="0" i="0" u="none" strike="noStrike">
                          <a:solidFill>
                            <a:srgbClr val="000000"/>
                          </a:solidFill>
                          <a:effectLst/>
                          <a:latin typeface="Arial" panose="020B0604020202020204" pitchFamily="34" charset="0"/>
                        </a:rPr>
                        <a:t>Difference</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80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r>
              <a:tr h="304800">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r>
              <a:tr h="523875">
                <a:tc>
                  <a:txBody>
                    <a:bodyPr/>
                    <a:lstStyle/>
                    <a:p>
                      <a:pPr algn="l" rtl="0" fontAlgn="b"/>
                      <a:r>
                        <a:rPr lang="en-US" sz="1600" b="0" i="0" u="none" strike="noStrike">
                          <a:solidFill>
                            <a:srgbClr val="000000"/>
                          </a:solidFill>
                          <a:effectLst/>
                          <a:latin typeface="Arial" panose="020B0604020202020204" pitchFamily="34" charset="0"/>
                        </a:rPr>
                        <a:t>Total Over (Under) Target</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dirty="0">
                          <a:solidFill>
                            <a:srgbClr val="000000"/>
                          </a:solidFill>
                          <a:effectLst/>
                          <a:latin typeface="Arial" panose="020B0604020202020204" pitchFamily="34" charset="0"/>
                        </a:rPr>
                        <a:t>40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18</a:t>
            </a:fld>
            <a:endParaRPr lang="en-US"/>
          </a:p>
        </p:txBody>
      </p:sp>
      <p:sp>
        <p:nvSpPr>
          <p:cNvPr id="6" name="Content Placeholder 2"/>
          <p:cNvSpPr txBox="1">
            <a:spLocks/>
          </p:cNvSpPr>
          <p:nvPr/>
        </p:nvSpPr>
        <p:spPr>
          <a:xfrm>
            <a:off x="304800" y="990601"/>
            <a:ext cx="8534400" cy="29718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The upward price correction increased the ESR’s cost to charge and increased the ESR’s AS Revenue. The ESR would have qualified for an emergency payment for the increased charging cost if the additional AS revenues did not cover those costs.</a:t>
            </a:r>
            <a:endParaRPr lang="en-US" dirty="0"/>
          </a:p>
        </p:txBody>
      </p:sp>
    </p:spTree>
    <p:extLst>
      <p:ext uri="{BB962C8B-B14F-4D97-AF65-F5344CB8AC3E}">
        <p14:creationId xmlns:p14="http://schemas.microsoft.com/office/powerpoint/2010/main" val="10853071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Override Example</a:t>
            </a:r>
            <a:endParaRPr lang="en-US" dirty="0"/>
          </a:p>
        </p:txBody>
      </p:sp>
      <p:sp>
        <p:nvSpPr>
          <p:cNvPr id="3" name="Content Placeholder 2"/>
          <p:cNvSpPr>
            <a:spLocks noGrp="1"/>
          </p:cNvSpPr>
          <p:nvPr>
            <p:ph idx="1"/>
          </p:nvPr>
        </p:nvSpPr>
        <p:spPr/>
        <p:txBody>
          <a:bodyPr/>
          <a:lstStyle/>
          <a:p>
            <a:r>
              <a:rPr lang="en-US" dirty="0" smtClean="0"/>
              <a:t>Offer at the SWCAP</a:t>
            </a:r>
          </a:p>
          <a:p>
            <a:r>
              <a:rPr lang="en-US" dirty="0" smtClean="0"/>
              <a:t>LDL override of 10 MW, RTSPP is $1200</a:t>
            </a:r>
          </a:p>
          <a:p>
            <a:r>
              <a:rPr lang="en-US" dirty="0" smtClean="0"/>
              <a:t>Max RTSPP for the day of $1500</a:t>
            </a:r>
          </a:p>
          <a:p>
            <a:r>
              <a:rPr lang="en-US" dirty="0" smtClean="0"/>
              <a:t>AS price of $100 with an award of 10MW</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19</a:t>
            </a:fld>
            <a:endParaRPr lang="en-US"/>
          </a:p>
        </p:txBody>
      </p:sp>
      <p:pic>
        <p:nvPicPr>
          <p:cNvPr id="7" name="Picture 6"/>
          <p:cNvPicPr>
            <a:picLocks noChangeAspect="1"/>
          </p:cNvPicPr>
          <p:nvPr/>
        </p:nvPicPr>
        <p:blipFill>
          <a:blip r:embed="rId2"/>
          <a:stretch>
            <a:fillRect/>
          </a:stretch>
        </p:blipFill>
        <p:spPr>
          <a:xfrm>
            <a:off x="685800" y="3429000"/>
            <a:ext cx="3457303" cy="2452394"/>
          </a:xfrm>
          <a:prstGeom prst="rect">
            <a:avLst/>
          </a:prstGeom>
        </p:spPr>
      </p:pic>
      <p:pic>
        <p:nvPicPr>
          <p:cNvPr id="8" name="Picture 7"/>
          <p:cNvPicPr>
            <a:picLocks noChangeAspect="1"/>
          </p:cNvPicPr>
          <p:nvPr/>
        </p:nvPicPr>
        <p:blipFill>
          <a:blip r:embed="rId3"/>
          <a:stretch>
            <a:fillRect/>
          </a:stretch>
        </p:blipFill>
        <p:spPr>
          <a:xfrm>
            <a:off x="4604657" y="3439886"/>
            <a:ext cx="3618664" cy="2441508"/>
          </a:xfrm>
          <a:prstGeom prst="rect">
            <a:avLst/>
          </a:prstGeom>
        </p:spPr>
      </p:pic>
    </p:spTree>
    <p:extLst>
      <p:ext uri="{BB962C8B-B14F-4D97-AF65-F5344CB8AC3E}">
        <p14:creationId xmlns:p14="http://schemas.microsoft.com/office/powerpoint/2010/main" val="2501026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Settlements for ESRs</a:t>
            </a:r>
            <a:endParaRPr lang="en-US" dirty="0"/>
          </a:p>
        </p:txBody>
      </p:sp>
      <p:sp>
        <p:nvSpPr>
          <p:cNvPr id="3" name="Content Placeholder 2"/>
          <p:cNvSpPr>
            <a:spLocks noGrp="1"/>
          </p:cNvSpPr>
          <p:nvPr>
            <p:ph idx="1"/>
          </p:nvPr>
        </p:nvSpPr>
        <p:spPr/>
        <p:txBody>
          <a:bodyPr/>
          <a:lstStyle/>
          <a:p>
            <a:r>
              <a:rPr lang="en-US" dirty="0" smtClean="0"/>
              <a:t>Emergency Settlements for ESRs should be discussed to ensure settlements are appropriate when considering bid/offer curves in the single model era. This also includes the case when ESRs receive a Verbal Dispatch Instruction (VDI) in place of a RUC commitment.</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4925098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Override Example</a:t>
            </a:r>
          </a:p>
        </p:txBody>
      </p:sp>
      <p:sp>
        <p:nvSpPr>
          <p:cNvPr id="3" name="Content Placeholder 2"/>
          <p:cNvSpPr>
            <a:spLocks noGrp="1"/>
          </p:cNvSpPr>
          <p:nvPr>
            <p:ph idx="1"/>
          </p:nvPr>
        </p:nvSpPr>
        <p:spPr/>
        <p:txBody>
          <a:bodyPr/>
          <a:lstStyle/>
          <a:p>
            <a:r>
              <a:rPr lang="en-US" dirty="0" smtClean="0"/>
              <a:t>The override at 10MW was not on the ESR’s offer curve, however the price on the curve was higher than the highest RTSPP for the day. The QSE qualifies for a capped emergency payment which is reduced some when netted with AS revenues.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20</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622900224"/>
              </p:ext>
            </p:extLst>
          </p:nvPr>
        </p:nvGraphicFramePr>
        <p:xfrm>
          <a:off x="2209800" y="3026662"/>
          <a:ext cx="4584700" cy="2993138"/>
        </p:xfrm>
        <a:graphic>
          <a:graphicData uri="http://schemas.openxmlformats.org/drawingml/2006/table">
            <a:tbl>
              <a:tblPr/>
              <a:tblGrid>
                <a:gridCol w="2566724"/>
                <a:gridCol w="2017976"/>
              </a:tblGrid>
              <a:tr h="466725">
                <a:tc>
                  <a:txBody>
                    <a:bodyPr/>
                    <a:lstStyle/>
                    <a:p>
                      <a:pPr algn="l" fontAlgn="t"/>
                      <a:r>
                        <a:rPr lang="en-US" sz="18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AEC7"/>
                    </a:solidFill>
                  </a:tcPr>
                </a:tc>
                <a:tc>
                  <a:txBody>
                    <a:bodyPr/>
                    <a:lstStyle/>
                    <a:p>
                      <a:pPr algn="l" rtl="0" fontAlgn="ctr"/>
                      <a:r>
                        <a:rPr lang="en-US" sz="1400" b="1" i="0" u="none" strike="noStrike">
                          <a:solidFill>
                            <a:srgbClr val="FFFFFF"/>
                          </a:solidFill>
                          <a:effectLst/>
                          <a:latin typeface="Arial" panose="020B0604020202020204" pitchFamily="34" charset="0"/>
                        </a:rPr>
                        <a:t>Override Payment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AEC7"/>
                    </a:solidFill>
                  </a:tcPr>
                </a:tc>
              </a:tr>
              <a:tr h="276225">
                <a:tc>
                  <a:txBody>
                    <a:bodyPr/>
                    <a:lstStyle/>
                    <a:p>
                      <a:pPr algn="l" rtl="0" fontAlgn="ctr"/>
                      <a:r>
                        <a:rPr lang="en-US" sz="1600" b="0" i="0" u="none" strike="noStrike">
                          <a:solidFill>
                            <a:srgbClr val="000000"/>
                          </a:solidFill>
                          <a:effectLst/>
                          <a:latin typeface="Arial" panose="020B0604020202020204" pitchFamily="34" charset="0"/>
                        </a:rPr>
                        <a:t>Energy Revenue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12,000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r>
              <a:tr h="266700">
                <a:tc>
                  <a:txBody>
                    <a:bodyPr/>
                    <a:lstStyle/>
                    <a:p>
                      <a:pPr algn="l" rtl="0" fontAlgn="b"/>
                      <a:r>
                        <a:rPr lang="en-US" sz="1600" b="0" i="0" u="none" strike="noStrike" dirty="0">
                          <a:solidFill>
                            <a:srgbClr val="000000"/>
                          </a:solidFill>
                          <a:effectLst/>
                          <a:latin typeface="Arial" panose="020B0604020202020204" pitchFamily="34" charset="0"/>
                        </a:rPr>
                        <a:t>Target </a:t>
                      </a:r>
                      <a:r>
                        <a:rPr lang="en-US" sz="1600" b="0" i="0" u="none" strike="noStrike" dirty="0" smtClean="0">
                          <a:solidFill>
                            <a:srgbClr val="000000"/>
                          </a:solidFill>
                          <a:effectLst/>
                          <a:latin typeface="Arial" panose="020B0604020202020204" pitchFamily="34" charset="0"/>
                        </a:rPr>
                        <a:t>Revenue(capped)</a:t>
                      </a:r>
                      <a:endParaRPr lang="en-US" sz="1600" b="0" i="0" u="none" strike="noStrike" dirty="0">
                        <a:solidFill>
                          <a:srgbClr val="000000"/>
                        </a:solidFill>
                        <a:effectLst/>
                        <a:latin typeface="Arial" panose="020B0604020202020204" pitchFamily="34" charset="0"/>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r" rtl="0" fontAlgn="b"/>
                      <a:r>
                        <a:rPr lang="en-US" sz="1600" b="0" i="0" u="none" strike="noStrike">
                          <a:solidFill>
                            <a:srgbClr val="000000"/>
                          </a:solidFill>
                          <a:effectLst/>
                          <a:latin typeface="Arial" panose="020B0604020202020204" pitchFamily="34" charset="0"/>
                        </a:rPr>
                        <a:t>15,000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r>
              <a:tr h="266700">
                <a:tc>
                  <a:txBody>
                    <a:bodyPr/>
                    <a:lstStyle/>
                    <a:p>
                      <a:pPr algn="l" rtl="0" fontAlgn="b"/>
                      <a:r>
                        <a:rPr lang="en-US" sz="1600" b="0" i="0" u="none" strike="noStrike">
                          <a:solidFill>
                            <a:srgbClr val="000000"/>
                          </a:solidFill>
                          <a:effectLst/>
                          <a:latin typeface="Arial" panose="020B0604020202020204" pitchFamily="34" charset="0"/>
                        </a:rPr>
                        <a:t>Difference</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-3,000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r>
              <a:tr h="304800">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r>
              <a:tr h="266700">
                <a:tc>
                  <a:txBody>
                    <a:bodyPr/>
                    <a:lstStyle/>
                    <a:p>
                      <a:pPr algn="l" rtl="0" fontAlgn="b"/>
                      <a:r>
                        <a:rPr lang="en-US" sz="1600" b="0" i="0" u="none" strike="noStrike">
                          <a:solidFill>
                            <a:srgbClr val="000000"/>
                          </a:solidFill>
                          <a:effectLst/>
                          <a:latin typeface="Arial" panose="020B0604020202020204" pitchFamily="34" charset="0"/>
                        </a:rPr>
                        <a:t>AS Revenue</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1,000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r>
              <a:tr h="266700">
                <a:tc>
                  <a:txBody>
                    <a:bodyPr/>
                    <a:lstStyle/>
                    <a:p>
                      <a:pPr algn="l" rtl="0" fontAlgn="b"/>
                      <a:r>
                        <a:rPr lang="en-US" sz="1600" b="0" i="0" u="none" strike="noStrike">
                          <a:solidFill>
                            <a:srgbClr val="000000"/>
                          </a:solidFill>
                          <a:effectLst/>
                          <a:latin typeface="Arial" panose="020B0604020202020204" pitchFamily="34" charset="0"/>
                        </a:rPr>
                        <a:t>Target Revenue</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r" rtl="0" fontAlgn="b"/>
                      <a:r>
                        <a:rPr lang="en-US" sz="1600" b="0" i="0" u="none" strike="noStrike">
                          <a:solidFill>
                            <a:srgbClr val="000000"/>
                          </a:solidFill>
                          <a:effectLst/>
                          <a:latin typeface="Arial" panose="020B0604020202020204" pitchFamily="34" charset="0"/>
                        </a:rPr>
                        <a:t>25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r>
              <a:tr h="266700">
                <a:tc>
                  <a:txBody>
                    <a:bodyPr/>
                    <a:lstStyle/>
                    <a:p>
                      <a:pPr algn="l" rtl="0" fontAlgn="b"/>
                      <a:r>
                        <a:rPr lang="en-US" sz="1600" b="0" i="0" u="none" strike="noStrike">
                          <a:solidFill>
                            <a:srgbClr val="000000"/>
                          </a:solidFill>
                          <a:effectLst/>
                          <a:latin typeface="Arial" panose="020B0604020202020204" pitchFamily="34" charset="0"/>
                        </a:rPr>
                        <a:t>Difference</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a:solidFill>
                            <a:srgbClr val="000000"/>
                          </a:solidFill>
                          <a:effectLst/>
                          <a:latin typeface="Arial" panose="020B0604020202020204" pitchFamily="34" charset="0"/>
                        </a:rPr>
                        <a:t>975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r>
              <a:tr h="304800">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2F5"/>
                    </a:solidFill>
                  </a:tcPr>
                </a:tc>
              </a:tr>
              <a:tr h="307088">
                <a:tc>
                  <a:txBody>
                    <a:bodyPr/>
                    <a:lstStyle/>
                    <a:p>
                      <a:pPr algn="l" rtl="0" fontAlgn="b"/>
                      <a:r>
                        <a:rPr lang="en-US" sz="1600" b="0" i="0" u="none" strike="noStrike" dirty="0">
                          <a:solidFill>
                            <a:srgbClr val="000000"/>
                          </a:solidFill>
                          <a:effectLst/>
                          <a:latin typeface="Arial" panose="020B0604020202020204" pitchFamily="34" charset="0"/>
                        </a:rPr>
                        <a:t>Total Over (Under) Target</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algn="r" rtl="0" fontAlgn="b"/>
                      <a:r>
                        <a:rPr lang="en-US" sz="1600" b="0" i="0" u="none" strike="noStrike" dirty="0">
                          <a:solidFill>
                            <a:srgbClr val="000000"/>
                          </a:solidFill>
                          <a:effectLst/>
                          <a:latin typeface="Arial" panose="020B0604020202020204" pitchFamily="34" charset="0"/>
                        </a:rPr>
                        <a:t>-2,025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r>
            </a:tbl>
          </a:graphicData>
        </a:graphic>
      </p:graphicFrame>
    </p:spTree>
    <p:extLst>
      <p:ext uri="{BB962C8B-B14F-4D97-AF65-F5344CB8AC3E}">
        <p14:creationId xmlns:p14="http://schemas.microsoft.com/office/powerpoint/2010/main" val="3747399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Topics and Concepts</a:t>
            </a:r>
            <a:endParaRPr lang="en-US" dirty="0"/>
          </a:p>
        </p:txBody>
      </p:sp>
      <p:sp>
        <p:nvSpPr>
          <p:cNvPr id="3" name="Content Placeholder 2"/>
          <p:cNvSpPr>
            <a:spLocks noGrp="1"/>
          </p:cNvSpPr>
          <p:nvPr>
            <p:ph idx="1"/>
          </p:nvPr>
        </p:nvSpPr>
        <p:spPr/>
        <p:txBody>
          <a:bodyPr/>
          <a:lstStyle/>
          <a:p>
            <a:r>
              <a:rPr lang="en-US" dirty="0" smtClean="0"/>
              <a:t>KTC 7.4</a:t>
            </a:r>
          </a:p>
          <a:p>
            <a:pPr lvl="1"/>
            <a:r>
              <a:rPr lang="en-US" dirty="0"/>
              <a:t>ESRs will not receive RUC instructions, therefore RUC Make-Whole payments and </a:t>
            </a:r>
            <a:r>
              <a:rPr lang="en-US" dirty="0" err="1"/>
              <a:t>Clawback</a:t>
            </a:r>
            <a:r>
              <a:rPr lang="en-US" dirty="0"/>
              <a:t> Charges do not apply. In the event an ESR receives a Verbal Dispatch Instruction they will be considered for additional compensation via Emergency Operations Settlement. </a:t>
            </a:r>
            <a:endParaRPr lang="en-US" dirty="0" smtClean="0"/>
          </a:p>
          <a:p>
            <a:pPr lvl="1"/>
            <a:endParaRPr lang="en-US" dirty="0"/>
          </a:p>
          <a:p>
            <a:r>
              <a:rPr lang="en-US" dirty="0" smtClean="0"/>
              <a:t>KTC 7.7</a:t>
            </a:r>
          </a:p>
          <a:p>
            <a:pPr lvl="1"/>
            <a:r>
              <a:rPr lang="en-US" dirty="0"/>
              <a:t>The Emergency Operations Settlement rules will be extended to include negative Base Points. If the RTSPP is greater than the price on the Bid to Buy curve at the negative base point, the QSE for the ESR will be considered for additional compensation. </a:t>
            </a:r>
          </a:p>
          <a:p>
            <a:endParaRPr lang="en-US" dirty="0" smtClean="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731354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 Time Co-Optimization Changes</a:t>
            </a:r>
            <a:endParaRPr lang="en-US" dirty="0"/>
          </a:p>
        </p:txBody>
      </p:sp>
      <p:sp>
        <p:nvSpPr>
          <p:cNvPr id="3" name="Content Placeholder 2"/>
          <p:cNvSpPr>
            <a:spLocks noGrp="1"/>
          </p:cNvSpPr>
          <p:nvPr>
            <p:ph idx="1"/>
          </p:nvPr>
        </p:nvSpPr>
        <p:spPr/>
        <p:txBody>
          <a:bodyPr/>
          <a:lstStyle/>
          <a:p>
            <a:r>
              <a:rPr lang="en-US" dirty="0" smtClean="0"/>
              <a:t>There is an ongoing discussion at in the RTC task force meetings regarding emergency settlement under RTC. The current proposal at RTC is:</a:t>
            </a:r>
          </a:p>
          <a:p>
            <a:pPr lvl="1"/>
            <a:r>
              <a:rPr lang="en-US" dirty="0" smtClean="0"/>
              <a:t>Consider net revenues of AS and Energy combined for emergency settlement for scenarios in which both energy awards/prices and AS awards/prices can be affected.</a:t>
            </a:r>
          </a:p>
          <a:p>
            <a:pPr lvl="1"/>
            <a:r>
              <a:rPr lang="en-US" dirty="0" smtClean="0"/>
              <a:t>Continue current emergency settlement process for all other scenarios.</a:t>
            </a:r>
          </a:p>
          <a:p>
            <a:pPr lvl="1"/>
            <a:r>
              <a:rPr lang="en-US" dirty="0" smtClean="0"/>
              <a:t>This was introduced on 06/22/2020 at the RTCTF.</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971392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ESR Emergency Settlement Proposal</a:t>
            </a:r>
            <a:endParaRPr lang="en-US" dirty="0"/>
          </a:p>
        </p:txBody>
      </p:sp>
      <p:sp>
        <p:nvSpPr>
          <p:cNvPr id="3" name="Content Placeholder 2"/>
          <p:cNvSpPr>
            <a:spLocks noGrp="1"/>
          </p:cNvSpPr>
          <p:nvPr>
            <p:ph idx="1"/>
          </p:nvPr>
        </p:nvSpPr>
        <p:spPr/>
        <p:txBody>
          <a:bodyPr/>
          <a:lstStyle/>
          <a:p>
            <a:r>
              <a:rPr lang="en-US" dirty="0" smtClean="0"/>
              <a:t>Extend the net settlement approach being discussed at the RTCTF to ESRs with the following major changes:</a:t>
            </a:r>
          </a:p>
          <a:p>
            <a:pPr lvl="1"/>
            <a:r>
              <a:rPr lang="en-US" dirty="0" smtClean="0"/>
              <a:t>Consider the entire bid/offer curve, not just the offer curve.</a:t>
            </a:r>
          </a:p>
          <a:p>
            <a:pPr lvl="1"/>
            <a:r>
              <a:rPr lang="en-US" dirty="0" smtClean="0"/>
              <a:t>Cap the bid/offer curve with the highest RTSPP for the operating day for override emergency settlement.</a:t>
            </a:r>
          </a:p>
          <a:p>
            <a:pPr lvl="1"/>
            <a:r>
              <a:rPr lang="en-US" dirty="0" smtClean="0"/>
              <a:t>Create proxy curves at the highest RTSPP as opposed to the MOC.</a:t>
            </a:r>
          </a:p>
          <a:p>
            <a:pPr lvl="1"/>
            <a:r>
              <a:rPr lang="en-US" dirty="0" smtClean="0"/>
              <a:t>Lock the bid/offer curve for settlement at time of the event.</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963113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Bid Offer Curve</a:t>
            </a:r>
            <a:endParaRPr lang="en-US" dirty="0"/>
          </a:p>
        </p:txBody>
      </p:sp>
      <p:sp>
        <p:nvSpPr>
          <p:cNvPr id="3" name="Content Placeholder 2"/>
          <p:cNvSpPr>
            <a:spLocks noGrp="1"/>
          </p:cNvSpPr>
          <p:nvPr>
            <p:ph idx="1"/>
          </p:nvPr>
        </p:nvSpPr>
        <p:spPr/>
        <p:txBody>
          <a:bodyPr/>
          <a:lstStyle/>
          <a:p>
            <a:r>
              <a:rPr lang="en-US" dirty="0" smtClean="0"/>
              <a:t>ESR’s will have a Bid/Offer curve that can extend from a negative LSL to HSL. </a:t>
            </a:r>
          </a:p>
          <a:p>
            <a:r>
              <a:rPr lang="en-US" dirty="0" smtClean="0"/>
              <a:t>Current settlements do not consider the bid portion of the curve.</a:t>
            </a:r>
          </a:p>
          <a:p>
            <a:r>
              <a:rPr lang="en-US" dirty="0" smtClean="0"/>
              <a:t>Examples below show how the settlement approach introduced at RTC can be extended to accommodate the entire bid/offer curve.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2897977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 the Bid/Offer Curve with RTSPP</a:t>
            </a:r>
            <a:endParaRPr lang="en-US" dirty="0"/>
          </a:p>
        </p:txBody>
      </p:sp>
      <p:sp>
        <p:nvSpPr>
          <p:cNvPr id="3" name="Content Placeholder 2"/>
          <p:cNvSpPr>
            <a:spLocks noGrp="1"/>
          </p:cNvSpPr>
          <p:nvPr>
            <p:ph idx="1"/>
          </p:nvPr>
        </p:nvSpPr>
        <p:spPr/>
        <p:txBody>
          <a:bodyPr/>
          <a:lstStyle/>
          <a:p>
            <a:r>
              <a:rPr lang="en-US" dirty="0" smtClean="0"/>
              <a:t>Current emergency settlements cap energy offer curves with the Mitigated Offer Cap (MOC).</a:t>
            </a:r>
          </a:p>
          <a:p>
            <a:r>
              <a:rPr lang="en-US" dirty="0" smtClean="0"/>
              <a:t>ESR’s MOC will be the System Wide Offer Cap</a:t>
            </a:r>
            <a:r>
              <a:rPr lang="en-US" dirty="0" smtClean="0"/>
              <a:t>.</a:t>
            </a:r>
            <a:endParaRPr lang="en-US" dirty="0" smtClean="0"/>
          </a:p>
          <a:p>
            <a:pPr lvl="1"/>
            <a:r>
              <a:rPr lang="en-US" dirty="0"/>
              <a:t>Will be revisited in December 2023.</a:t>
            </a:r>
          </a:p>
          <a:p>
            <a:r>
              <a:rPr lang="en-US" dirty="0" smtClean="0"/>
              <a:t>The </a:t>
            </a:r>
            <a:r>
              <a:rPr lang="en-US" dirty="0" smtClean="0"/>
              <a:t>highest RTSPP at the Resource Node for the</a:t>
            </a:r>
            <a:r>
              <a:rPr lang="en-US" dirty="0"/>
              <a:t> Operating Day can be </a:t>
            </a:r>
            <a:r>
              <a:rPr lang="en-US" dirty="0" smtClean="0"/>
              <a:t>used as an </a:t>
            </a:r>
            <a:r>
              <a:rPr lang="en-US" dirty="0"/>
              <a:t>alternative </a:t>
            </a:r>
            <a:r>
              <a:rPr lang="en-US" dirty="0" smtClean="0"/>
              <a:t>to the MOC </a:t>
            </a:r>
            <a:r>
              <a:rPr lang="en-US" dirty="0"/>
              <a:t>for ESRs </a:t>
            </a:r>
            <a:r>
              <a:rPr lang="en-US" dirty="0" smtClean="0"/>
              <a:t>.</a:t>
            </a:r>
            <a:endParaRPr lang="en-US" dirty="0"/>
          </a:p>
          <a:p>
            <a:pPr lvl="1"/>
            <a:r>
              <a:rPr lang="en-US" dirty="0"/>
              <a:t>Upper bound on cost for charging earlier in the day</a:t>
            </a:r>
          </a:p>
          <a:p>
            <a:pPr lvl="1"/>
            <a:r>
              <a:rPr lang="en-US" dirty="0"/>
              <a:t>Upper bound on opportunity cost of lost revenues later in the day</a:t>
            </a:r>
          </a:p>
          <a:p>
            <a:endParaRPr lang="en-US"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415455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Proxy Curves</a:t>
            </a:r>
            <a:endParaRPr lang="en-US" dirty="0"/>
          </a:p>
        </p:txBody>
      </p:sp>
      <p:sp>
        <p:nvSpPr>
          <p:cNvPr id="3" name="Content Placeholder 2"/>
          <p:cNvSpPr>
            <a:spLocks noGrp="1"/>
          </p:cNvSpPr>
          <p:nvPr>
            <p:ph idx="1"/>
          </p:nvPr>
        </p:nvSpPr>
        <p:spPr/>
        <p:txBody>
          <a:bodyPr/>
          <a:lstStyle/>
          <a:p>
            <a:r>
              <a:rPr lang="en-US" dirty="0" smtClean="0"/>
              <a:t>Currently for capacity tests if the EOC does not exist for the resource a proxy curve at the MOC is created for the purpose of emergency settlement. </a:t>
            </a:r>
          </a:p>
          <a:p>
            <a:r>
              <a:rPr lang="en-US" dirty="0" smtClean="0"/>
              <a:t>For this scenario we propose the proxy curve be created at the max RTSPP for ESRs with no bid/offer curve submitted. This is same value that will be used to cap the curve for settlement.</a:t>
            </a:r>
          </a:p>
          <a:p>
            <a:r>
              <a:rPr lang="en-US" dirty="0" smtClean="0"/>
              <a:t>For all other emergency settlements the current policy is to not create a proxy curve. We propose this policy continue for ESRs as well.</a:t>
            </a: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2098734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Lock the Bid/Offer Curve used for settlement	</a:t>
            </a:r>
            <a:endParaRPr lang="en-US" dirty="0"/>
          </a:p>
        </p:txBody>
      </p:sp>
      <p:sp>
        <p:nvSpPr>
          <p:cNvPr id="3" name="Content Placeholder 2"/>
          <p:cNvSpPr>
            <a:spLocks noGrp="1"/>
          </p:cNvSpPr>
          <p:nvPr>
            <p:ph idx="1"/>
          </p:nvPr>
        </p:nvSpPr>
        <p:spPr/>
        <p:txBody>
          <a:bodyPr/>
          <a:lstStyle/>
          <a:p>
            <a:r>
              <a:rPr lang="en-US" dirty="0" smtClean="0"/>
              <a:t>NPRR986 will allow ESRs to update their Energy Offer Curves in Real-time.</a:t>
            </a:r>
          </a:p>
          <a:p>
            <a:r>
              <a:rPr lang="en-US" dirty="0" smtClean="0"/>
              <a:t>This means in some circumstances the QSE could know in advance of submitting a bid/offer curve that it will be used for emergency settlement.</a:t>
            </a:r>
          </a:p>
          <a:p>
            <a:r>
              <a:rPr lang="en-US" dirty="0" smtClean="0"/>
              <a:t>Propose the bid/offer curve used in settlement to be the last curve received before the event</a:t>
            </a:r>
            <a:r>
              <a:rPr lang="en-US" dirty="0" smtClean="0"/>
              <a:t>.</a:t>
            </a:r>
          </a:p>
          <a:p>
            <a:r>
              <a:rPr lang="en-US" dirty="0" smtClean="0"/>
              <a:t>Propose the AS offer curve be locked as well.</a:t>
            </a:r>
            <a:endParaRPr lang="en-US" dirty="0" smtClean="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2852326772"/>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5858</TotalTime>
  <Words>1397</Words>
  <Application>Microsoft Office PowerPoint</Application>
  <PresentationFormat>On-screen Show (4:3)</PresentationFormat>
  <Paragraphs>280</Paragraphs>
  <Slides>20</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20</vt:i4>
      </vt:variant>
    </vt:vector>
  </HeadingPairs>
  <TitlesOfParts>
    <vt:vector size="24" baseType="lpstr">
      <vt:lpstr>Arial</vt:lpstr>
      <vt:lpstr>Calibri</vt:lpstr>
      <vt:lpstr>1_Custom Design</vt:lpstr>
      <vt:lpstr>Office Theme</vt:lpstr>
      <vt:lpstr>PowerPoint Presentation</vt:lpstr>
      <vt:lpstr>Emergency Settlements for ESRs</vt:lpstr>
      <vt:lpstr>Key Topics and Concepts</vt:lpstr>
      <vt:lpstr>Real Time Co-Optimization Changes</vt:lpstr>
      <vt:lpstr>ESR Emergency Settlement Proposal</vt:lpstr>
      <vt:lpstr>Bid Offer Curve</vt:lpstr>
      <vt:lpstr>Cap the Bid/Offer Curve with RTSPP</vt:lpstr>
      <vt:lpstr>Proxy Curves</vt:lpstr>
      <vt:lpstr>Lock the Bid/Offer Curve used for settlement </vt:lpstr>
      <vt:lpstr>Summary of Proposed Changes</vt:lpstr>
      <vt:lpstr>Price Correction Example 1</vt:lpstr>
      <vt:lpstr>Price Correction Example 1</vt:lpstr>
      <vt:lpstr>Price Correction Example 2</vt:lpstr>
      <vt:lpstr>Price Correction Example 2</vt:lpstr>
      <vt:lpstr>Price Correction Example 3</vt:lpstr>
      <vt:lpstr>Price Correction Example 3</vt:lpstr>
      <vt:lpstr>Price Correction Example 4</vt:lpstr>
      <vt:lpstr>Price Correction Example 4</vt:lpstr>
      <vt:lpstr>Override Example</vt:lpstr>
      <vt:lpstr>Override Example</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Rosel, Austin</cp:lastModifiedBy>
  <cp:revision>148</cp:revision>
  <cp:lastPrinted>2016-01-21T20:53:15Z</cp:lastPrinted>
  <dcterms:created xsi:type="dcterms:W3CDTF">2016-01-21T15:20:31Z</dcterms:created>
  <dcterms:modified xsi:type="dcterms:W3CDTF">2020-07-14T19:24:36Z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