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338" r:id="rId7"/>
    <p:sldId id="339" r:id="rId8"/>
    <p:sldId id="340" r:id="rId9"/>
    <p:sldId id="341" r:id="rId10"/>
    <p:sldId id="342" r:id="rId11"/>
    <p:sldId id="33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l, Austin" initials="RA" lastIdx="3" clrIdx="0">
    <p:extLst>
      <p:ext uri="{19B8F6BF-5375-455C-9EA6-DF929625EA0E}">
        <p15:presenceInfo xmlns:p15="http://schemas.microsoft.com/office/powerpoint/2012/main" userId="S-1-5-21-639947351-343809578-3807592339-27551" providerId="AD"/>
      </p:ext>
    </p:extLst>
  </p:cmAuthor>
  <p:cmAuthor id="2" name="Shanks, Magie" initials="SM" lastIdx="12" clrIdx="1">
    <p:extLst>
      <p:ext uri="{19B8F6BF-5375-455C-9EA6-DF929625EA0E}">
        <p15:presenceInfo xmlns:p15="http://schemas.microsoft.com/office/powerpoint/2012/main" userId="S-1-5-21-639947351-343809578-3807592339-42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876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Energy Storage Metering</a:t>
            </a:r>
            <a:endParaRPr lang="en-US" sz="32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ERCOT Staff</a:t>
            </a:r>
          </a:p>
          <a:p>
            <a:endParaRPr lang="en-US" sz="2000" strike="sngStrike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MWG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July 23, 2020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background…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052221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sz="2800" dirty="0" smtClean="0"/>
              <a:t>History of Wholesale Storage Load</a:t>
            </a:r>
            <a:endParaRPr lang="en-US" sz="2800" dirty="0"/>
          </a:p>
          <a:p>
            <a:pPr lvl="1"/>
            <a:r>
              <a:rPr lang="en-US" dirty="0"/>
              <a:t>Commission rule on WSL </a:t>
            </a:r>
            <a:r>
              <a:rPr lang="en-US" dirty="0" smtClean="0"/>
              <a:t>clearly contemplates WSL </a:t>
            </a:r>
            <a:r>
              <a:rPr lang="en-US" dirty="0"/>
              <a:t>for </a:t>
            </a:r>
            <a:r>
              <a:rPr lang="en-US" dirty="0" smtClean="0"/>
              <a:t>distribution-connected </a:t>
            </a:r>
            <a:r>
              <a:rPr lang="en-US" dirty="0"/>
              <a:t>batteries</a:t>
            </a:r>
          </a:p>
          <a:p>
            <a:pPr lvl="1"/>
            <a:r>
              <a:rPr lang="en-US" dirty="0"/>
              <a:t>Initial implementation timeline – needed a quick solution to accommodate project in development</a:t>
            </a:r>
          </a:p>
          <a:p>
            <a:pPr lvl="1"/>
            <a:r>
              <a:rPr lang="en-US" dirty="0"/>
              <a:t>ERCOT implementation required the unit to be a Generation Resource/CLR with EPS metering</a:t>
            </a:r>
          </a:p>
          <a:p>
            <a:pPr lvl="0"/>
            <a:r>
              <a:rPr lang="en-US" sz="2800" dirty="0" smtClean="0"/>
              <a:t>The market </a:t>
            </a:r>
            <a:r>
              <a:rPr lang="en-US" sz="2800" dirty="0"/>
              <a:t>has evolved </a:t>
            </a:r>
          </a:p>
          <a:p>
            <a:pPr lvl="1"/>
            <a:r>
              <a:rPr lang="en-US" dirty="0"/>
              <a:t>Batteries are become increasingly common deployments</a:t>
            </a:r>
          </a:p>
          <a:p>
            <a:pPr lvl="1"/>
            <a:r>
              <a:rPr lang="en-US" dirty="0"/>
              <a:t>Market is looking at definitions for SOES</a:t>
            </a:r>
          </a:p>
          <a:p>
            <a:pPr lvl="1"/>
            <a:r>
              <a:rPr lang="en-US" dirty="0"/>
              <a:t>NPRR 917 creates nodal pricing for SODG</a:t>
            </a:r>
          </a:p>
          <a:p>
            <a:pPr lvl="1"/>
            <a:r>
              <a:rPr lang="en-US" dirty="0"/>
              <a:t>Market wants same pricing for batteries when charging &amp; discharging and if this pricing is nodal then the charging energy must be separately metered</a:t>
            </a:r>
          </a:p>
          <a:p>
            <a:pPr lvl="0"/>
            <a:r>
              <a:rPr lang="en-US" sz="2800" dirty="0" smtClean="0"/>
              <a:t>Some </a:t>
            </a:r>
            <a:r>
              <a:rPr lang="en-US" sz="2800" dirty="0"/>
              <a:t>thoughts on the future</a:t>
            </a:r>
          </a:p>
          <a:p>
            <a:pPr lvl="1"/>
            <a:r>
              <a:rPr lang="en-US" dirty="0"/>
              <a:t>Should nodal pricing implementation be tied to EPS Meters or is it time to consider alternative implementation options? </a:t>
            </a:r>
          </a:p>
          <a:p>
            <a:pPr lvl="1"/>
            <a:r>
              <a:rPr lang="en-US" dirty="0"/>
              <a:t>Metering requirements would be the same whether </a:t>
            </a:r>
            <a:r>
              <a:rPr lang="en-US" dirty="0" smtClean="0"/>
              <a:t>(non-WSL) nodal </a:t>
            </a:r>
            <a:r>
              <a:rPr lang="en-US" dirty="0"/>
              <a:t>pricing or WSL implementation</a:t>
            </a:r>
          </a:p>
          <a:p>
            <a:pPr lvl="1"/>
            <a:r>
              <a:rPr lang="en-US" dirty="0"/>
              <a:t>Timing seems ripe for market discussions on future concepts for WSL implementation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4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on metering </a:t>
            </a:r>
            <a:r>
              <a:rPr lang="en-US" dirty="0"/>
              <a:t>r</a:t>
            </a:r>
            <a:r>
              <a:rPr lang="en-US" dirty="0" smtClean="0"/>
              <a:t>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Nodal pricing of SOES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Nodal WSL or nodal non-WSL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Metering </a:t>
            </a:r>
            <a:r>
              <a:rPr lang="en-US" dirty="0">
                <a:solidFill>
                  <a:schemeClr val="accent2"/>
                </a:solidFill>
              </a:rPr>
              <a:t>at the SDP to measure generation exports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Separate metering of charging </a:t>
            </a:r>
            <a:r>
              <a:rPr lang="en-US" dirty="0" smtClean="0">
                <a:solidFill>
                  <a:schemeClr val="accent2"/>
                </a:solidFill>
              </a:rPr>
              <a:t>energy 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</a:rPr>
              <a:t>Either as currently required or with NPRR 1020 solution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 smtClean="0">
                <a:solidFill>
                  <a:schemeClr val="accent2"/>
                </a:solidFill>
              </a:rPr>
              <a:t>Metering scenarios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Stand alone, auxiliary loads connected at a separate delivery point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Stand </a:t>
            </a:r>
            <a:r>
              <a:rPr lang="en-US" dirty="0">
                <a:solidFill>
                  <a:schemeClr val="accent2"/>
                </a:solidFill>
              </a:rPr>
              <a:t>alone, auxiliary loads connected behind the same delivery point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Retail load and auxiliary loads connected behind the same delivery </a:t>
            </a:r>
            <a:r>
              <a:rPr lang="en-US" dirty="0" smtClean="0">
                <a:solidFill>
                  <a:schemeClr val="accent2"/>
                </a:solidFill>
              </a:rPr>
              <a:t>point</a:t>
            </a:r>
            <a:endParaRPr lang="en-US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382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SOES - Scenario #1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-4814" t="-7056" r="2889" b="3278"/>
          <a:stretch/>
        </p:blipFill>
        <p:spPr>
          <a:xfrm>
            <a:off x="914400" y="1295400"/>
            <a:ext cx="8066258" cy="482378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29" y="838201"/>
            <a:ext cx="8534400" cy="1066800"/>
          </a:xfrm>
        </p:spPr>
        <p:txBody>
          <a:bodyPr/>
          <a:lstStyle/>
          <a:p>
            <a:r>
              <a:rPr lang="en-US" dirty="0" smtClean="0"/>
              <a:t>Stand </a:t>
            </a:r>
            <a:r>
              <a:rPr lang="en-US" dirty="0"/>
              <a:t>alone, auxiliary loads connected at a </a:t>
            </a:r>
            <a:r>
              <a:rPr lang="en-US" dirty="0" smtClean="0"/>
              <a:t>separate </a:t>
            </a:r>
            <a:r>
              <a:rPr lang="en-US" dirty="0"/>
              <a:t>delivery </a:t>
            </a:r>
            <a:r>
              <a:rPr lang="en-US" dirty="0" smtClean="0"/>
              <a:t>point</a:t>
            </a:r>
          </a:p>
        </p:txBody>
      </p:sp>
    </p:spTree>
    <p:extLst>
      <p:ext uri="{BB962C8B-B14F-4D97-AF65-F5344CB8AC3E}">
        <p14:creationId xmlns:p14="http://schemas.microsoft.com/office/powerpoint/2010/main" val="447114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SOES – Scenario #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354" y="1524000"/>
            <a:ext cx="8091194" cy="502157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990600"/>
          </a:xfrm>
        </p:spPr>
        <p:txBody>
          <a:bodyPr/>
          <a:lstStyle/>
          <a:p>
            <a:r>
              <a:rPr lang="en-US" dirty="0" smtClean="0"/>
              <a:t>Stand </a:t>
            </a:r>
            <a:r>
              <a:rPr lang="en-US" dirty="0"/>
              <a:t>alone, auxiliary loads connected behind the same delivery point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66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SOES - Scenario #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012" y="1676400"/>
            <a:ext cx="7580388" cy="468281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990600"/>
          </a:xfrm>
        </p:spPr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etail </a:t>
            </a:r>
            <a:r>
              <a:rPr lang="en-US" dirty="0"/>
              <a:t>load and auxiliary loads connected behind the same delivery </a:t>
            </a:r>
            <a:r>
              <a:rPr lang="en-US" dirty="0" smtClean="0"/>
              <a:t>point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826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133600"/>
            <a:ext cx="6553200" cy="3909221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 smtClean="0"/>
              <a:t>Questions?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668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19873</TotalTime>
  <Words>279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Some background…</vt:lpstr>
      <vt:lpstr>Observations on metering requirements</vt:lpstr>
      <vt:lpstr>SOES - Scenario #1</vt:lpstr>
      <vt:lpstr>SOES – Scenario # 2</vt:lpstr>
      <vt:lpstr>SOES - Scenario # 3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Perez, Henry</cp:lastModifiedBy>
  <cp:revision>303</cp:revision>
  <cp:lastPrinted>2016-01-21T20:53:15Z</cp:lastPrinted>
  <dcterms:created xsi:type="dcterms:W3CDTF">2016-01-21T15:20:31Z</dcterms:created>
  <dcterms:modified xsi:type="dcterms:W3CDTF">2020-07-15T20:33:58Z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