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8"/>
  </p:notesMasterIdLst>
  <p:handoutMasterIdLst>
    <p:handoutMasterId r:id="rId9"/>
  </p:handoutMasterIdLst>
  <p:sldIdLst>
    <p:sldId id="267" r:id="rId6"/>
    <p:sldId id="268"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0" d="100"/>
          <a:sy n="70" d="100"/>
        </p:scale>
        <p:origin x="714" y="72"/>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7/15/2020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7/15/2020</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4256505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smtClean="0"/>
              <a:t>Footer text goes here.</a:t>
            </a:r>
            <a:endParaRPr lang="en-US"/>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a:t>
            </a:fld>
            <a:endParaRPr lang="en-US"/>
          </a:p>
        </p:txBody>
      </p:sp>
      <p:sp>
        <p:nvSpPr>
          <p:cNvPr id="5" name="Title 4"/>
          <p:cNvSpPr>
            <a:spLocks noGrp="1"/>
          </p:cNvSpPr>
          <p:nvPr>
            <p:ph type="title"/>
          </p:nvPr>
        </p:nvSpPr>
        <p:spPr/>
        <p:txBody>
          <a:bodyPr/>
          <a:lstStyle/>
          <a:p>
            <a:r>
              <a:rPr lang="en-US" dirty="0" smtClean="0"/>
              <a:t>PRS – July 16, 2020 – Proposed Combined Ballot Methodology</a:t>
            </a:r>
            <a:endParaRPr lang="en-US" dirty="0"/>
          </a:p>
        </p:txBody>
      </p:sp>
      <p:sp>
        <p:nvSpPr>
          <p:cNvPr id="6" name="Content Placeholder 5"/>
          <p:cNvSpPr>
            <a:spLocks noGrp="1"/>
          </p:cNvSpPr>
          <p:nvPr>
            <p:ph idx="1"/>
          </p:nvPr>
        </p:nvSpPr>
        <p:spPr>
          <a:xfrm>
            <a:off x="406400" y="914400"/>
            <a:ext cx="11379200" cy="5943600"/>
          </a:xfrm>
        </p:spPr>
        <p:txBody>
          <a:bodyPr/>
          <a:lstStyle/>
          <a:p>
            <a:pPr marL="0" indent="0">
              <a:buNone/>
            </a:pPr>
            <a:r>
              <a:rPr lang="en-US" sz="2000" dirty="0">
                <a:solidFill>
                  <a:schemeClr val="tx1"/>
                </a:solidFill>
              </a:rPr>
              <a:t>I</a:t>
            </a:r>
            <a:r>
              <a:rPr lang="en-US" sz="2000" dirty="0" smtClean="0">
                <a:solidFill>
                  <a:schemeClr val="tx1"/>
                </a:solidFill>
              </a:rPr>
              <a:t>n </a:t>
            </a:r>
            <a:r>
              <a:rPr lang="en-US" sz="2000" dirty="0">
                <a:solidFill>
                  <a:schemeClr val="tx1"/>
                </a:solidFill>
              </a:rPr>
              <a:t>an effort to minimize the number of roll-call </a:t>
            </a:r>
            <a:r>
              <a:rPr lang="en-US" sz="2000" dirty="0" smtClean="0">
                <a:solidFill>
                  <a:schemeClr val="tx1"/>
                </a:solidFill>
              </a:rPr>
              <a:t>votes, PRS Leadership and ERCOT Market Rules would like to propose a combined ballot for NPRRs/SCRs meeting one of the following criteria:</a:t>
            </a:r>
            <a:endParaRPr lang="en-US" sz="2000" strike="sngStrike" dirty="0" smtClean="0">
              <a:solidFill>
                <a:schemeClr val="tx1"/>
              </a:solidFill>
            </a:endParaRPr>
          </a:p>
          <a:p>
            <a:r>
              <a:rPr lang="en-US" sz="2000" dirty="0" smtClean="0">
                <a:solidFill>
                  <a:schemeClr val="tx1"/>
                </a:solidFill>
              </a:rPr>
              <a:t>Impact Analyses votes on SCRs/NPRRs with unopposed language votes at earlier PRS meetings</a:t>
            </a:r>
          </a:p>
          <a:p>
            <a:r>
              <a:rPr lang="en-US" sz="2000" dirty="0" smtClean="0">
                <a:solidFill>
                  <a:schemeClr val="tx1"/>
                </a:solidFill>
              </a:rPr>
              <a:t>Language votes with endorsements from another subcommittee (ex: PRS tabled an NPRR and referred the issue to WMS, and WMS has now sent back an endorsement of some version of that NPRR)</a:t>
            </a:r>
          </a:p>
          <a:p>
            <a:r>
              <a:rPr lang="en-US" sz="2000" dirty="0" smtClean="0">
                <a:solidFill>
                  <a:schemeClr val="tx1"/>
                </a:solidFill>
              </a:rPr>
              <a:t>Votes on NPRRs related to the Battery Energy Storage Task Force (BESTF) or Real-Time Co-optimization Task Force (RTCTF), which should be tabled at PRS to allow for continued review/discussions at those Task Forces</a:t>
            </a:r>
          </a:p>
          <a:p>
            <a:pPr marL="0" indent="0">
              <a:buNone/>
            </a:pPr>
            <a:endParaRPr lang="en-US" sz="800" dirty="0">
              <a:solidFill>
                <a:schemeClr val="tx1"/>
              </a:solidFill>
            </a:endParaRPr>
          </a:p>
          <a:p>
            <a:pPr marL="0" indent="0">
              <a:buNone/>
            </a:pPr>
            <a:r>
              <a:rPr lang="en-US" sz="2000" dirty="0" smtClean="0">
                <a:solidFill>
                  <a:schemeClr val="tx1"/>
                </a:solidFill>
              </a:rPr>
              <a:t>For the NPRRs not listed on the combined ballot on the following slide, the sponsors will introduce them individually if they are up for initial language review at PRS; participants can discuss the NPRRs and provide input on desired motions, in the hopes of rolling those into the combined ballot.  Individual ballots should be expected for any remaining items that are not on the “Remain Tabled” list.  If comments have been submitted on an NPRR that is expected to remain tabled, those may also be discussed, if desired.</a:t>
            </a:r>
            <a:endParaRPr lang="en-US" sz="2000" dirty="0">
              <a:solidFill>
                <a:schemeClr val="tx1"/>
              </a:solidFill>
            </a:endParaRPr>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5" name="Title 4"/>
          <p:cNvSpPr>
            <a:spLocks noGrp="1"/>
          </p:cNvSpPr>
          <p:nvPr>
            <p:ph type="title"/>
          </p:nvPr>
        </p:nvSpPr>
        <p:spPr/>
        <p:txBody>
          <a:bodyPr/>
          <a:lstStyle/>
          <a:p>
            <a:r>
              <a:rPr lang="en-US" dirty="0" smtClean="0"/>
              <a:t>PRS – July 16, 2020 – Combined Ballot</a:t>
            </a:r>
            <a:endParaRPr lang="en-US" dirty="0"/>
          </a:p>
        </p:txBody>
      </p:sp>
      <p:sp>
        <p:nvSpPr>
          <p:cNvPr id="6" name="Content Placeholder 5"/>
          <p:cNvSpPr>
            <a:spLocks noGrp="1"/>
          </p:cNvSpPr>
          <p:nvPr>
            <p:ph idx="1"/>
          </p:nvPr>
        </p:nvSpPr>
        <p:spPr>
          <a:xfrm>
            <a:off x="76200" y="838200"/>
            <a:ext cx="12115800" cy="4976022"/>
          </a:xfrm>
        </p:spPr>
        <p:txBody>
          <a:bodyPr/>
          <a:lstStyle/>
          <a:p>
            <a:r>
              <a:rPr lang="en-US" sz="1600" dirty="0" smtClean="0">
                <a:solidFill>
                  <a:schemeClr val="tx1"/>
                </a:solidFill>
              </a:rPr>
              <a:t>To approve the June 11, 2020 PRS Meeting Minutes as submitted</a:t>
            </a:r>
          </a:p>
          <a:p>
            <a:r>
              <a:rPr lang="en-US" sz="1600" dirty="0" smtClean="0">
                <a:solidFill>
                  <a:schemeClr val="tx1"/>
                </a:solidFill>
              </a:rPr>
              <a:t>To recommend approval of the current Other Binding Documents List</a:t>
            </a:r>
          </a:p>
          <a:p>
            <a:r>
              <a:rPr lang="en-US" sz="1600" dirty="0" smtClean="0">
                <a:solidFill>
                  <a:schemeClr val="tx1"/>
                </a:solidFill>
              </a:rPr>
              <a:t>To </a:t>
            </a:r>
            <a:r>
              <a:rPr lang="en-US" sz="1600" dirty="0">
                <a:solidFill>
                  <a:schemeClr val="tx1"/>
                </a:solidFill>
              </a:rPr>
              <a:t>endorse and forward to TAC the 6/11/20 PRS Report and Impact Analysis for NPRR984</a:t>
            </a:r>
          </a:p>
          <a:p>
            <a:r>
              <a:rPr lang="en-US" sz="1600" dirty="0">
                <a:solidFill>
                  <a:schemeClr val="tx1"/>
                </a:solidFill>
              </a:rPr>
              <a:t>To endorse and forward to TAC the 6/11/20 PRS Report and Impact Analysis for NPRR996</a:t>
            </a:r>
          </a:p>
          <a:p>
            <a:r>
              <a:rPr lang="en-US" sz="1600" dirty="0">
                <a:solidFill>
                  <a:schemeClr val="tx1"/>
                </a:solidFill>
              </a:rPr>
              <a:t>To endorse and forward to TAC the 6/11/20 PRS Report and Impact Analysis for NPRR1000</a:t>
            </a:r>
          </a:p>
          <a:p>
            <a:r>
              <a:rPr lang="en-US" sz="1600" dirty="0">
                <a:solidFill>
                  <a:schemeClr val="tx1"/>
                </a:solidFill>
              </a:rPr>
              <a:t>To endorse and forward to TAC the 6/11/20 PRS Report as amended by the 7/9/20 ERCOT comments and Impact Analysis for NPRR1002 with a recommended priority of 2020 and rank of 3060</a:t>
            </a:r>
          </a:p>
          <a:p>
            <a:r>
              <a:rPr lang="en-US" sz="1600" dirty="0">
                <a:solidFill>
                  <a:schemeClr val="tx1"/>
                </a:solidFill>
              </a:rPr>
              <a:t>To endorse and forward to TAC the 6/11/20 PRS Report as amended by the 7/13/20 ERCOT comments and Impact Analysis for NPRR1003</a:t>
            </a:r>
          </a:p>
          <a:p>
            <a:r>
              <a:rPr lang="en-US" sz="1600" dirty="0">
                <a:solidFill>
                  <a:schemeClr val="tx1"/>
                </a:solidFill>
              </a:rPr>
              <a:t>To endorse and forward to TAC the 6/11/20 PRS Report and Impact Analysis for NPRR1004 with a recommended priority of 2021 and rank of 3210</a:t>
            </a:r>
          </a:p>
          <a:p>
            <a:r>
              <a:rPr lang="en-US" sz="1600" dirty="0">
                <a:solidFill>
                  <a:schemeClr val="tx1"/>
                </a:solidFill>
              </a:rPr>
              <a:t>To endorse and forward to TAC the 6/11/20 PRS Report </a:t>
            </a:r>
            <a:r>
              <a:rPr lang="en-US" sz="1600" dirty="0" smtClean="0">
                <a:solidFill>
                  <a:schemeClr val="tx1"/>
                </a:solidFill>
              </a:rPr>
              <a:t>as amended by the 7/14/20 ERCOT comments and </a:t>
            </a:r>
            <a:r>
              <a:rPr lang="en-US" sz="1600" dirty="0">
                <a:solidFill>
                  <a:schemeClr val="tx1"/>
                </a:solidFill>
              </a:rPr>
              <a:t>Impact Analysis for NPRR1016 with a recommended priority of 2020 and rank of 3070</a:t>
            </a:r>
          </a:p>
          <a:p>
            <a:r>
              <a:rPr lang="en-US" sz="1600" dirty="0" smtClean="0">
                <a:solidFill>
                  <a:schemeClr val="tx1"/>
                </a:solidFill>
              </a:rPr>
              <a:t>To </a:t>
            </a:r>
            <a:r>
              <a:rPr lang="en-US" sz="1600" dirty="0">
                <a:solidFill>
                  <a:schemeClr val="tx1"/>
                </a:solidFill>
              </a:rPr>
              <a:t>endorse the ROS-suggested priority and rank for NOGRR195: Priority – 2020; Rank – </a:t>
            </a:r>
            <a:r>
              <a:rPr lang="en-US" sz="1600" dirty="0" smtClean="0">
                <a:solidFill>
                  <a:schemeClr val="tx1"/>
                </a:solidFill>
              </a:rPr>
              <a:t>300</a:t>
            </a:r>
            <a:endParaRPr lang="en-US" sz="1600" dirty="0">
              <a:solidFill>
                <a:schemeClr val="tx1"/>
              </a:solidFill>
            </a:endParaRPr>
          </a:p>
          <a:p>
            <a:r>
              <a:rPr lang="en-US" sz="1600" dirty="0" smtClean="0">
                <a:solidFill>
                  <a:schemeClr val="tx1"/>
                </a:solidFill>
              </a:rPr>
              <a:t>To </a:t>
            </a:r>
            <a:r>
              <a:rPr lang="en-US" sz="1600" dirty="0">
                <a:solidFill>
                  <a:schemeClr val="tx1"/>
                </a:solidFill>
              </a:rPr>
              <a:t>endorse the ROS-suggested priority and rank for PGRR076: Priority – 2021; Rank – </a:t>
            </a:r>
            <a:r>
              <a:rPr lang="en-US" sz="1600" dirty="0" smtClean="0">
                <a:solidFill>
                  <a:schemeClr val="tx1"/>
                </a:solidFill>
              </a:rPr>
              <a:t>3200</a:t>
            </a:r>
          </a:p>
          <a:p>
            <a:r>
              <a:rPr lang="en-US" sz="1600" dirty="0" smtClean="0">
                <a:solidFill>
                  <a:schemeClr val="tx1"/>
                </a:solidFill>
              </a:rPr>
              <a:t>To recommend approval of NPRR1025 as submitted and to forward to TAC (WMS endorsed)</a:t>
            </a:r>
          </a:p>
          <a:p>
            <a:r>
              <a:rPr lang="en-US" sz="1600" dirty="0" smtClean="0">
                <a:solidFill>
                  <a:schemeClr val="tx1"/>
                </a:solidFill>
              </a:rPr>
              <a:t>To table NPRR1026 (BESTF)</a:t>
            </a:r>
          </a:p>
          <a:p>
            <a:r>
              <a:rPr lang="en-US" sz="1600" dirty="0" smtClean="0">
                <a:solidFill>
                  <a:schemeClr val="tx1"/>
                </a:solidFill>
              </a:rPr>
              <a:t>To table NPRR1029 (BESTF)</a:t>
            </a:r>
          </a:p>
          <a:p>
            <a:r>
              <a:rPr lang="en-US" sz="1600" dirty="0" smtClean="0">
                <a:solidFill>
                  <a:schemeClr val="tx1"/>
                </a:solidFill>
              </a:rPr>
              <a:t>To disband the Resource Definition Task Force (RTF)</a:t>
            </a:r>
            <a:endParaRPr lang="en-US" sz="1600" dirty="0">
              <a:solidFill>
                <a:schemeClr val="tx1"/>
              </a:solidFill>
            </a:endParaRPr>
          </a:p>
          <a:p>
            <a:endParaRPr lang="en-US" sz="1600" dirty="0" smtClean="0">
              <a:solidFill>
                <a:schemeClr val="tx1"/>
              </a:solidFill>
            </a:endParaRPr>
          </a:p>
          <a:p>
            <a:pPr marL="0" indent="0">
              <a:buNone/>
            </a:pPr>
            <a:endParaRPr lang="en-US" sz="1600" dirty="0">
              <a:solidFill>
                <a:schemeClr val="tx1"/>
              </a:solidFill>
            </a:endParaRPr>
          </a:p>
        </p:txBody>
      </p:sp>
    </p:spTree>
    <p:extLst>
      <p:ext uri="{BB962C8B-B14F-4D97-AF65-F5344CB8AC3E}">
        <p14:creationId xmlns:p14="http://schemas.microsoft.com/office/powerpoint/2010/main" val="221605023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645</TotalTime>
  <Words>491</Words>
  <Application>Microsoft Office PowerPoint</Application>
  <PresentationFormat>Widescreen</PresentationFormat>
  <Paragraphs>27</Paragraphs>
  <Slides>2</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Calibri</vt:lpstr>
      <vt:lpstr>1_Custom Design</vt:lpstr>
      <vt:lpstr>Office Theme</vt:lpstr>
      <vt:lpstr>PRS – July 16, 2020 – Proposed Combined Ballot Methodology</vt:lpstr>
      <vt:lpstr>PRS – July 16, 2020 – Combined Ballot</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ERCOT 071420</cp:lastModifiedBy>
  <cp:revision>80</cp:revision>
  <cp:lastPrinted>2016-01-21T20:53:15Z</cp:lastPrinted>
  <dcterms:created xsi:type="dcterms:W3CDTF">2016-01-21T15:20:31Z</dcterms:created>
  <dcterms:modified xsi:type="dcterms:W3CDTF">2020-07-15T13:24:55Z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