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7/15/2020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p:txBody>
          <a:bodyPr/>
          <a:lstStyle/>
          <a:p>
            <a:r>
              <a:rPr lang="en-US" dirty="0" smtClean="0"/>
              <a:t>PRS – July 16, 2020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r>
              <a:rPr lang="en-US" sz="2000" dirty="0" smtClean="0">
                <a:solidFill>
                  <a:schemeClr val="tx1"/>
                </a:solidFill>
              </a:rPr>
              <a:t>Votes on NPRRs related to the Battery Energy Storage Task Force (BESTF) or Real-Time Co-optimization Task Force (RTCTF), which should be tabled at PRS to allow for continued review/discussions at those Task Forces</a:t>
            </a: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July 16, 2020 – Combined Ballot</a:t>
            </a:r>
            <a:endParaRPr lang="en-US" dirty="0"/>
          </a:p>
        </p:txBody>
      </p:sp>
      <p:sp>
        <p:nvSpPr>
          <p:cNvPr id="6" name="Content Placeholder 5"/>
          <p:cNvSpPr>
            <a:spLocks noGrp="1"/>
          </p:cNvSpPr>
          <p:nvPr>
            <p:ph idx="1"/>
          </p:nvPr>
        </p:nvSpPr>
        <p:spPr>
          <a:xfrm>
            <a:off x="76200" y="838200"/>
            <a:ext cx="12115800" cy="4976022"/>
          </a:xfrm>
        </p:spPr>
        <p:txBody>
          <a:bodyPr/>
          <a:lstStyle/>
          <a:p>
            <a:r>
              <a:rPr lang="en-US" sz="1600" dirty="0" smtClean="0">
                <a:solidFill>
                  <a:schemeClr val="tx1"/>
                </a:solidFill>
              </a:rPr>
              <a:t>To approve the June 11, 2020 PRS Meeting Minutes as submitted</a:t>
            </a:r>
          </a:p>
          <a:p>
            <a:r>
              <a:rPr lang="en-US" sz="1600" dirty="0" smtClean="0">
                <a:solidFill>
                  <a:schemeClr val="tx1"/>
                </a:solidFill>
              </a:rPr>
              <a:t>To recommend approval of the current Other Binding Documents List</a:t>
            </a:r>
          </a:p>
          <a:p>
            <a:r>
              <a:rPr lang="en-US" sz="1600" dirty="0" smtClean="0">
                <a:solidFill>
                  <a:schemeClr val="tx1"/>
                </a:solidFill>
              </a:rPr>
              <a:t>To </a:t>
            </a:r>
            <a:r>
              <a:rPr lang="en-US" sz="1600" dirty="0">
                <a:solidFill>
                  <a:schemeClr val="tx1"/>
                </a:solidFill>
              </a:rPr>
              <a:t>endorse and forward to TAC the 6/11/20 PRS Report and Impact Analysis for NPRR984</a:t>
            </a:r>
          </a:p>
          <a:p>
            <a:r>
              <a:rPr lang="en-US" sz="1600" dirty="0">
                <a:solidFill>
                  <a:schemeClr val="tx1"/>
                </a:solidFill>
              </a:rPr>
              <a:t>To endorse and forward to TAC the 6/11/20 PRS Report and Impact Analysis for NPRR996</a:t>
            </a:r>
          </a:p>
          <a:p>
            <a:r>
              <a:rPr lang="en-US" sz="1600" dirty="0">
                <a:solidFill>
                  <a:schemeClr val="tx1"/>
                </a:solidFill>
              </a:rPr>
              <a:t>To endorse and forward to TAC the 6/11/20 PRS Report and Impact Analysis for NPRR1000</a:t>
            </a:r>
          </a:p>
          <a:p>
            <a:r>
              <a:rPr lang="en-US" sz="1600" dirty="0">
                <a:solidFill>
                  <a:schemeClr val="tx1"/>
                </a:solidFill>
              </a:rPr>
              <a:t>To endorse and forward to TAC the 6/11/20 PRS Report as amended by the 7/9/20 ERCOT comments and Impact Analysis for NPRR1002 with a recommended priority of 2020 and rank of 3060</a:t>
            </a:r>
          </a:p>
          <a:p>
            <a:r>
              <a:rPr lang="en-US" sz="1600" dirty="0">
                <a:solidFill>
                  <a:schemeClr val="tx1"/>
                </a:solidFill>
              </a:rPr>
              <a:t>To endorse and forward to TAC the 6/11/20 PRS Report as amended by the 7/13/20 ERCOT comments and Impact Analysis for NPRR1003</a:t>
            </a:r>
          </a:p>
          <a:p>
            <a:r>
              <a:rPr lang="en-US" sz="1600" dirty="0">
                <a:solidFill>
                  <a:schemeClr val="tx1"/>
                </a:solidFill>
              </a:rPr>
              <a:t>To endorse and forward to TAC the 6/11/20 PRS Report and Impact Analysis for NPRR1004 with a recommended priority of 2021 and rank of 3210</a:t>
            </a:r>
          </a:p>
          <a:p>
            <a:r>
              <a:rPr lang="en-US" sz="1600" dirty="0">
                <a:solidFill>
                  <a:schemeClr val="tx1"/>
                </a:solidFill>
              </a:rPr>
              <a:t>To endorse and forward to TAC the 6/11/20 PRS Report </a:t>
            </a:r>
            <a:r>
              <a:rPr lang="en-US" sz="1600" dirty="0" smtClean="0">
                <a:solidFill>
                  <a:schemeClr val="tx1"/>
                </a:solidFill>
              </a:rPr>
              <a:t>as amended by the 7/14/20 ERCOT comments and </a:t>
            </a:r>
            <a:r>
              <a:rPr lang="en-US" sz="1600" dirty="0">
                <a:solidFill>
                  <a:schemeClr val="tx1"/>
                </a:solidFill>
              </a:rPr>
              <a:t>Impact Analysis for NPRR1016 with a recommended priority of 2020 and rank of 3070</a:t>
            </a:r>
          </a:p>
          <a:p>
            <a:r>
              <a:rPr lang="en-US" sz="1600" dirty="0" smtClean="0">
                <a:solidFill>
                  <a:schemeClr val="tx1"/>
                </a:solidFill>
              </a:rPr>
              <a:t>To </a:t>
            </a:r>
            <a:r>
              <a:rPr lang="en-US" sz="1600" dirty="0">
                <a:solidFill>
                  <a:schemeClr val="tx1"/>
                </a:solidFill>
              </a:rPr>
              <a:t>endorse the ROS-suggested priority and rank for NOGRR195: Priority – 2020; Rank – </a:t>
            </a:r>
            <a:r>
              <a:rPr lang="en-US" sz="1600" dirty="0" smtClean="0">
                <a:solidFill>
                  <a:schemeClr val="tx1"/>
                </a:solidFill>
              </a:rPr>
              <a:t>300</a:t>
            </a:r>
            <a:endParaRPr lang="en-US" sz="1600" dirty="0">
              <a:solidFill>
                <a:schemeClr val="tx1"/>
              </a:solidFill>
            </a:endParaRPr>
          </a:p>
          <a:p>
            <a:r>
              <a:rPr lang="en-US" sz="1600" dirty="0" smtClean="0">
                <a:solidFill>
                  <a:schemeClr val="tx1"/>
                </a:solidFill>
              </a:rPr>
              <a:t>To </a:t>
            </a:r>
            <a:r>
              <a:rPr lang="en-US" sz="1600" dirty="0">
                <a:solidFill>
                  <a:schemeClr val="tx1"/>
                </a:solidFill>
              </a:rPr>
              <a:t>endorse the ROS-suggested priority and rank for PGRR076: Priority – 2021; Rank – </a:t>
            </a:r>
            <a:r>
              <a:rPr lang="en-US" sz="1600" dirty="0" smtClean="0">
                <a:solidFill>
                  <a:schemeClr val="tx1"/>
                </a:solidFill>
              </a:rPr>
              <a:t>3200</a:t>
            </a:r>
          </a:p>
          <a:p>
            <a:r>
              <a:rPr lang="en-US" sz="1600" dirty="0" smtClean="0">
                <a:solidFill>
                  <a:schemeClr val="tx1"/>
                </a:solidFill>
              </a:rPr>
              <a:t>To recommend approval of NPRR1025 as submitted and to forward to TAC (WMS endorsed)</a:t>
            </a:r>
          </a:p>
          <a:p>
            <a:r>
              <a:rPr lang="en-US" sz="1600" dirty="0" smtClean="0">
                <a:solidFill>
                  <a:schemeClr val="tx1"/>
                </a:solidFill>
              </a:rPr>
              <a:t>To table NPRR1026 (BESTF)</a:t>
            </a:r>
          </a:p>
          <a:p>
            <a:r>
              <a:rPr lang="en-US" sz="1600" dirty="0" smtClean="0">
                <a:solidFill>
                  <a:schemeClr val="tx1"/>
                </a:solidFill>
              </a:rPr>
              <a:t>To table NPRR1029 (BESTF)</a:t>
            </a:r>
          </a:p>
          <a:p>
            <a:r>
              <a:rPr lang="en-US" sz="1600" dirty="0" smtClean="0">
                <a:solidFill>
                  <a:schemeClr val="tx1"/>
                </a:solidFill>
              </a:rPr>
              <a:t>To disband the Resource Definition Task Force (RTF)</a:t>
            </a:r>
            <a:endParaRPr lang="en-US" sz="1600" dirty="0">
              <a:solidFill>
                <a:schemeClr val="tx1"/>
              </a:solidFill>
            </a:endParaRPr>
          </a:p>
          <a:p>
            <a:endParaRPr lang="en-US" sz="16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645</TotalTime>
  <Words>491</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July 16, 2020 – Proposed Combined Ballot Methodology</vt:lpstr>
      <vt:lpstr>PRS – July 16, 2020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071420</cp:lastModifiedBy>
  <cp:revision>80</cp:revision>
  <cp:lastPrinted>2016-01-21T20:53:15Z</cp:lastPrinted>
  <dcterms:created xsi:type="dcterms:W3CDTF">2016-01-21T15:20:31Z</dcterms:created>
  <dcterms:modified xsi:type="dcterms:W3CDTF">2020-07-15T13:24:55Z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