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281" r:id="rId7"/>
    <p:sldId id="279" r:id="rId8"/>
    <p:sldId id="297" r:id="rId9"/>
    <p:sldId id="291" r:id="rId10"/>
    <p:sldId id="282" r:id="rId11"/>
    <p:sldId id="300" r:id="rId12"/>
    <p:sldId id="287" r:id="rId13"/>
    <p:sldId id="288" r:id="rId14"/>
    <p:sldId id="298" r:id="rId15"/>
    <p:sldId id="296" r:id="rId16"/>
    <p:sldId id="284" r:id="rId17"/>
    <p:sldId id="299" r:id="rId18"/>
    <p:sldId id="295" r:id="rId19"/>
    <p:sldId id="285"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0" d="100"/>
          <a:sy n="70" d="100"/>
        </p:scale>
        <p:origin x="1386"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7/15/2020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7/15/2020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97198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500372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3000170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21725" cy="246221"/>
          </a:xfrm>
          <a:prstGeom prst="rect">
            <a:avLst/>
          </a:prstGeom>
          <a:noFill/>
        </p:spPr>
        <p:txBody>
          <a:bodyPr wrap="square" rtlCol="0">
            <a:spAutoFit/>
          </a:bodyPr>
          <a:lstStyle/>
          <a:p>
            <a:pPr algn="l"/>
            <a:r>
              <a:rPr lang="en-US" sz="1000" b="1" baseline="0" dirty="0" smtClean="0">
                <a:solidFill>
                  <a:schemeClr val="tx2"/>
                </a:solidFill>
              </a:rPr>
              <a:t>PUBLIC – 2/12/20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ercot.com/calendar/2020/7/23/209174-MWG"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smtClean="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smtClean="0">
                <a:solidFill>
                  <a:schemeClr val="tx2"/>
                </a:solidFill>
                <a:latin typeface="TradeGothic LT" panose="020B0506030503020504" pitchFamily="34" charset="0"/>
                <a:ea typeface="TradeGothic LT" panose="020B0506030503020504" pitchFamily="34" charset="0"/>
              </a:rPr>
              <a:t>July 23, 2020</a:t>
            </a:r>
            <a:endParaRPr lang="en-US" dirty="0">
              <a:solidFill>
                <a:schemeClr val="tx2"/>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Information on NPRR 1003</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Content Placeholder 4"/>
          <p:cNvSpPr>
            <a:spLocks noGrp="1"/>
          </p:cNvSpPr>
          <p:nvPr>
            <p:ph idx="1"/>
          </p:nvPr>
        </p:nvSpPr>
        <p:spPr>
          <a:xfrm>
            <a:off x="228600" y="1066800"/>
            <a:ext cx="8534400" cy="5052221"/>
          </a:xfrm>
        </p:spPr>
        <p:txBody>
          <a:bodyPr/>
          <a:lstStyle/>
          <a:p>
            <a:endParaRPr lang="en-US" sz="1800" dirty="0" smtClean="0">
              <a:solidFill>
                <a:schemeClr val="tx1"/>
              </a:solidFill>
              <a:latin typeface="TradeGothic LT" panose="020B0506030503020504" pitchFamily="34" charset="0"/>
              <a:ea typeface="TradeGothic LT" panose="020B0506030503020504" pitchFamily="34" charset="0"/>
            </a:endParaRPr>
          </a:p>
          <a:p>
            <a:endParaRPr lang="en-US" sz="1800" dirty="0">
              <a:solidFill>
                <a:schemeClr val="tx1"/>
              </a:solidFill>
              <a:latin typeface="TradeGothic LT" panose="020B0506030503020504" pitchFamily="34" charset="0"/>
              <a:ea typeface="TradeGothic LT" panose="020B0506030503020504" pitchFamily="34" charset="0"/>
            </a:endParaRPr>
          </a:p>
          <a:p>
            <a:r>
              <a:rPr lang="en-US" sz="1800" dirty="0" smtClean="0">
                <a:solidFill>
                  <a:schemeClr val="tx1"/>
                </a:solidFill>
                <a:latin typeface="TradeGothic LT" panose="020B0506030503020504" pitchFamily="34" charset="0"/>
                <a:ea typeface="TradeGothic LT" panose="020B0506030503020504" pitchFamily="34" charset="0"/>
              </a:rPr>
              <a:t>NPRR 1003: Elimination </a:t>
            </a:r>
            <a:r>
              <a:rPr lang="en-US" sz="1800" dirty="0">
                <a:solidFill>
                  <a:schemeClr val="tx1"/>
                </a:solidFill>
                <a:latin typeface="TradeGothic LT" panose="020B0506030503020504" pitchFamily="34" charset="0"/>
                <a:ea typeface="TradeGothic LT" panose="020B0506030503020504" pitchFamily="34" charset="0"/>
              </a:rPr>
              <a:t>of References to Resource Asset Registration </a:t>
            </a:r>
            <a:r>
              <a:rPr lang="en-US" sz="1800" dirty="0" smtClean="0">
                <a:solidFill>
                  <a:schemeClr val="tx1"/>
                </a:solidFill>
                <a:latin typeface="TradeGothic LT" panose="020B0506030503020504" pitchFamily="34" charset="0"/>
                <a:ea typeface="TradeGothic LT" panose="020B0506030503020504" pitchFamily="34" charset="0"/>
              </a:rPr>
              <a:t>Form</a:t>
            </a:r>
          </a:p>
          <a:p>
            <a:pPr lvl="1"/>
            <a:r>
              <a:rPr lang="en-US" sz="1800" dirty="0" smtClean="0">
                <a:solidFill>
                  <a:schemeClr val="tx1"/>
                </a:solidFill>
                <a:latin typeface="TradeGothic LT" panose="020B0506030503020504" pitchFamily="34" charset="0"/>
                <a:ea typeface="TradeGothic LT" panose="020B0506030503020504" pitchFamily="34" charset="0"/>
              </a:rPr>
              <a:t>Design proposal form updated in description section</a:t>
            </a:r>
            <a:endParaRPr lang="en-US" sz="1800" dirty="0"/>
          </a:p>
        </p:txBody>
      </p:sp>
    </p:spTree>
    <p:extLst>
      <p:ext uri="{BB962C8B-B14F-4D97-AF65-F5344CB8AC3E}">
        <p14:creationId xmlns:p14="http://schemas.microsoft.com/office/powerpoint/2010/main" val="205215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Reports on EPS Activities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Content Placeholder 4"/>
          <p:cNvSpPr>
            <a:spLocks noGrp="1"/>
          </p:cNvSpPr>
          <p:nvPr>
            <p:ph idx="1"/>
          </p:nvPr>
        </p:nvSpPr>
        <p:spPr>
          <a:xfrm>
            <a:off x="304800" y="1371600"/>
            <a:ext cx="8534400" cy="4671221"/>
          </a:xfrm>
        </p:spPr>
        <p:txBody>
          <a:bodyPr/>
          <a:lstStyle/>
          <a:p>
            <a:endParaRPr lang="en-US" sz="1800" dirty="0" smtClean="0">
              <a:solidFill>
                <a:schemeClr val="tx1"/>
              </a:solidFill>
              <a:latin typeface="TradeGothic LT" panose="020B0506030503020504" pitchFamily="34" charset="0"/>
              <a:ea typeface="TradeGothic LT" panose="020B0506030503020504" pitchFamily="34" charset="0"/>
            </a:endParaRPr>
          </a:p>
          <a:p>
            <a:endParaRPr lang="en-US" sz="1800" dirty="0">
              <a:solidFill>
                <a:schemeClr val="tx1"/>
              </a:solidFill>
              <a:latin typeface="TradeGothic LT" panose="020B0506030503020504" pitchFamily="34" charset="0"/>
              <a:ea typeface="TradeGothic LT" panose="020B0506030503020504" pitchFamily="34" charset="0"/>
            </a:endParaRPr>
          </a:p>
          <a:p>
            <a:r>
              <a:rPr lang="en-US" sz="1800" dirty="0" smtClean="0">
                <a:solidFill>
                  <a:schemeClr val="tx1"/>
                </a:solidFill>
                <a:latin typeface="TradeGothic LT" panose="020B0506030503020504" pitchFamily="34" charset="0"/>
                <a:ea typeface="TradeGothic LT" panose="020B0506030503020504" pitchFamily="34" charset="0"/>
              </a:rPr>
              <a:t>See key document, </a:t>
            </a:r>
            <a:r>
              <a:rPr lang="en-US" sz="1800" i="1" dirty="0" smtClean="0">
                <a:solidFill>
                  <a:schemeClr val="tx1"/>
                </a:solidFill>
                <a:latin typeface="TradeGothic LT" panose="020B0506030503020504" pitchFamily="34" charset="0"/>
                <a:ea typeface="TradeGothic LT" panose="020B0506030503020504" pitchFamily="34" charset="0"/>
              </a:rPr>
              <a:t>8. Report on EPS meter activities Jul2020</a:t>
            </a:r>
          </a:p>
          <a:p>
            <a:pPr lvl="1"/>
            <a:endParaRPr lang="en-US" dirty="0" smtClean="0"/>
          </a:p>
        </p:txBody>
      </p:sp>
    </p:spTree>
    <p:extLst>
      <p:ext uri="{BB962C8B-B14F-4D97-AF65-F5344CB8AC3E}">
        <p14:creationId xmlns:p14="http://schemas.microsoft.com/office/powerpoint/2010/main" val="3539492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NPRR949 Implementation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3" name="Rectangle 2"/>
          <p:cNvSpPr/>
          <p:nvPr/>
        </p:nvSpPr>
        <p:spPr>
          <a:xfrm>
            <a:off x="374072" y="914400"/>
            <a:ext cx="8160327" cy="646331"/>
          </a:xfrm>
          <a:prstGeom prst="rect">
            <a:avLst/>
          </a:prstGeom>
        </p:spPr>
        <p:txBody>
          <a:bodyPr wrap="square">
            <a:spAutoFit/>
          </a:bodyPr>
          <a:lstStyle/>
          <a:p>
            <a:pPr marL="285750" lvl="1" indent="-285750">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As a reminder, NPRR949 was approved 8/13/2019. Protocol 10.12.1 will be updated effective </a:t>
            </a:r>
            <a:r>
              <a:rPr lang="en-US" altLang="en-US" kern="0" dirty="0" smtClean="0">
                <a:solidFill>
                  <a:srgbClr val="000000"/>
                </a:solidFill>
                <a:latin typeface="TradeGothic LT" panose="020B0506030503020504" pitchFamily="34" charset="0"/>
                <a:ea typeface="TradeGothic LT" panose="020B0506030503020504" pitchFamily="34" charset="0"/>
              </a:rPr>
              <a:t>1/1/2023. See updated language below.</a:t>
            </a:r>
            <a:endParaRPr lang="en-US" altLang="en-US" kern="0" dirty="0">
              <a:solidFill>
                <a:srgbClr val="000000"/>
              </a:solidFill>
              <a:latin typeface="TradeGothic LT" panose="020B0506030503020504" pitchFamily="34" charset="0"/>
              <a:ea typeface="TradeGothic LT" panose="020B05060305030205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77799995"/>
              </p:ext>
            </p:extLst>
          </p:nvPr>
        </p:nvGraphicFramePr>
        <p:xfrm>
          <a:off x="1353530" y="3886200"/>
          <a:ext cx="6201410" cy="2225040"/>
        </p:xfrm>
        <a:graphic>
          <a:graphicData uri="http://schemas.openxmlformats.org/drawingml/2006/table">
            <a:tbl>
              <a:tblPr firstRow="1" firstCol="1" lastRow="1" lastCol="1" bandRow="1" bandCol="1"/>
              <a:tblGrid>
                <a:gridCol w="6201410"/>
              </a:tblGrid>
              <a:tr h="0">
                <a:tc>
                  <a:txBody>
                    <a:bodyPr/>
                    <a:lstStyle/>
                    <a:p>
                      <a:pPr marL="0" marR="0">
                        <a:spcBef>
                          <a:spcPts val="600"/>
                        </a:spcBef>
                        <a:spcAft>
                          <a:spcPts val="1200"/>
                        </a:spcAft>
                      </a:pPr>
                      <a:r>
                        <a:rPr lang="en-US" sz="1200" b="1" i="1" dirty="0">
                          <a:effectLst/>
                          <a:latin typeface="Times New Roman" panose="02020603050405020304" pitchFamily="18" charset="0"/>
                          <a:ea typeface="Times New Roman" panose="02020603050405020304" pitchFamily="18" charset="0"/>
                        </a:rPr>
                        <a:t>[NPRR949:  Replace Section 10.12.1 above with the following on January 1, 2023:]</a:t>
                      </a:r>
                      <a:endParaRPr lang="en-US" sz="1200" dirty="0">
                        <a:effectLst/>
                        <a:latin typeface="Times New Roman" panose="02020603050405020304" pitchFamily="18" charset="0"/>
                        <a:ea typeface="Times New Roman" panose="02020603050405020304" pitchFamily="18" charset="0"/>
                      </a:endParaRPr>
                    </a:p>
                    <a:p>
                      <a:pPr marL="0" marR="0" indent="0">
                        <a:spcBef>
                          <a:spcPts val="1200"/>
                        </a:spcBef>
                        <a:spcAft>
                          <a:spcPts val="1200"/>
                        </a:spcAft>
                        <a:tabLst>
                          <a:tab pos="685800" algn="l"/>
                        </a:tabLst>
                      </a:pPr>
                      <a:r>
                        <a:rPr lang="en-US" sz="1200" b="1" i="1" dirty="0">
                          <a:effectLst/>
                          <a:latin typeface="Times New Roman" panose="02020603050405020304" pitchFamily="18" charset="0"/>
                          <a:ea typeface="Times New Roman" panose="02020603050405020304" pitchFamily="18" charset="0"/>
                        </a:rPr>
                        <a:t>10.12.1	ERCOT Acquisition of ERCOT-Polled Settlement (EPS) Meter Data </a:t>
                      </a:r>
                    </a:p>
                    <a:p>
                      <a:pPr marL="4572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(1)	ERCOT shall acquire ERCOT-Polled Settlement (EPS) Meter data via the following communication links:</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(a)	ERCOT private communication network established by ERCOT for ERCOT Real-Time metered Entities; or</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(b)	Other ERCOT-approved communication technology provided by the Transmission Service Provider (TSP) or Distribution Service Provider (DSP).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sp>
        <p:nvSpPr>
          <p:cNvPr id="8" name="Rectangle 7"/>
          <p:cNvSpPr/>
          <p:nvPr/>
        </p:nvSpPr>
        <p:spPr>
          <a:xfrm>
            <a:off x="1353530" y="1905000"/>
            <a:ext cx="6201410" cy="1892826"/>
          </a:xfrm>
          <a:prstGeom prst="rect">
            <a:avLst/>
          </a:prstGeom>
        </p:spPr>
        <p:txBody>
          <a:bodyPr wrap="square">
            <a:spAutoFit/>
          </a:bodyPr>
          <a:lstStyle/>
          <a:p>
            <a:pPr marL="685800" marR="0" indent="-685800">
              <a:spcBef>
                <a:spcPts val="1200"/>
              </a:spcBef>
              <a:spcAft>
                <a:spcPts val="1200"/>
              </a:spcAft>
              <a:tabLst>
                <a:tab pos="685800" algn="l"/>
              </a:tabLst>
            </a:pPr>
            <a:r>
              <a:rPr lang="en-US" sz="1200" b="1" i="1" dirty="0">
                <a:latin typeface="Times New Roman" panose="02020603050405020304" pitchFamily="18" charset="0"/>
                <a:ea typeface="Times New Roman" panose="02020603050405020304" pitchFamily="18" charset="0"/>
              </a:rPr>
              <a:t>10.12.1	ERCOT Acquisition of Meter Data </a:t>
            </a:r>
          </a:p>
          <a:p>
            <a:pPr>
              <a:spcAft>
                <a:spcPts val="1200"/>
              </a:spcAft>
            </a:pPr>
            <a:r>
              <a:rPr lang="en-US" sz="1200" dirty="0">
                <a:latin typeface="Times New Roman" panose="02020603050405020304" pitchFamily="18" charset="0"/>
                <a:ea typeface="Times New Roman" panose="02020603050405020304" pitchFamily="18" charset="0"/>
              </a:rPr>
              <a:t>(</a:t>
            </a:r>
            <a:r>
              <a:rPr lang="en-US" sz="1200" dirty="0" smtClean="0">
                <a:latin typeface="Times New Roman" panose="02020603050405020304" pitchFamily="18" charset="0"/>
                <a:ea typeface="Times New Roman" panose="02020603050405020304" pitchFamily="18" charset="0"/>
              </a:rPr>
              <a:t>1)        ERCOT </a:t>
            </a:r>
            <a:r>
              <a:rPr lang="en-US" sz="1200" dirty="0">
                <a:latin typeface="Times New Roman" panose="02020603050405020304" pitchFamily="18" charset="0"/>
                <a:ea typeface="Times New Roman" panose="02020603050405020304" pitchFamily="18" charset="0"/>
              </a:rPr>
              <a:t>shall acquire meter data via the following communication links:</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(a)	ERCOT private communication network established by ERCOT for ERCOT Real-Time metered Entities; and</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(b)	Standard voice telephone circuit or other ERCOT-approved communication technology provided by the Transmission Service Provider (TSP) or Distribution Service Provider (DSP) for ERCOT-Polled Settlement (EPS) Meters.</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00049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Introduction on TDSP meter(s) for SOES receiving nodal pricing</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Content Placeholder 4"/>
          <p:cNvSpPr>
            <a:spLocks noGrp="1"/>
          </p:cNvSpPr>
          <p:nvPr>
            <p:ph idx="1"/>
          </p:nvPr>
        </p:nvSpPr>
        <p:spPr>
          <a:xfrm>
            <a:off x="304800" y="1524000"/>
            <a:ext cx="8534400" cy="4518821"/>
          </a:xfrm>
        </p:spPr>
        <p:txBody>
          <a:bodyPr/>
          <a:lstStyle/>
          <a:p>
            <a:endParaRPr lang="en-US" sz="1800" dirty="0" smtClean="0">
              <a:solidFill>
                <a:schemeClr val="tx1"/>
              </a:solidFill>
              <a:latin typeface="TradeGothic LT" panose="020B0506030503020504" pitchFamily="34" charset="0"/>
              <a:ea typeface="TradeGothic LT" panose="020B0506030503020504" pitchFamily="34" charset="0"/>
            </a:endParaRPr>
          </a:p>
          <a:p>
            <a:endParaRPr lang="en-US" sz="1800" dirty="0">
              <a:solidFill>
                <a:schemeClr val="tx1"/>
              </a:solidFill>
              <a:latin typeface="TradeGothic LT" panose="020B0506030503020504" pitchFamily="34" charset="0"/>
              <a:ea typeface="TradeGothic LT" panose="020B0506030503020504" pitchFamily="34" charset="0"/>
            </a:endParaRPr>
          </a:p>
          <a:p>
            <a:endParaRPr lang="en-US" sz="1800" dirty="0" smtClean="0">
              <a:solidFill>
                <a:schemeClr val="tx1"/>
              </a:solidFill>
              <a:latin typeface="TradeGothic LT" panose="020B0506030503020504" pitchFamily="34" charset="0"/>
              <a:ea typeface="TradeGothic LT" panose="020B0506030503020504" pitchFamily="34" charset="0"/>
            </a:endParaRPr>
          </a:p>
          <a:p>
            <a:r>
              <a:rPr lang="en-US" sz="1800" dirty="0" smtClean="0">
                <a:solidFill>
                  <a:schemeClr val="tx1"/>
                </a:solidFill>
                <a:latin typeface="TradeGothic LT" panose="020B0506030503020504" pitchFamily="34" charset="0"/>
                <a:ea typeface="TradeGothic LT" panose="020B0506030503020504" pitchFamily="34" charset="0"/>
              </a:rPr>
              <a:t>Introduction </a:t>
            </a:r>
            <a:r>
              <a:rPr lang="en-US" sz="1800" dirty="0">
                <a:solidFill>
                  <a:schemeClr val="tx1"/>
                </a:solidFill>
                <a:latin typeface="TradeGothic LT" panose="020B0506030503020504" pitchFamily="34" charset="0"/>
                <a:ea typeface="TradeGothic LT" panose="020B0506030503020504" pitchFamily="34" charset="0"/>
              </a:rPr>
              <a:t>of discussion on using TDSP meter(s) for SOES receiving nodal pricing </a:t>
            </a:r>
            <a:endParaRPr lang="en-US" dirty="0" smtClean="0"/>
          </a:p>
        </p:txBody>
      </p:sp>
    </p:spTree>
    <p:extLst>
      <p:ext uri="{BB962C8B-B14F-4D97-AF65-F5344CB8AC3E}">
        <p14:creationId xmlns:p14="http://schemas.microsoft.com/office/powerpoint/2010/main" val="4157090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New or Other Business Items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3" name="Rectangle 2"/>
          <p:cNvSpPr/>
          <p:nvPr/>
        </p:nvSpPr>
        <p:spPr>
          <a:xfrm>
            <a:off x="381000" y="914400"/>
            <a:ext cx="5943600" cy="923330"/>
          </a:xfrm>
          <a:prstGeom prst="rect">
            <a:avLst/>
          </a:prstGeom>
        </p:spPr>
        <p:txBody>
          <a:bodyPr wrap="square">
            <a:spAutoFit/>
          </a:bodyPr>
          <a:lstStyle/>
          <a:p>
            <a:pPr marL="285750" lvl="1" indent="-285750">
              <a:buFont typeface="Arial" panose="020B0604020202020204" pitchFamily="34" charset="0"/>
              <a:buChar char="•"/>
            </a:pPr>
            <a:endParaRPr lang="en-US" altLang="en-US" kern="0" dirty="0" smtClean="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kern="0" dirty="0" smtClean="0">
                <a:solidFill>
                  <a:srgbClr val="000000"/>
                </a:solidFill>
                <a:latin typeface="TradeGothic LT" panose="020B0506030503020504" pitchFamily="34" charset="0"/>
                <a:ea typeface="TradeGothic LT" panose="020B0506030503020504" pitchFamily="34" charset="0"/>
              </a:rPr>
              <a:t>Request for any new or other business items</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88812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Meeting Summary and Closing Remarks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3" name="Rectangle 2"/>
          <p:cNvSpPr/>
          <p:nvPr/>
        </p:nvSpPr>
        <p:spPr>
          <a:xfrm>
            <a:off x="381000" y="914400"/>
            <a:ext cx="8001000" cy="1477328"/>
          </a:xfrm>
          <a:prstGeom prst="rect">
            <a:avLst/>
          </a:prstGeom>
        </p:spPr>
        <p:txBody>
          <a:bodyPr wrap="square">
            <a:spAutoFit/>
          </a:bodyPr>
          <a:lstStyle/>
          <a:p>
            <a:pPr marL="285750" lvl="1" indent="-285750">
              <a:buFont typeface="Arial" panose="020B0604020202020204" pitchFamily="34" charset="0"/>
              <a:buChar char="•"/>
            </a:pPr>
            <a:r>
              <a:rPr lang="en-US" altLang="en-US" kern="0" dirty="0" smtClean="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kern="0" dirty="0" smtClean="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dirty="0" smtClean="0">
                <a:hlinkClick r:id="rId3"/>
              </a:rPr>
              <a:t>http</a:t>
            </a:r>
            <a:r>
              <a:rPr lang="en-US" dirty="0">
                <a:hlinkClick r:id="rId3"/>
              </a:rPr>
              <a:t>://www.ercot.com/calendar/2020/7/23/209174-MWG</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3671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Anti-Trust Admonition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4555093"/>
          </a:xfrm>
          <a:prstGeom prst="rect">
            <a:avLst/>
          </a:prstGeom>
          <a:noFill/>
        </p:spPr>
        <p:txBody>
          <a:bodyPr wrap="square" rtlCol="0">
            <a:spAutoFit/>
          </a:bodyPr>
          <a:lstStyle/>
          <a:p>
            <a:pPr marL="0" lvl="1"/>
            <a:r>
              <a:rPr lang="en-US" altLang="en-US" b="1" u="sng" kern="0" dirty="0">
                <a:solidFill>
                  <a:srgbClr val="000000"/>
                </a:solidFill>
                <a:latin typeface="TradeGothic LT" panose="020B0506030503020504" pitchFamily="34" charset="0"/>
                <a:ea typeface="TradeGothic LT" panose="020B0506030503020504" pitchFamily="34" charset="0"/>
              </a:rPr>
              <a:t>Antitrust Admonition</a:t>
            </a:r>
            <a:endParaRPr lang="en-US" kern="0" dirty="0">
              <a:solidFill>
                <a:srgbClr val="000000"/>
              </a:solidFill>
              <a:latin typeface="TradeGothic LT" panose="020B0506030503020504" pitchFamily="34" charset="0"/>
              <a:ea typeface="TradeGothic LT" panose="020B0506030503020504" pitchFamily="34" charset="0"/>
            </a:endParaRPr>
          </a:p>
          <a:p>
            <a:pPr marL="0" lvl="1"/>
            <a:r>
              <a:rPr lang="en-US" kern="0" dirty="0" smtClean="0">
                <a:solidFill>
                  <a:srgbClr val="000000"/>
                </a:solidFill>
                <a:latin typeface="TradeGothic LT" panose="020B0506030503020504" pitchFamily="34" charset="0"/>
                <a:ea typeface="TradeGothic LT" panose="020B0506030503020504" pitchFamily="34" charset="0"/>
              </a:rPr>
              <a:t>To </a:t>
            </a:r>
            <a:r>
              <a:rPr lang="en-US" kern="0" dirty="0">
                <a:solidFill>
                  <a:srgbClr val="000000"/>
                </a:solidFill>
                <a:latin typeface="TradeGothic LT" panose="020B0506030503020504" pitchFamily="34" charset="0"/>
                <a:ea typeface="TradeGothic LT" panose="020B0506030503020504" pitchFamily="34" charset="0"/>
              </a:rPr>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kern="0" dirty="0">
                <a:solidFill>
                  <a:srgbClr val="000000"/>
                </a:solidFill>
                <a:latin typeface="TradeGothic LT" panose="020B0506030503020504" pitchFamily="34" charset="0"/>
                <a:ea typeface="TradeGothic LT" panose="020B0506030503020504" pitchFamily="34" charset="0"/>
              </a:rPr>
            </a:br>
            <a:r>
              <a:rPr lang="en-US" kern="0" dirty="0">
                <a:solidFill>
                  <a:srgbClr val="000000"/>
                </a:solidFill>
                <a:latin typeface="TradeGothic LT" panose="020B0506030503020504" pitchFamily="34" charset="0"/>
                <a:ea typeface="TradeGothic LT" panose="020B0506030503020504" pitchFamily="34" charset="0"/>
                <a:hlinkClick r:id="rId3"/>
              </a:rPr>
              <a:t>http://</a:t>
            </a:r>
            <a:r>
              <a:rPr lang="en-US" kern="0" dirty="0" smtClean="0">
                <a:solidFill>
                  <a:srgbClr val="000000"/>
                </a:solidFill>
                <a:latin typeface="TradeGothic LT" panose="020B0506030503020504" pitchFamily="34" charset="0"/>
                <a:ea typeface="TradeGothic LT" panose="020B0506030503020504" pitchFamily="34" charset="0"/>
                <a:hlinkClick r:id="rId3"/>
              </a:rPr>
              <a:t>www.ercot.com/about/governance/index.html</a:t>
            </a:r>
            <a:endParaRPr lang="en-US" kern="0" dirty="0" smtClean="0">
              <a:solidFill>
                <a:srgbClr val="000000"/>
              </a:solidFill>
              <a:latin typeface="TradeGothic LT" panose="020B0506030503020504" pitchFamily="34" charset="0"/>
              <a:ea typeface="TradeGothic LT" panose="020B0506030503020504" pitchFamily="34" charset="0"/>
            </a:endParaRPr>
          </a:p>
          <a:p>
            <a:pPr marL="0" lvl="1"/>
            <a:endParaRPr lang="en-US" kern="0" dirty="0">
              <a:solidFill>
                <a:srgbClr val="000000"/>
              </a:solidFill>
              <a:latin typeface="TradeGothic LT" panose="020B0506030503020504" pitchFamily="34" charset="0"/>
              <a:ea typeface="TradeGothic LT" panose="020B0506030503020504" pitchFamily="34" charset="0"/>
            </a:endParaRPr>
          </a:p>
          <a:p>
            <a:pPr marL="0" lvl="1"/>
            <a:endParaRPr lang="en-US" kern="0" dirty="0" smtClean="0">
              <a:solidFill>
                <a:srgbClr val="000000"/>
              </a:solidFill>
              <a:latin typeface="TradeGothic LT" panose="020B0506030503020504" pitchFamily="34" charset="0"/>
              <a:ea typeface="TradeGothic LT" panose="020B0506030503020504" pitchFamily="34" charset="0"/>
            </a:endParaRPr>
          </a:p>
          <a:p>
            <a:pPr marL="0" lvl="1"/>
            <a:endParaRPr lang="en-US"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000" b="1" u="sng" kern="0" dirty="0" smtClean="0">
                <a:solidFill>
                  <a:srgbClr val="000000"/>
                </a:solidFill>
                <a:latin typeface="TradeGothic LT" panose="020B0506030503020504" pitchFamily="34" charset="0"/>
                <a:ea typeface="TradeGothic LT" panose="020B0506030503020504" pitchFamily="34" charset="0"/>
              </a:rPr>
              <a:t>Disclaimer</a:t>
            </a:r>
            <a:endParaRPr lang="en-US" altLang="en-US" sz="2000" b="1" u="sng" kern="0" dirty="0">
              <a:solidFill>
                <a:srgbClr val="000000"/>
              </a:solidFill>
              <a:latin typeface="TradeGothic LT" panose="020B0506030503020504" pitchFamily="34" charset="0"/>
              <a:ea typeface="TradeGothic LT" panose="020B0506030503020504" pitchFamily="34" charset="0"/>
            </a:endParaRPr>
          </a:p>
          <a:p>
            <a:pPr lvl="0">
              <a:lnSpc>
                <a:spcPct val="80000"/>
              </a:lnSpc>
              <a:defRPr/>
            </a:pPr>
            <a:r>
              <a:rPr lang="en-US" altLang="en-US"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a:t>
            </a:r>
            <a:r>
              <a:rPr lang="en-US" altLang="en-US" kern="0" dirty="0" smtClean="0">
                <a:solidFill>
                  <a:srgbClr val="000000"/>
                </a:solidFill>
                <a:latin typeface="TradeGothic LT" panose="020B0506030503020504" pitchFamily="34" charset="0"/>
                <a:ea typeface="TradeGothic LT" panose="020B0506030503020504" pitchFamily="34" charset="0"/>
              </a:rPr>
              <a:t>the acknowledgement </a:t>
            </a:r>
            <a:r>
              <a:rPr lang="en-US" altLang="en-US" kern="0" dirty="0">
                <a:solidFill>
                  <a:srgbClr val="000000"/>
                </a:solidFill>
                <a:latin typeface="TradeGothic LT" panose="020B0506030503020504" pitchFamily="34" charset="0"/>
                <a:ea typeface="TradeGothic LT" panose="020B0506030503020504" pitchFamily="34" charset="0"/>
              </a:rPr>
              <a:t>that the information will</a:t>
            </a:r>
          </a:p>
          <a:p>
            <a:pPr lvl="0">
              <a:lnSpc>
                <a:spcPct val="80000"/>
              </a:lnSpc>
              <a:defRPr/>
            </a:pPr>
            <a:r>
              <a:rPr lang="en-US" altLang="en-US"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Attendance Roll-call and Introductions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81000" y="914400"/>
            <a:ext cx="8153400" cy="369332"/>
          </a:xfrm>
          <a:prstGeom prst="rect">
            <a:avLst/>
          </a:prstGeom>
          <a:noFill/>
        </p:spPr>
        <p:txBody>
          <a:bodyPr wrap="square" rtlCol="0">
            <a:spAutoFit/>
          </a:bodyPr>
          <a:lstStyle/>
          <a:p>
            <a:pPr marL="285750" lvl="1" indent="-285750">
              <a:buFont typeface="Arial" panose="020B0604020202020204" pitchFamily="34" charset="0"/>
              <a:buChar char="•"/>
            </a:pPr>
            <a:r>
              <a:rPr lang="en-US" altLang="en-US" kern="0" dirty="0" smtClean="0">
                <a:solidFill>
                  <a:srgbClr val="000000"/>
                </a:solidFill>
                <a:latin typeface="TradeGothic LT" panose="020B0506030503020504" pitchFamily="34" charset="0"/>
                <a:ea typeface="TradeGothic LT" panose="020B0506030503020504" pitchFamily="34" charset="0"/>
              </a:rPr>
              <a:t>Brief introduction of those present and those participating via WebEx</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SMOG updates to supplement NPRR 1020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Content Placeholder 4"/>
          <p:cNvSpPr>
            <a:spLocks noGrp="1"/>
          </p:cNvSpPr>
          <p:nvPr>
            <p:ph idx="1"/>
          </p:nvPr>
        </p:nvSpPr>
        <p:spPr/>
        <p:txBody>
          <a:bodyPr/>
          <a:lstStyle/>
          <a:p>
            <a:r>
              <a:rPr lang="en-US" sz="1800" dirty="0" smtClean="0">
                <a:latin typeface="TradeGothic LT" panose="020B0506030503020504" pitchFamily="34" charset="0"/>
                <a:ea typeface="TradeGothic LT" panose="020B0506030503020504" pitchFamily="34" charset="0"/>
              </a:rPr>
              <a:t>NPRR 1020 allows for a Resource to provide an auxiliary loads calculation to the TDSP when the WSL cannot be separately metered from the aux Load</a:t>
            </a:r>
          </a:p>
          <a:p>
            <a:r>
              <a:rPr lang="en-US" sz="1800" dirty="0" smtClean="0">
                <a:latin typeface="TradeGothic LT" panose="020B0506030503020504" pitchFamily="34" charset="0"/>
                <a:ea typeface="TradeGothic LT" panose="020B0506030503020504" pitchFamily="34" charset="0"/>
              </a:rPr>
              <a:t>TDSP incorporates the Resource provided load information into an EPS Meter</a:t>
            </a:r>
          </a:p>
          <a:p>
            <a:r>
              <a:rPr lang="en-US" sz="1800" dirty="0" smtClean="0">
                <a:latin typeface="TradeGothic LT" panose="020B0506030503020504" pitchFamily="34" charset="0"/>
                <a:ea typeface="TradeGothic LT" panose="020B0506030503020504" pitchFamily="34" charset="0"/>
              </a:rPr>
              <a:t>SMOG updates needed to support implementation</a:t>
            </a:r>
          </a:p>
          <a:p>
            <a:r>
              <a:rPr lang="en-US" sz="1800" dirty="0" smtClean="0">
                <a:latin typeface="TradeGothic LT" panose="020B0506030503020504" pitchFamily="34" charset="0"/>
                <a:ea typeface="TradeGothic LT" panose="020B0506030503020504" pitchFamily="34" charset="0"/>
              </a:rPr>
              <a:t>MWG effort needed to provide the details on the updates</a:t>
            </a:r>
          </a:p>
          <a:p>
            <a:r>
              <a:rPr lang="en-US" sz="1800" dirty="0" smtClean="0">
                <a:latin typeface="TradeGothic LT" panose="020B0506030503020504" pitchFamily="34" charset="0"/>
                <a:ea typeface="TradeGothic LT" panose="020B0506030503020504" pitchFamily="34" charset="0"/>
              </a:rPr>
              <a:t>Possible path forward for updates </a:t>
            </a:r>
          </a:p>
          <a:p>
            <a:pPr lvl="1"/>
            <a:r>
              <a:rPr lang="en-US" sz="1600" dirty="0" smtClean="0">
                <a:latin typeface="TradeGothic LT" panose="020B0506030503020504" pitchFamily="34" charset="0"/>
                <a:ea typeface="TradeGothic LT" panose="020B0506030503020504" pitchFamily="34" charset="0"/>
              </a:rPr>
              <a:t>Identify areas that may require updates</a:t>
            </a:r>
          </a:p>
          <a:p>
            <a:pPr lvl="1"/>
            <a:r>
              <a:rPr lang="en-US" sz="1600" dirty="0" smtClean="0">
                <a:latin typeface="TradeGothic LT" panose="020B0506030503020504" pitchFamily="34" charset="0"/>
                <a:ea typeface="TradeGothic LT" panose="020B0506030503020504" pitchFamily="34" charset="0"/>
              </a:rPr>
              <a:t>Discuss concepts on what the updates should encompass</a:t>
            </a:r>
          </a:p>
          <a:p>
            <a:pPr lvl="1"/>
            <a:r>
              <a:rPr lang="en-US" sz="1600" dirty="0" smtClean="0">
                <a:latin typeface="TradeGothic LT" panose="020B0506030503020504" pitchFamily="34" charset="0"/>
                <a:ea typeface="TradeGothic LT" panose="020B0506030503020504" pitchFamily="34" charset="0"/>
              </a:rPr>
              <a:t>Discuss draft language options</a:t>
            </a:r>
            <a:endParaRPr lang="en-US" sz="1800" dirty="0">
              <a:latin typeface="TradeGothic LT" panose="020B0506030503020504" pitchFamily="34" charset="0"/>
              <a:ea typeface="TradeGothic LT" panose="020B0506030503020504" pitchFamily="34" charset="0"/>
            </a:endParaRPr>
          </a:p>
          <a:p>
            <a:r>
              <a:rPr lang="en-US" sz="1800" dirty="0" smtClean="0">
                <a:latin typeface="TradeGothic LT" panose="020B0506030503020504" pitchFamily="34" charset="0"/>
                <a:ea typeface="TradeGothic LT" panose="020B0506030503020504" pitchFamily="34" charset="0"/>
              </a:rPr>
              <a:t>ERCOT create and bring draft language to the MWG for review </a:t>
            </a:r>
          </a:p>
          <a:p>
            <a:r>
              <a:rPr lang="en-US" sz="1800" dirty="0" smtClean="0">
                <a:latin typeface="TradeGothic LT" panose="020B0506030503020504" pitchFamily="34" charset="0"/>
                <a:ea typeface="TradeGothic LT" panose="020B0506030503020504" pitchFamily="34" charset="0"/>
              </a:rPr>
              <a:t>Official submittal of the language for market consideration </a:t>
            </a:r>
          </a:p>
          <a:p>
            <a:endParaRPr lang="en-US" sz="1800" dirty="0" smtClean="0">
              <a:latin typeface="TradeGothic LT" panose="020B0506030503020504" pitchFamily="34" charset="0"/>
              <a:ea typeface="TradeGothic LT" panose="020B0506030503020504" pitchFamily="34" charset="0"/>
            </a:endParaRPr>
          </a:p>
          <a:p>
            <a:endParaRPr lang="en-US" dirty="0"/>
          </a:p>
        </p:txBody>
      </p:sp>
    </p:spTree>
    <p:extLst>
      <p:ext uri="{BB962C8B-B14F-4D97-AF65-F5344CB8AC3E}">
        <p14:creationId xmlns:p14="http://schemas.microsoft.com/office/powerpoint/2010/main" val="195435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Line Loss Compensation from February meeting</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840224"/>
            <a:ext cx="8458200" cy="3970318"/>
          </a:xfrm>
          <a:prstGeom prst="rect">
            <a:avLst/>
          </a:prstGeom>
        </p:spPr>
        <p:txBody>
          <a:bodyPr wrap="square">
            <a:spAutoFit/>
          </a:bodyPr>
          <a:lstStyle/>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During the February meeting the group reached consensus for a generic solution that could be technically supported</a:t>
            </a: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A request for distance that would not require compensation was to be made based on technical needs such as the first transmission structure outside the substation</a:t>
            </a:r>
          </a:p>
          <a:p>
            <a:pPr marL="742950" lvl="2"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2 TDSPs provided data regarding the first poll out distance from the meter location</a:t>
            </a:r>
          </a:p>
          <a:p>
            <a:pPr marL="1200150" lvl="3"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7 sites were provide. The max distance was 200 feet, the minimum was 103 feet with an average of 133.86 feet.</a:t>
            </a:r>
          </a:p>
          <a:p>
            <a:pPr marL="1657350" lvl="4"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143, 143, 200, 103, 116, 116 &amp; 116</a:t>
            </a:r>
            <a:r>
              <a:rPr lang="en-US" dirty="0">
                <a:latin typeface="TradeGothic LT" panose="020B0506030503020504" pitchFamily="34" charset="0"/>
                <a:ea typeface="TradeGothic LT" panose="020B0506030503020504" pitchFamily="34" charset="0"/>
              </a:rPr>
              <a:t>	</a:t>
            </a:r>
          </a:p>
          <a:p>
            <a:pPr marL="1657350" lvl="4"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Average - 133.8571429</a:t>
            </a:r>
            <a:r>
              <a:rPr lang="en-US" dirty="0">
                <a:latin typeface="TradeGothic LT" panose="020B0506030503020504" pitchFamily="34" charset="0"/>
                <a:ea typeface="TradeGothic LT" panose="020B0506030503020504" pitchFamily="34" charset="0"/>
              </a:rPr>
              <a:t>	</a:t>
            </a:r>
          </a:p>
          <a:p>
            <a:pPr marL="1657350" lvl="4"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Max - 200</a:t>
            </a:r>
            <a:r>
              <a:rPr lang="en-US" dirty="0">
                <a:latin typeface="TradeGothic LT" panose="020B0506030503020504" pitchFamily="34" charset="0"/>
                <a:ea typeface="TradeGothic LT" panose="020B0506030503020504" pitchFamily="34" charset="0"/>
              </a:rPr>
              <a:t>	</a:t>
            </a:r>
            <a:endParaRPr lang="en-US" dirty="0" smtClean="0">
              <a:latin typeface="TradeGothic LT" panose="020B0506030503020504" pitchFamily="34" charset="0"/>
              <a:ea typeface="TradeGothic LT" panose="020B0506030503020504" pitchFamily="34" charset="0"/>
            </a:endParaRPr>
          </a:p>
          <a:p>
            <a:pPr marL="1657350" lvl="4"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Min - 103</a:t>
            </a:r>
            <a:r>
              <a:rPr lang="en-US" dirty="0">
                <a:latin typeface="TradeGothic LT" panose="020B0506030503020504" pitchFamily="34" charset="0"/>
                <a:ea typeface="TradeGothic LT" panose="020B0506030503020504" pitchFamily="34" charset="0"/>
              </a:rPr>
              <a:t>	</a:t>
            </a:r>
          </a:p>
          <a:p>
            <a:pPr marL="742950" lvl="2" indent="-28575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870305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adeGothic LT" panose="020B0506030503020504" pitchFamily="34" charset="0"/>
                <a:ea typeface="TradeGothic LT" panose="020B0506030503020504" pitchFamily="34" charset="0"/>
              </a:rPr>
              <a:t>Line Loss Compensation </a:t>
            </a:r>
            <a:r>
              <a:rPr lang="en-US" dirty="0" smtClean="0">
                <a:latin typeface="TradeGothic LT" panose="020B0506030503020504" pitchFamily="34" charset="0"/>
                <a:ea typeface="TradeGothic LT" panose="020B0506030503020504" pitchFamily="34" charset="0"/>
              </a:rPr>
              <a:t>Discussion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Content Placeholder 4"/>
          <p:cNvSpPr>
            <a:spLocks noGrp="1"/>
          </p:cNvSpPr>
          <p:nvPr>
            <p:ph idx="1"/>
          </p:nvPr>
        </p:nvSpPr>
        <p:spPr/>
        <p:txBody>
          <a:bodyPr/>
          <a:lstStyle/>
          <a:p>
            <a:r>
              <a:rPr lang="en-US" sz="1800" dirty="0" smtClean="0">
                <a:solidFill>
                  <a:schemeClr val="tx1"/>
                </a:solidFill>
                <a:latin typeface="TradeGothic LT" panose="020B0506030503020504" pitchFamily="34" charset="0"/>
                <a:ea typeface="TradeGothic LT" panose="020B0506030503020504" pitchFamily="34" charset="0"/>
              </a:rPr>
              <a:t>What path forward should be taken by the Meter Working Group?</a:t>
            </a:r>
            <a:endParaRPr lang="en-US" sz="1800" dirty="0">
              <a:solidFill>
                <a:schemeClr val="tx1"/>
              </a:solidFill>
              <a:latin typeface="TradeGothic LT" panose="020B0506030503020504" pitchFamily="34" charset="0"/>
              <a:ea typeface="TradeGothic LT" panose="020B0506030503020504" pitchFamily="34" charset="0"/>
            </a:endParaRPr>
          </a:p>
          <a:p>
            <a:pPr marL="0" indent="0">
              <a:buNone/>
            </a:pPr>
            <a:endParaRPr lang="en-US" dirty="0"/>
          </a:p>
        </p:txBody>
      </p:sp>
    </p:spTree>
    <p:extLst>
      <p:ext uri="{BB962C8B-B14F-4D97-AF65-F5344CB8AC3E}">
        <p14:creationId xmlns:p14="http://schemas.microsoft.com/office/powerpoint/2010/main" val="1844448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Update on VT Throw Over Initiative</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3" name="Rectangle 2"/>
          <p:cNvSpPr/>
          <p:nvPr/>
        </p:nvSpPr>
        <p:spPr>
          <a:xfrm>
            <a:off x="381000" y="840224"/>
            <a:ext cx="8458200" cy="3693319"/>
          </a:xfrm>
          <a:prstGeom prst="rect">
            <a:avLst/>
          </a:prstGeom>
        </p:spPr>
        <p:txBody>
          <a:bodyPr wrap="square">
            <a:spAutoFit/>
          </a:bodyPr>
          <a:lstStyle/>
          <a:p>
            <a:pPr marL="457200" lvl="2"/>
            <a:endParaRPr lang="en-US" dirty="0" smtClean="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Method 1: Number of </a:t>
            </a:r>
            <a:r>
              <a:rPr lang="en-US" dirty="0" smtClean="0">
                <a:latin typeface="TradeGothic LT" panose="020B0506030503020504" pitchFamily="34" charset="0"/>
                <a:ea typeface="TradeGothic LT" panose="020B0506030503020504" pitchFamily="34" charset="0"/>
              </a:rPr>
              <a:t>EPS meter points </a:t>
            </a:r>
            <a:r>
              <a:rPr lang="en-US" dirty="0" smtClean="0">
                <a:latin typeface="TradeGothic LT" panose="020B0506030503020504" pitchFamily="34" charset="0"/>
                <a:ea typeface="TradeGothic LT" panose="020B0506030503020504" pitchFamily="34" charset="0"/>
              </a:rPr>
              <a:t>using  </a:t>
            </a:r>
            <a:r>
              <a:rPr lang="en-US" dirty="0" smtClean="0">
                <a:latin typeface="TradeGothic LT" panose="020B0506030503020504" pitchFamily="34" charset="0"/>
                <a:ea typeface="TradeGothic LT" panose="020B0506030503020504" pitchFamily="34" charset="0"/>
              </a:rPr>
              <a:t>the configuration 1 set of VTs feeding both the EPS-PRI and EPS-BU from one bus and then transferring to the 2</a:t>
            </a:r>
            <a:r>
              <a:rPr lang="en-US" baseline="30000" dirty="0" smtClean="0">
                <a:latin typeface="TradeGothic LT" panose="020B0506030503020504" pitchFamily="34" charset="0"/>
                <a:ea typeface="TradeGothic LT" panose="020B0506030503020504" pitchFamily="34" charset="0"/>
              </a:rPr>
              <a:t>nd</a:t>
            </a:r>
            <a:r>
              <a:rPr lang="en-US" dirty="0" smtClean="0">
                <a:latin typeface="TradeGothic LT" panose="020B0506030503020504" pitchFamily="34" charset="0"/>
                <a:ea typeface="TradeGothic LT" panose="020B0506030503020504" pitchFamily="34" charset="0"/>
              </a:rPr>
              <a:t> set of VTs if the first bus de-energizes or vice-versa using transfer relay or switch =  </a:t>
            </a:r>
            <a:r>
              <a:rPr lang="en-US" dirty="0" smtClean="0">
                <a:latin typeface="TradeGothic LT" panose="020B0506030503020504" pitchFamily="34" charset="0"/>
                <a:ea typeface="TradeGothic LT" panose="020B0506030503020504" pitchFamily="34" charset="0"/>
              </a:rPr>
              <a:t>101</a:t>
            </a:r>
            <a:r>
              <a:rPr lang="en-US" dirty="0" smtClean="0">
                <a:latin typeface="TradeGothic LT" panose="020B0506030503020504" pitchFamily="34" charset="0"/>
                <a:ea typeface="TradeGothic LT" panose="020B0506030503020504" pitchFamily="34" charset="0"/>
              </a:rPr>
              <a:t/>
            </a:r>
            <a:br>
              <a:rPr lang="en-US" dirty="0" smtClean="0">
                <a:latin typeface="TradeGothic LT" panose="020B0506030503020504" pitchFamily="34" charset="0"/>
                <a:ea typeface="TradeGothic LT" panose="020B0506030503020504" pitchFamily="34" charset="0"/>
              </a:rPr>
            </a:br>
            <a:endParaRPr lang="en-US" dirty="0" smtClean="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Method 2: Number </a:t>
            </a:r>
            <a:r>
              <a:rPr lang="en-US" dirty="0">
                <a:latin typeface="TradeGothic LT" panose="020B0506030503020504" pitchFamily="34" charset="0"/>
                <a:ea typeface="TradeGothic LT" panose="020B0506030503020504" pitchFamily="34" charset="0"/>
              </a:rPr>
              <a:t>of </a:t>
            </a:r>
            <a:r>
              <a:rPr lang="en-US" dirty="0" smtClean="0">
                <a:latin typeface="TradeGothic LT" panose="020B0506030503020504" pitchFamily="34" charset="0"/>
                <a:ea typeface="TradeGothic LT" panose="020B0506030503020504" pitchFamily="34" charset="0"/>
              </a:rPr>
              <a:t>EPS meter points using  </a:t>
            </a:r>
            <a:r>
              <a:rPr lang="en-US" dirty="0">
                <a:latin typeface="TradeGothic LT" panose="020B0506030503020504" pitchFamily="34" charset="0"/>
                <a:ea typeface="TradeGothic LT" panose="020B0506030503020504" pitchFamily="34" charset="0"/>
              </a:rPr>
              <a:t>the configuration 1 set of VTs feeding EPS-PRI &amp; 1 set of VTs feeding  EPS-BU wherein if one of the buses de-energizes, either the EPS-PRI or EPS-BU will be lost  =  </a:t>
            </a:r>
            <a:r>
              <a:rPr lang="en-US" dirty="0" smtClean="0">
                <a:latin typeface="TradeGothic LT" panose="020B0506030503020504" pitchFamily="34" charset="0"/>
                <a:ea typeface="TradeGothic LT" panose="020B0506030503020504" pitchFamily="34" charset="0"/>
              </a:rPr>
              <a:t>19</a:t>
            </a:r>
            <a:endParaRPr lang="en-US" dirty="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endParaRPr lang="en-US" dirty="0" smtClean="0">
              <a:latin typeface="TradeGothic LT" panose="020B0506030503020504" pitchFamily="34" charset="0"/>
              <a:ea typeface="TradeGothic LT" panose="020B0506030503020504" pitchFamily="34" charset="0"/>
            </a:endParaRPr>
          </a:p>
          <a:p>
            <a:pPr marL="457200" lvl="2"/>
            <a:endParaRPr lang="en-US" dirty="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Observation: more </a:t>
            </a:r>
            <a:r>
              <a:rPr lang="en-US" smtClean="0">
                <a:latin typeface="TradeGothic LT" panose="020B0506030503020504" pitchFamily="34" charset="0"/>
                <a:ea typeface="TradeGothic LT" panose="020B0506030503020504" pitchFamily="34" charset="0"/>
              </a:rPr>
              <a:t>sites/meter points </a:t>
            </a:r>
            <a:r>
              <a:rPr lang="en-US" dirty="0" smtClean="0">
                <a:latin typeface="TradeGothic LT" panose="020B0506030503020504" pitchFamily="34" charset="0"/>
                <a:ea typeface="TradeGothic LT" panose="020B0506030503020504" pitchFamily="34" charset="0"/>
              </a:rPr>
              <a:t>use Method 1 than Method 2</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61771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Throw Over Scheme Discussion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Content Placeholder 4"/>
          <p:cNvSpPr>
            <a:spLocks noGrp="1"/>
          </p:cNvSpPr>
          <p:nvPr>
            <p:ph idx="1"/>
          </p:nvPr>
        </p:nvSpPr>
        <p:spPr>
          <a:xfrm>
            <a:off x="304800" y="990600"/>
            <a:ext cx="8534400" cy="5181600"/>
          </a:xfrm>
        </p:spPr>
        <p:txBody>
          <a:bodyPr/>
          <a:lstStyle/>
          <a:p>
            <a:r>
              <a:rPr lang="en-US" sz="1800" dirty="0" smtClean="0">
                <a:solidFill>
                  <a:schemeClr val="tx1"/>
                </a:solidFill>
                <a:latin typeface="TradeGothic LT" panose="020B0506030503020504" pitchFamily="34" charset="0"/>
                <a:ea typeface="TradeGothic LT" panose="020B0506030503020504" pitchFamily="34" charset="0"/>
              </a:rPr>
              <a:t>Possible permutations for Throw Over schemes are numerous dependent on substation design</a:t>
            </a:r>
            <a:br>
              <a:rPr lang="en-US" sz="1800" dirty="0" smtClean="0">
                <a:solidFill>
                  <a:schemeClr val="tx1"/>
                </a:solidFill>
                <a:latin typeface="TradeGothic LT" panose="020B0506030503020504" pitchFamily="34" charset="0"/>
                <a:ea typeface="TradeGothic LT" panose="020B0506030503020504" pitchFamily="34" charset="0"/>
              </a:rPr>
            </a:br>
            <a:r>
              <a:rPr lang="en-US" sz="1800" dirty="0" smtClean="0">
                <a:solidFill>
                  <a:schemeClr val="tx1"/>
                </a:solidFill>
                <a:latin typeface="TradeGothic LT" panose="020B0506030503020504" pitchFamily="34" charset="0"/>
                <a:ea typeface="TradeGothic LT" panose="020B0506030503020504" pitchFamily="34" charset="0"/>
              </a:rPr>
              <a:t/>
            </a:r>
            <a:br>
              <a:rPr lang="en-US" sz="1800" dirty="0" smtClean="0">
                <a:solidFill>
                  <a:schemeClr val="tx1"/>
                </a:solidFill>
                <a:latin typeface="TradeGothic LT" panose="020B0506030503020504" pitchFamily="34" charset="0"/>
                <a:ea typeface="TradeGothic LT" panose="020B0506030503020504" pitchFamily="34" charset="0"/>
              </a:rPr>
            </a:br>
            <a:r>
              <a:rPr lang="en-US" sz="1800" dirty="0" smtClean="0">
                <a:solidFill>
                  <a:schemeClr val="tx1"/>
                </a:solidFill>
                <a:latin typeface="TradeGothic LT" panose="020B0506030503020504" pitchFamily="34" charset="0"/>
                <a:ea typeface="TradeGothic LT" panose="020B0506030503020504" pitchFamily="34" charset="0"/>
              </a:rPr>
              <a:t/>
            </a:r>
            <a:br>
              <a:rPr lang="en-US" sz="1800" dirty="0" smtClean="0">
                <a:solidFill>
                  <a:schemeClr val="tx1"/>
                </a:solidFill>
                <a:latin typeface="TradeGothic LT" panose="020B0506030503020504" pitchFamily="34" charset="0"/>
                <a:ea typeface="TradeGothic LT" panose="020B0506030503020504" pitchFamily="34" charset="0"/>
              </a:rPr>
            </a:br>
            <a:endParaRPr lang="en-US" sz="1800" dirty="0">
              <a:solidFill>
                <a:schemeClr val="tx1"/>
              </a:solidFill>
              <a:latin typeface="TradeGothic LT" panose="020B0506030503020504" pitchFamily="34" charset="0"/>
              <a:ea typeface="TradeGothic LT" panose="020B0506030503020504" pitchFamily="34" charset="0"/>
            </a:endParaRPr>
          </a:p>
          <a:p>
            <a:endParaRPr lang="en-US" sz="1800" dirty="0" smtClean="0">
              <a:solidFill>
                <a:schemeClr val="tx1"/>
              </a:solidFill>
              <a:latin typeface="TradeGothic LT" panose="020B0506030503020504" pitchFamily="34" charset="0"/>
              <a:ea typeface="TradeGothic LT" panose="020B0506030503020504" pitchFamily="34" charset="0"/>
            </a:endParaRPr>
          </a:p>
          <a:p>
            <a:endParaRPr lang="en-US" sz="1800" dirty="0">
              <a:solidFill>
                <a:schemeClr val="tx1"/>
              </a:solidFill>
              <a:latin typeface="TradeGothic LT" panose="020B0506030503020504" pitchFamily="34" charset="0"/>
              <a:ea typeface="TradeGothic LT" panose="020B0506030503020504" pitchFamily="34" charset="0"/>
            </a:endParaRPr>
          </a:p>
          <a:p>
            <a:r>
              <a:rPr lang="en-US" sz="1800" dirty="0" smtClean="0">
                <a:solidFill>
                  <a:schemeClr val="tx1"/>
                </a:solidFill>
                <a:latin typeface="TradeGothic LT" panose="020B0506030503020504" pitchFamily="34" charset="0"/>
                <a:ea typeface="TradeGothic LT" panose="020B0506030503020504" pitchFamily="34" charset="0"/>
              </a:rPr>
              <a:t>There are two basic design schemes currently in use for VT throw overs:</a:t>
            </a:r>
          </a:p>
          <a:p>
            <a:pPr lvl="1"/>
            <a:r>
              <a:rPr lang="en-US" sz="1600" dirty="0" smtClean="0">
                <a:solidFill>
                  <a:schemeClr val="tx1"/>
                </a:solidFill>
                <a:latin typeface="TradeGothic LT" panose="020B0506030503020504" pitchFamily="34" charset="0"/>
                <a:ea typeface="TradeGothic LT" panose="020B0506030503020504" pitchFamily="34" charset="0"/>
              </a:rPr>
              <a:t>Method 1: Both primary and backup meter are always powered from the same VTs</a:t>
            </a:r>
          </a:p>
          <a:p>
            <a:pPr lvl="1"/>
            <a:r>
              <a:rPr lang="en-US" sz="1600" dirty="0" smtClean="0">
                <a:solidFill>
                  <a:schemeClr val="tx1"/>
                </a:solidFill>
                <a:latin typeface="TradeGothic LT" panose="020B0506030503020504" pitchFamily="34" charset="0"/>
                <a:ea typeface="TradeGothic LT" panose="020B0506030503020504" pitchFamily="34" charset="0"/>
              </a:rPr>
              <a:t>Method 2: Primary and backup meter are normally powered from alternate VTs</a:t>
            </a:r>
            <a:br>
              <a:rPr lang="en-US" sz="1600" dirty="0" smtClean="0">
                <a:solidFill>
                  <a:schemeClr val="tx1"/>
                </a:solidFill>
                <a:latin typeface="TradeGothic LT" panose="020B0506030503020504" pitchFamily="34" charset="0"/>
                <a:ea typeface="TradeGothic LT" panose="020B0506030503020504" pitchFamily="34" charset="0"/>
              </a:rPr>
            </a:br>
            <a:endParaRPr lang="en-US" sz="1600" dirty="0" smtClean="0">
              <a:solidFill>
                <a:schemeClr val="tx1"/>
              </a:solidFill>
              <a:latin typeface="TradeGothic LT" panose="020B0506030503020504" pitchFamily="34" charset="0"/>
              <a:ea typeface="TradeGothic LT" panose="020B0506030503020504" pitchFamily="34" charset="0"/>
            </a:endParaRPr>
          </a:p>
          <a:p>
            <a:r>
              <a:rPr lang="en-US" sz="1800" dirty="0" smtClean="0">
                <a:solidFill>
                  <a:schemeClr val="tx1"/>
                </a:solidFill>
                <a:latin typeface="TradeGothic LT" panose="020B0506030503020504" pitchFamily="34" charset="0"/>
                <a:ea typeface="TradeGothic LT" panose="020B0506030503020504" pitchFamily="34" charset="0"/>
              </a:rPr>
              <a:t>Abnormal grid configurations are more likely to result in metering errors when method 1 is utilized</a:t>
            </a:r>
            <a:br>
              <a:rPr lang="en-US" sz="1800" dirty="0" smtClean="0">
                <a:solidFill>
                  <a:schemeClr val="tx1"/>
                </a:solidFill>
                <a:latin typeface="TradeGothic LT" panose="020B0506030503020504" pitchFamily="34" charset="0"/>
                <a:ea typeface="TradeGothic LT" panose="020B0506030503020504" pitchFamily="34" charset="0"/>
              </a:rPr>
            </a:br>
            <a:endParaRPr lang="en-US" sz="1800" dirty="0">
              <a:solidFill>
                <a:schemeClr val="tx1"/>
              </a:solidFill>
              <a:latin typeface="TradeGothic LT" panose="020B0506030503020504" pitchFamily="34" charset="0"/>
              <a:ea typeface="TradeGothic LT" panose="020B0506030503020504" pitchFamily="34" charset="0"/>
            </a:endParaRPr>
          </a:p>
          <a:p>
            <a:r>
              <a:rPr lang="en-US" sz="1800" dirty="0" smtClean="0">
                <a:solidFill>
                  <a:schemeClr val="tx1"/>
                </a:solidFill>
                <a:latin typeface="TradeGothic LT" panose="020B0506030503020504" pitchFamily="34" charset="0"/>
                <a:ea typeface="TradeGothic LT" panose="020B0506030503020504" pitchFamily="34" charset="0"/>
              </a:rPr>
              <a:t>Should the meter working group pursue language minimize the chance of metering errors?</a:t>
            </a:r>
            <a:endParaRPr lang="en-US" sz="1800" dirty="0">
              <a:solidFill>
                <a:schemeClr val="tx1"/>
              </a:solidFill>
              <a:latin typeface="TradeGothic LT" panose="020B0506030503020504" pitchFamily="34" charset="0"/>
              <a:ea typeface="TradeGothic LT" panose="020B05060305030205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559079692"/>
              </p:ext>
            </p:extLst>
          </p:nvPr>
        </p:nvGraphicFramePr>
        <p:xfrm>
          <a:off x="1066800" y="1676400"/>
          <a:ext cx="6629400" cy="1154430"/>
        </p:xfrm>
        <a:graphic>
          <a:graphicData uri="http://schemas.openxmlformats.org/drawingml/2006/table">
            <a:tbl>
              <a:tblPr>
                <a:tableStyleId>{BC89EF96-8CEA-46FF-86C4-4CE0E7609802}</a:tableStyleId>
              </a:tblPr>
              <a:tblGrid>
                <a:gridCol w="4114800"/>
                <a:gridCol w="2514600"/>
              </a:tblGrid>
              <a:tr h="182880">
                <a:tc>
                  <a:txBody>
                    <a:bodyPr/>
                    <a:lstStyle/>
                    <a:p>
                      <a:pPr algn="ctr" fontAlgn="ctr"/>
                      <a:r>
                        <a:rPr lang="en-US" sz="1200" u="none" strike="noStrike" dirty="0">
                          <a:effectLst/>
                          <a:latin typeface="TradeGothic LT" panose="020B0506030503020504" pitchFamily="34" charset="0"/>
                          <a:ea typeface="TradeGothic LT" panose="020B0506030503020504" pitchFamily="34" charset="0"/>
                        </a:rPr>
                        <a:t>NUMBER OF TDSPs UTILIZING THROW-OVER SCHEME</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a:effectLst/>
                          <a:latin typeface="TradeGothic LT" panose="020B0506030503020504" pitchFamily="34" charset="0"/>
                          <a:ea typeface="TradeGothic LT" panose="020B0506030503020504" pitchFamily="34" charset="0"/>
                        </a:rPr>
                        <a:t>11</a:t>
                      </a:r>
                      <a:endParaRPr lang="en-US" sz="1200" b="0" i="0" u="none" strike="noStrike">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r h="182880">
                <a:tc>
                  <a:txBody>
                    <a:bodyPr/>
                    <a:lstStyle/>
                    <a:p>
                      <a:pPr algn="ctr" fontAlgn="ctr"/>
                      <a:r>
                        <a:rPr lang="en-US" sz="1200" u="none" strike="noStrike" dirty="0" smtClean="0">
                          <a:effectLst/>
                          <a:latin typeface="TradeGothic LT" panose="020B0506030503020504" pitchFamily="34" charset="0"/>
                          <a:ea typeface="TradeGothic LT" panose="020B0506030503020504" pitchFamily="34" charset="0"/>
                        </a:rPr>
                        <a:t>NUMBER </a:t>
                      </a:r>
                      <a:r>
                        <a:rPr lang="en-US" sz="1200" u="none" strike="noStrike" dirty="0">
                          <a:effectLst/>
                          <a:latin typeface="TradeGothic LT" panose="020B0506030503020504" pitchFamily="34" charset="0"/>
                          <a:ea typeface="TradeGothic LT" panose="020B0506030503020504" pitchFamily="34" charset="0"/>
                        </a:rPr>
                        <a:t>OF SITES WITH THROW-OVER SCHEMES</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a:effectLst/>
                          <a:latin typeface="TradeGothic LT" panose="020B0506030503020504" pitchFamily="34" charset="0"/>
                          <a:ea typeface="TradeGothic LT" panose="020B0506030503020504" pitchFamily="34" charset="0"/>
                        </a:rPr>
                        <a:t>44</a:t>
                      </a:r>
                      <a:endParaRPr lang="en-US" sz="1200" b="0" i="0" u="none" strike="noStrike">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r h="182880">
                <a:tc>
                  <a:txBody>
                    <a:bodyPr/>
                    <a:lstStyle/>
                    <a:p>
                      <a:pPr algn="ctr" fontAlgn="ctr"/>
                      <a:r>
                        <a:rPr lang="en-US" sz="1200" u="none" strike="noStrike" dirty="0" smtClean="0">
                          <a:effectLst/>
                          <a:latin typeface="TradeGothic LT" panose="020B0506030503020504" pitchFamily="34" charset="0"/>
                          <a:ea typeface="TradeGothic LT" panose="020B0506030503020504" pitchFamily="34" charset="0"/>
                        </a:rPr>
                        <a:t>NUMBER </a:t>
                      </a:r>
                      <a:r>
                        <a:rPr lang="en-US" sz="1200" u="none" strike="noStrike" dirty="0">
                          <a:effectLst/>
                          <a:latin typeface="TradeGothic LT" panose="020B0506030503020504" pitchFamily="34" charset="0"/>
                          <a:ea typeface="TradeGothic LT" panose="020B0506030503020504" pitchFamily="34" charset="0"/>
                        </a:rPr>
                        <a:t>OF EPS METER POINTS </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a:effectLst/>
                          <a:latin typeface="TradeGothic LT" panose="020B0506030503020504" pitchFamily="34" charset="0"/>
                          <a:ea typeface="TradeGothic LT" panose="020B0506030503020504" pitchFamily="34" charset="0"/>
                        </a:rPr>
                        <a:t>120</a:t>
                      </a:r>
                      <a:endParaRPr lang="en-US" sz="1200" b="0" i="0" u="none" strike="noStrike">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r h="182880">
                <a:tc>
                  <a:txBody>
                    <a:bodyPr/>
                    <a:lstStyle/>
                    <a:p>
                      <a:pPr algn="ctr" fontAlgn="ctr"/>
                      <a:r>
                        <a:rPr lang="en-US" sz="1200" u="none" strike="noStrike" dirty="0">
                          <a:effectLst/>
                          <a:latin typeface="TradeGothic LT" panose="020B0506030503020504" pitchFamily="34" charset="0"/>
                          <a:ea typeface="TradeGothic LT" panose="020B0506030503020504" pitchFamily="34" charset="0"/>
                        </a:rPr>
                        <a:t>% IN COMPARISON TO TOTAL SITES</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a:effectLst/>
                          <a:latin typeface="TradeGothic LT" panose="020B0506030503020504" pitchFamily="34" charset="0"/>
                          <a:ea typeface="TradeGothic LT" panose="020B0506030503020504" pitchFamily="34" charset="0"/>
                        </a:rPr>
                        <a:t>Less than 10% (9.3%)</a:t>
                      </a:r>
                      <a:endParaRPr lang="en-US" sz="1200" b="0" i="0" u="none" strike="noStrike">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r h="182880">
                <a:tc>
                  <a:txBody>
                    <a:bodyPr/>
                    <a:lstStyle/>
                    <a:p>
                      <a:pPr algn="ctr" fontAlgn="ctr"/>
                      <a:r>
                        <a:rPr lang="en-US" sz="1200" u="none" strike="noStrike" dirty="0">
                          <a:effectLst/>
                          <a:latin typeface="TradeGothic LT" panose="020B0506030503020504" pitchFamily="34" charset="0"/>
                          <a:ea typeface="TradeGothic LT" panose="020B0506030503020504" pitchFamily="34" charset="0"/>
                        </a:rPr>
                        <a:t>VOLTAGE LEVEL INSTALLED</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dirty="0" smtClean="0">
                          <a:effectLst/>
                          <a:latin typeface="TradeGothic LT" panose="020B0506030503020504" pitchFamily="34" charset="0"/>
                          <a:ea typeface="TradeGothic LT" panose="020B0506030503020504" pitchFamily="34" charset="0"/>
                        </a:rPr>
                        <a:t>69 kV, 138 </a:t>
                      </a:r>
                      <a:r>
                        <a:rPr lang="en-US" sz="1200" u="none" strike="noStrike" dirty="0">
                          <a:effectLst/>
                          <a:latin typeface="TradeGothic LT" panose="020B0506030503020504" pitchFamily="34" charset="0"/>
                          <a:ea typeface="TradeGothic LT" panose="020B0506030503020504" pitchFamily="34" charset="0"/>
                        </a:rPr>
                        <a:t>kV, 345 kV</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r h="182880">
                <a:tc>
                  <a:txBody>
                    <a:bodyPr/>
                    <a:lstStyle/>
                    <a:p>
                      <a:pPr algn="ctr" fontAlgn="ctr"/>
                      <a:r>
                        <a:rPr lang="en-US" sz="1200" u="none" strike="noStrike" dirty="0">
                          <a:effectLst/>
                          <a:latin typeface="TradeGothic LT" panose="020B0506030503020504" pitchFamily="34" charset="0"/>
                          <a:ea typeface="TradeGothic LT" panose="020B0506030503020504" pitchFamily="34" charset="0"/>
                        </a:rPr>
                        <a:t>SUBSTATION BUS SCHEMES</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c>
                  <a:txBody>
                    <a:bodyPr/>
                    <a:lstStyle/>
                    <a:p>
                      <a:pPr algn="ctr" fontAlgn="ctr"/>
                      <a:r>
                        <a:rPr lang="en-US" sz="1200" u="none" strike="noStrike" dirty="0">
                          <a:effectLst/>
                          <a:latin typeface="TradeGothic LT" panose="020B0506030503020504" pitchFamily="34" charset="0"/>
                          <a:ea typeface="TradeGothic LT" panose="020B0506030503020504" pitchFamily="34" charset="0"/>
                        </a:rPr>
                        <a:t>Breaker-and-a-Half; Double-Breaker</a:t>
                      </a:r>
                      <a:endParaRPr lang="en-US" sz="1200" b="0" i="0" u="none" strike="noStrike" dirty="0">
                        <a:solidFill>
                          <a:srgbClr val="000000"/>
                        </a:solidFill>
                        <a:effectLst/>
                        <a:latin typeface="TradeGothic LT" panose="020B0506030503020504" pitchFamily="34" charset="0"/>
                        <a:ea typeface="TradeGothic LT" panose="020B0506030503020504" pitchFamily="34" charset="0"/>
                      </a:endParaRPr>
                    </a:p>
                  </a:txBody>
                  <a:tcPr marL="9525" marR="9525" marT="9525" marB="0" anchor="ctr"/>
                </a:tc>
              </a:tr>
            </a:tbl>
          </a:graphicData>
        </a:graphic>
      </p:graphicFrame>
    </p:spTree>
    <p:extLst>
      <p:ext uri="{BB962C8B-B14F-4D97-AF65-F5344CB8AC3E}">
        <p14:creationId xmlns:p14="http://schemas.microsoft.com/office/powerpoint/2010/main" val="3119665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Instrument Transformer Nameplate Requirements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Content Placeholder 4"/>
          <p:cNvSpPr>
            <a:spLocks noGrp="1"/>
          </p:cNvSpPr>
          <p:nvPr>
            <p:ph idx="1"/>
          </p:nvPr>
        </p:nvSpPr>
        <p:spPr/>
        <p:txBody>
          <a:bodyPr/>
          <a:lstStyle/>
          <a:p>
            <a:r>
              <a:rPr lang="en-US" sz="1800" dirty="0" smtClean="0">
                <a:solidFill>
                  <a:schemeClr val="tx1"/>
                </a:solidFill>
                <a:latin typeface="TradeGothic LT" panose="020B0506030503020504" pitchFamily="34" charset="0"/>
                <a:ea typeface="TradeGothic LT" panose="020B0506030503020504" pitchFamily="34" charset="0"/>
              </a:rPr>
              <a:t>Review draft language (key document 6)</a:t>
            </a:r>
          </a:p>
          <a:p>
            <a:pPr lvl="1"/>
            <a:r>
              <a:rPr lang="en-US" sz="1800" dirty="0" smtClean="0">
                <a:solidFill>
                  <a:schemeClr val="tx1"/>
                </a:solidFill>
                <a:latin typeface="TradeGothic LT" panose="020B0506030503020504" pitchFamily="34" charset="0"/>
                <a:ea typeface="TradeGothic LT" panose="020B0506030503020504" pitchFamily="34" charset="0"/>
              </a:rPr>
              <a:t>Updated from February meeting to completely remove 7.5.6</a:t>
            </a:r>
            <a:endParaRPr lang="en-US" dirty="0"/>
          </a:p>
        </p:txBody>
      </p:sp>
    </p:spTree>
    <p:extLst>
      <p:ext uri="{BB962C8B-B14F-4D97-AF65-F5344CB8AC3E}">
        <p14:creationId xmlns:p14="http://schemas.microsoft.com/office/powerpoint/2010/main" val="391330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5066</TotalTime>
  <Words>617</Words>
  <Application>Microsoft Office PowerPoint</Application>
  <PresentationFormat>On-screen Show (4:3)</PresentationFormat>
  <Paragraphs>125</Paragraphs>
  <Slides>15</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Times New Roman</vt:lpstr>
      <vt:lpstr>TradeGothic LT</vt:lpstr>
      <vt:lpstr>1_Custom Design</vt:lpstr>
      <vt:lpstr>Office Theme</vt:lpstr>
      <vt:lpstr>PowerPoint Presentation</vt:lpstr>
      <vt:lpstr>Anti-Trust Admonition</vt:lpstr>
      <vt:lpstr>Attendance Roll-call and Introductions</vt:lpstr>
      <vt:lpstr>SMOG updates to supplement NPRR 1020</vt:lpstr>
      <vt:lpstr>Line Loss Compensation from February meeting</vt:lpstr>
      <vt:lpstr>Line Loss Compensation Discussion</vt:lpstr>
      <vt:lpstr>Update on VT Throw Over Initiative</vt:lpstr>
      <vt:lpstr>Throw Over Scheme Discussion</vt:lpstr>
      <vt:lpstr>Instrument Transformer Nameplate Requirements</vt:lpstr>
      <vt:lpstr>Information on NPRR 1003</vt:lpstr>
      <vt:lpstr>Reports on EPS Activities</vt:lpstr>
      <vt:lpstr>NPRR949 Implementation</vt:lpstr>
      <vt:lpstr>Introduction on TDSP meter(s) for SOES receiving nodal pricing</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Perez, Henry</cp:lastModifiedBy>
  <cp:revision>154</cp:revision>
  <cp:lastPrinted>2016-01-21T20:53:15Z</cp:lastPrinted>
  <dcterms:created xsi:type="dcterms:W3CDTF">2016-01-21T15:20:31Z</dcterms:created>
  <dcterms:modified xsi:type="dcterms:W3CDTF">2020-07-15T22:15:08Z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