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1"/>
  </p:notesMasterIdLst>
  <p:handoutMasterIdLst>
    <p:handoutMasterId r:id="rId22"/>
  </p:handoutMasterIdLst>
  <p:sldIdLst>
    <p:sldId id="260" r:id="rId6"/>
    <p:sldId id="281" r:id="rId7"/>
    <p:sldId id="279" r:id="rId8"/>
    <p:sldId id="297" r:id="rId9"/>
    <p:sldId id="291" r:id="rId10"/>
    <p:sldId id="282" r:id="rId11"/>
    <p:sldId id="300" r:id="rId12"/>
    <p:sldId id="287" r:id="rId13"/>
    <p:sldId id="288" r:id="rId14"/>
    <p:sldId id="298" r:id="rId15"/>
    <p:sldId id="296" r:id="rId16"/>
    <p:sldId id="284" r:id="rId17"/>
    <p:sldId id="299" r:id="rId18"/>
    <p:sldId id="295" r:id="rId19"/>
    <p:sldId id="285"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0" d="100"/>
          <a:sy n="70" d="100"/>
        </p:scale>
        <p:origin x="1386" y="7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7/15/2020</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7/15/2020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781547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3003976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971983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3500372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dirty="0"/>
          </a:p>
        </p:txBody>
      </p:sp>
    </p:spTree>
    <p:extLst>
      <p:ext uri="{BB962C8B-B14F-4D97-AF65-F5344CB8AC3E}">
        <p14:creationId xmlns:p14="http://schemas.microsoft.com/office/powerpoint/2010/main" val="2892474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dirty="0"/>
          </a:p>
        </p:txBody>
      </p:sp>
    </p:spTree>
    <p:extLst>
      <p:ext uri="{BB962C8B-B14F-4D97-AF65-F5344CB8AC3E}">
        <p14:creationId xmlns:p14="http://schemas.microsoft.com/office/powerpoint/2010/main" val="3000170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dirty="0"/>
          </a:p>
        </p:txBody>
      </p:sp>
    </p:spTree>
    <p:extLst>
      <p:ext uri="{BB962C8B-B14F-4D97-AF65-F5344CB8AC3E}">
        <p14:creationId xmlns:p14="http://schemas.microsoft.com/office/powerpoint/2010/main" val="2248038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621725" cy="246221"/>
          </a:xfrm>
          <a:prstGeom prst="rect">
            <a:avLst/>
          </a:prstGeom>
          <a:noFill/>
        </p:spPr>
        <p:txBody>
          <a:bodyPr wrap="square" rtlCol="0">
            <a:spAutoFit/>
          </a:bodyPr>
          <a:lstStyle/>
          <a:p>
            <a:pPr algn="l"/>
            <a:r>
              <a:rPr lang="en-US" sz="1000" b="1" baseline="0" dirty="0" smtClean="0">
                <a:solidFill>
                  <a:schemeClr val="tx2"/>
                </a:solidFill>
              </a:rPr>
              <a:t>PUBLIC – 2/12/20 MWG</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www.ercot.com/calendar/2020/7/23/209174-MWG"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about/governance/index.html"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819400"/>
            <a:ext cx="5257800" cy="1231106"/>
          </a:xfrm>
          <a:prstGeom prst="rect">
            <a:avLst/>
          </a:prstGeom>
          <a:noFill/>
        </p:spPr>
        <p:txBody>
          <a:bodyPr wrap="square" rtlCol="0">
            <a:spAutoFit/>
          </a:bodyPr>
          <a:lstStyle/>
          <a:p>
            <a:r>
              <a:rPr lang="en-US" sz="2000" b="1" dirty="0" smtClean="0">
                <a:solidFill>
                  <a:schemeClr val="tx2"/>
                </a:solidFill>
                <a:latin typeface="TradeGothic LT" panose="020B0506030503020504" pitchFamily="34" charset="0"/>
                <a:ea typeface="TradeGothic LT" panose="020B0506030503020504" pitchFamily="34" charset="0"/>
              </a:rPr>
              <a:t>Meter Working Group</a:t>
            </a:r>
          </a:p>
          <a:p>
            <a:endParaRPr lang="en-US" dirty="0">
              <a:solidFill>
                <a:schemeClr val="tx2"/>
              </a:solidFill>
            </a:endParaRPr>
          </a:p>
          <a:p>
            <a:endParaRPr lang="en-US" dirty="0">
              <a:solidFill>
                <a:schemeClr val="tx2"/>
              </a:solidFill>
            </a:endParaRPr>
          </a:p>
          <a:p>
            <a:r>
              <a:rPr lang="en-US" dirty="0" smtClean="0">
                <a:solidFill>
                  <a:schemeClr val="tx2"/>
                </a:solidFill>
                <a:latin typeface="TradeGothic LT" panose="020B0506030503020504" pitchFamily="34" charset="0"/>
                <a:ea typeface="TradeGothic LT" panose="020B0506030503020504" pitchFamily="34" charset="0"/>
              </a:rPr>
              <a:t>July 23, 2020</a:t>
            </a:r>
            <a:endParaRPr lang="en-US" dirty="0">
              <a:solidFill>
                <a:schemeClr val="tx2"/>
              </a:solidFill>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deGothic LT" panose="020B0506030503020504" pitchFamily="34" charset="0"/>
                <a:ea typeface="TradeGothic LT" panose="020B0506030503020504" pitchFamily="34" charset="0"/>
              </a:rPr>
              <a:t>Information on NPRR 1003</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sp>
        <p:nvSpPr>
          <p:cNvPr id="5" name="Content Placeholder 4"/>
          <p:cNvSpPr>
            <a:spLocks noGrp="1"/>
          </p:cNvSpPr>
          <p:nvPr>
            <p:ph idx="1"/>
          </p:nvPr>
        </p:nvSpPr>
        <p:spPr>
          <a:xfrm>
            <a:off x="228600" y="1066800"/>
            <a:ext cx="8534400" cy="5052221"/>
          </a:xfrm>
        </p:spPr>
        <p:txBody>
          <a:bodyPr/>
          <a:lstStyle/>
          <a:p>
            <a:endParaRPr lang="en-US" sz="1800" dirty="0" smtClean="0">
              <a:solidFill>
                <a:schemeClr val="tx1"/>
              </a:solidFill>
              <a:latin typeface="TradeGothic LT" panose="020B0506030503020504" pitchFamily="34" charset="0"/>
              <a:ea typeface="TradeGothic LT" panose="020B0506030503020504" pitchFamily="34" charset="0"/>
            </a:endParaRPr>
          </a:p>
          <a:p>
            <a:endParaRPr lang="en-US" sz="1800" dirty="0">
              <a:solidFill>
                <a:schemeClr val="tx1"/>
              </a:solidFill>
              <a:latin typeface="TradeGothic LT" panose="020B0506030503020504" pitchFamily="34" charset="0"/>
              <a:ea typeface="TradeGothic LT" panose="020B0506030503020504" pitchFamily="34" charset="0"/>
            </a:endParaRPr>
          </a:p>
          <a:p>
            <a:r>
              <a:rPr lang="en-US" sz="1800" dirty="0" smtClean="0">
                <a:solidFill>
                  <a:schemeClr val="tx1"/>
                </a:solidFill>
                <a:latin typeface="TradeGothic LT" panose="020B0506030503020504" pitchFamily="34" charset="0"/>
                <a:ea typeface="TradeGothic LT" panose="020B0506030503020504" pitchFamily="34" charset="0"/>
              </a:rPr>
              <a:t>NPRR 1003: Elimination </a:t>
            </a:r>
            <a:r>
              <a:rPr lang="en-US" sz="1800" dirty="0">
                <a:solidFill>
                  <a:schemeClr val="tx1"/>
                </a:solidFill>
                <a:latin typeface="TradeGothic LT" panose="020B0506030503020504" pitchFamily="34" charset="0"/>
                <a:ea typeface="TradeGothic LT" panose="020B0506030503020504" pitchFamily="34" charset="0"/>
              </a:rPr>
              <a:t>of References to Resource Asset Registration </a:t>
            </a:r>
            <a:r>
              <a:rPr lang="en-US" sz="1800" dirty="0" smtClean="0">
                <a:solidFill>
                  <a:schemeClr val="tx1"/>
                </a:solidFill>
                <a:latin typeface="TradeGothic LT" panose="020B0506030503020504" pitchFamily="34" charset="0"/>
                <a:ea typeface="TradeGothic LT" panose="020B0506030503020504" pitchFamily="34" charset="0"/>
              </a:rPr>
              <a:t>Form</a:t>
            </a:r>
          </a:p>
          <a:p>
            <a:pPr lvl="1"/>
            <a:r>
              <a:rPr lang="en-US" sz="1800" dirty="0" smtClean="0">
                <a:solidFill>
                  <a:schemeClr val="tx1"/>
                </a:solidFill>
                <a:latin typeface="TradeGothic LT" panose="020B0506030503020504" pitchFamily="34" charset="0"/>
                <a:ea typeface="TradeGothic LT" panose="020B0506030503020504" pitchFamily="34" charset="0"/>
              </a:rPr>
              <a:t>Design proposal form updated in description section</a:t>
            </a:r>
            <a:endParaRPr lang="en-US" sz="1800" dirty="0"/>
          </a:p>
        </p:txBody>
      </p:sp>
    </p:spTree>
    <p:extLst>
      <p:ext uri="{BB962C8B-B14F-4D97-AF65-F5344CB8AC3E}">
        <p14:creationId xmlns:p14="http://schemas.microsoft.com/office/powerpoint/2010/main" val="2052151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deGothic LT" panose="020B0506030503020504" pitchFamily="34" charset="0"/>
                <a:ea typeface="TradeGothic LT" panose="020B0506030503020504" pitchFamily="34" charset="0"/>
              </a:rPr>
              <a:t>Reports on EPS Activities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Content Placeholder 4"/>
          <p:cNvSpPr>
            <a:spLocks noGrp="1"/>
          </p:cNvSpPr>
          <p:nvPr>
            <p:ph idx="1"/>
          </p:nvPr>
        </p:nvSpPr>
        <p:spPr>
          <a:xfrm>
            <a:off x="304800" y="1371600"/>
            <a:ext cx="8534400" cy="4671221"/>
          </a:xfrm>
        </p:spPr>
        <p:txBody>
          <a:bodyPr/>
          <a:lstStyle/>
          <a:p>
            <a:endParaRPr lang="en-US" sz="1800" dirty="0" smtClean="0">
              <a:solidFill>
                <a:schemeClr val="tx1"/>
              </a:solidFill>
              <a:latin typeface="TradeGothic LT" panose="020B0506030503020504" pitchFamily="34" charset="0"/>
              <a:ea typeface="TradeGothic LT" panose="020B0506030503020504" pitchFamily="34" charset="0"/>
            </a:endParaRPr>
          </a:p>
          <a:p>
            <a:endParaRPr lang="en-US" sz="1800" dirty="0">
              <a:solidFill>
                <a:schemeClr val="tx1"/>
              </a:solidFill>
              <a:latin typeface="TradeGothic LT" panose="020B0506030503020504" pitchFamily="34" charset="0"/>
              <a:ea typeface="TradeGothic LT" panose="020B0506030503020504" pitchFamily="34" charset="0"/>
            </a:endParaRPr>
          </a:p>
          <a:p>
            <a:r>
              <a:rPr lang="en-US" sz="1800" dirty="0" smtClean="0">
                <a:solidFill>
                  <a:schemeClr val="tx1"/>
                </a:solidFill>
                <a:latin typeface="TradeGothic LT" panose="020B0506030503020504" pitchFamily="34" charset="0"/>
                <a:ea typeface="TradeGothic LT" panose="020B0506030503020504" pitchFamily="34" charset="0"/>
              </a:rPr>
              <a:t>See key document, </a:t>
            </a:r>
            <a:r>
              <a:rPr lang="en-US" sz="1800" i="1" dirty="0" smtClean="0">
                <a:solidFill>
                  <a:schemeClr val="tx1"/>
                </a:solidFill>
                <a:latin typeface="TradeGothic LT" panose="020B0506030503020504" pitchFamily="34" charset="0"/>
                <a:ea typeface="TradeGothic LT" panose="020B0506030503020504" pitchFamily="34" charset="0"/>
              </a:rPr>
              <a:t>8. Report on EPS meter activities Jul2020</a:t>
            </a:r>
          </a:p>
          <a:p>
            <a:pPr lvl="1"/>
            <a:endParaRPr lang="en-US" dirty="0" smtClean="0"/>
          </a:p>
        </p:txBody>
      </p:sp>
    </p:spTree>
    <p:extLst>
      <p:ext uri="{BB962C8B-B14F-4D97-AF65-F5344CB8AC3E}">
        <p14:creationId xmlns:p14="http://schemas.microsoft.com/office/powerpoint/2010/main" val="35394927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latin typeface="TradeGothic LT" panose="020B0506030503020504" pitchFamily="34" charset="0"/>
                <a:ea typeface="TradeGothic LT" panose="020B0506030503020504" pitchFamily="34" charset="0"/>
              </a:rPr>
              <a:t>NPRR949 Implementation</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sp>
        <p:nvSpPr>
          <p:cNvPr id="3" name="Rectangle 2"/>
          <p:cNvSpPr/>
          <p:nvPr/>
        </p:nvSpPr>
        <p:spPr>
          <a:xfrm>
            <a:off x="374072" y="914400"/>
            <a:ext cx="8160327" cy="646331"/>
          </a:xfrm>
          <a:prstGeom prst="rect">
            <a:avLst/>
          </a:prstGeom>
        </p:spPr>
        <p:txBody>
          <a:bodyPr wrap="square">
            <a:spAutoFit/>
          </a:bodyPr>
          <a:lstStyle/>
          <a:p>
            <a:pPr marL="285750" lvl="1" indent="-285750">
              <a:buFont typeface="Arial" panose="020B0604020202020204" pitchFamily="34" charset="0"/>
              <a:buChar char="•"/>
            </a:pPr>
            <a:r>
              <a:rPr lang="en-US" altLang="en-US" kern="0" dirty="0">
                <a:solidFill>
                  <a:srgbClr val="000000"/>
                </a:solidFill>
                <a:latin typeface="TradeGothic LT" panose="020B0506030503020504" pitchFamily="34" charset="0"/>
                <a:ea typeface="TradeGothic LT" panose="020B0506030503020504" pitchFamily="34" charset="0"/>
              </a:rPr>
              <a:t>As a reminder, NPRR949 was approved 8/13/2019. Protocol 10.12.1 will be updated effective </a:t>
            </a:r>
            <a:r>
              <a:rPr lang="en-US" altLang="en-US" kern="0" dirty="0" smtClean="0">
                <a:solidFill>
                  <a:srgbClr val="000000"/>
                </a:solidFill>
                <a:latin typeface="TradeGothic LT" panose="020B0506030503020504" pitchFamily="34" charset="0"/>
                <a:ea typeface="TradeGothic LT" panose="020B0506030503020504" pitchFamily="34" charset="0"/>
              </a:rPr>
              <a:t>1/1/2023. See updated language below.</a:t>
            </a:r>
            <a:endParaRPr lang="en-US" altLang="en-US" kern="0" dirty="0">
              <a:solidFill>
                <a:srgbClr val="000000"/>
              </a:solidFill>
              <a:latin typeface="TradeGothic LT" panose="020B0506030503020504" pitchFamily="34" charset="0"/>
              <a:ea typeface="TradeGothic LT" panose="020B05060305030205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277799995"/>
              </p:ext>
            </p:extLst>
          </p:nvPr>
        </p:nvGraphicFramePr>
        <p:xfrm>
          <a:off x="1353530" y="3886200"/>
          <a:ext cx="6201410" cy="2225040"/>
        </p:xfrm>
        <a:graphic>
          <a:graphicData uri="http://schemas.openxmlformats.org/drawingml/2006/table">
            <a:tbl>
              <a:tblPr firstRow="1" firstCol="1" lastRow="1" lastCol="1" bandRow="1" bandCol="1"/>
              <a:tblGrid>
                <a:gridCol w="6201410"/>
              </a:tblGrid>
              <a:tr h="0">
                <a:tc>
                  <a:txBody>
                    <a:bodyPr/>
                    <a:lstStyle/>
                    <a:p>
                      <a:pPr marL="0" marR="0">
                        <a:spcBef>
                          <a:spcPts val="600"/>
                        </a:spcBef>
                        <a:spcAft>
                          <a:spcPts val="1200"/>
                        </a:spcAft>
                      </a:pPr>
                      <a:r>
                        <a:rPr lang="en-US" sz="1200" b="1" i="1" dirty="0">
                          <a:effectLst/>
                          <a:latin typeface="Times New Roman" panose="02020603050405020304" pitchFamily="18" charset="0"/>
                          <a:ea typeface="Times New Roman" panose="02020603050405020304" pitchFamily="18" charset="0"/>
                        </a:rPr>
                        <a:t>[NPRR949:  Replace Section 10.12.1 above with the following on January 1, 2023:]</a:t>
                      </a:r>
                      <a:endParaRPr lang="en-US" sz="1200" dirty="0">
                        <a:effectLst/>
                        <a:latin typeface="Times New Roman" panose="02020603050405020304" pitchFamily="18" charset="0"/>
                        <a:ea typeface="Times New Roman" panose="02020603050405020304" pitchFamily="18" charset="0"/>
                      </a:endParaRPr>
                    </a:p>
                    <a:p>
                      <a:pPr marL="0" marR="0" indent="0">
                        <a:spcBef>
                          <a:spcPts val="1200"/>
                        </a:spcBef>
                        <a:spcAft>
                          <a:spcPts val="1200"/>
                        </a:spcAft>
                        <a:tabLst>
                          <a:tab pos="685800" algn="l"/>
                        </a:tabLst>
                      </a:pPr>
                      <a:r>
                        <a:rPr lang="en-US" sz="1200" b="1" i="1" dirty="0">
                          <a:effectLst/>
                          <a:latin typeface="Times New Roman" panose="02020603050405020304" pitchFamily="18" charset="0"/>
                          <a:ea typeface="Times New Roman" panose="02020603050405020304" pitchFamily="18" charset="0"/>
                        </a:rPr>
                        <a:t>10.12.1	ERCOT Acquisition of ERCOT-Polled Settlement (EPS) Meter Data </a:t>
                      </a:r>
                    </a:p>
                    <a:p>
                      <a:pPr marL="457200" marR="0" indent="-457200">
                        <a:spcBef>
                          <a:spcPts val="0"/>
                        </a:spcBef>
                        <a:spcAft>
                          <a:spcPts val="1200"/>
                        </a:spcAft>
                      </a:pPr>
                      <a:r>
                        <a:rPr lang="en-US" sz="1200" dirty="0">
                          <a:effectLst/>
                          <a:latin typeface="Times New Roman" panose="02020603050405020304" pitchFamily="18" charset="0"/>
                          <a:ea typeface="Times New Roman" panose="02020603050405020304" pitchFamily="18" charset="0"/>
                        </a:rPr>
                        <a:t>(1)	ERCOT shall acquire ERCOT-Polled Settlement (EPS) Meter data via the following communication links:</a:t>
                      </a:r>
                    </a:p>
                    <a:p>
                      <a:pPr marL="914400" marR="0" indent="-457200">
                        <a:spcBef>
                          <a:spcPts val="0"/>
                        </a:spcBef>
                        <a:spcAft>
                          <a:spcPts val="1200"/>
                        </a:spcAft>
                      </a:pPr>
                      <a:r>
                        <a:rPr lang="en-US" sz="1200" dirty="0">
                          <a:effectLst/>
                          <a:latin typeface="Times New Roman" panose="02020603050405020304" pitchFamily="18" charset="0"/>
                          <a:ea typeface="Times New Roman" panose="02020603050405020304" pitchFamily="18" charset="0"/>
                        </a:rPr>
                        <a:t>(a)	ERCOT private communication network established by ERCOT for ERCOT Real-Time metered Entities; or</a:t>
                      </a:r>
                    </a:p>
                    <a:p>
                      <a:pPr marL="914400" marR="0" indent="-457200">
                        <a:spcBef>
                          <a:spcPts val="0"/>
                        </a:spcBef>
                        <a:spcAft>
                          <a:spcPts val="1200"/>
                        </a:spcAft>
                      </a:pPr>
                      <a:r>
                        <a:rPr lang="en-US" sz="1200" dirty="0">
                          <a:effectLst/>
                          <a:latin typeface="Times New Roman" panose="02020603050405020304" pitchFamily="18" charset="0"/>
                          <a:ea typeface="Times New Roman" panose="02020603050405020304" pitchFamily="18" charset="0"/>
                        </a:rPr>
                        <a:t>(b)	Other ERCOT-approved communication technology provided by the Transmission Service Provider (TSP) or Distribution Service Provider (DSP).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r>
            </a:tbl>
          </a:graphicData>
        </a:graphic>
      </p:graphicFrame>
      <p:sp>
        <p:nvSpPr>
          <p:cNvPr id="8" name="Rectangle 7"/>
          <p:cNvSpPr/>
          <p:nvPr/>
        </p:nvSpPr>
        <p:spPr>
          <a:xfrm>
            <a:off x="1353530" y="1905000"/>
            <a:ext cx="6201410" cy="1892826"/>
          </a:xfrm>
          <a:prstGeom prst="rect">
            <a:avLst/>
          </a:prstGeom>
        </p:spPr>
        <p:txBody>
          <a:bodyPr wrap="square">
            <a:spAutoFit/>
          </a:bodyPr>
          <a:lstStyle/>
          <a:p>
            <a:pPr marL="685800" marR="0" indent="-685800">
              <a:spcBef>
                <a:spcPts val="1200"/>
              </a:spcBef>
              <a:spcAft>
                <a:spcPts val="1200"/>
              </a:spcAft>
              <a:tabLst>
                <a:tab pos="685800" algn="l"/>
              </a:tabLst>
            </a:pPr>
            <a:r>
              <a:rPr lang="en-US" sz="1200" b="1" i="1" dirty="0">
                <a:latin typeface="Times New Roman" panose="02020603050405020304" pitchFamily="18" charset="0"/>
                <a:ea typeface="Times New Roman" panose="02020603050405020304" pitchFamily="18" charset="0"/>
              </a:rPr>
              <a:t>10.12.1	ERCOT Acquisition of Meter Data </a:t>
            </a:r>
          </a:p>
          <a:p>
            <a:pPr>
              <a:spcAft>
                <a:spcPts val="1200"/>
              </a:spcAft>
            </a:pPr>
            <a:r>
              <a:rPr lang="en-US" sz="1200" dirty="0">
                <a:latin typeface="Times New Roman" panose="02020603050405020304" pitchFamily="18" charset="0"/>
                <a:ea typeface="Times New Roman" panose="02020603050405020304" pitchFamily="18" charset="0"/>
              </a:rPr>
              <a:t>(</a:t>
            </a:r>
            <a:r>
              <a:rPr lang="en-US" sz="1200" dirty="0" smtClean="0">
                <a:latin typeface="Times New Roman" panose="02020603050405020304" pitchFamily="18" charset="0"/>
                <a:ea typeface="Times New Roman" panose="02020603050405020304" pitchFamily="18" charset="0"/>
              </a:rPr>
              <a:t>1)        ERCOT </a:t>
            </a:r>
            <a:r>
              <a:rPr lang="en-US" sz="1200" dirty="0">
                <a:latin typeface="Times New Roman" panose="02020603050405020304" pitchFamily="18" charset="0"/>
                <a:ea typeface="Times New Roman" panose="02020603050405020304" pitchFamily="18" charset="0"/>
              </a:rPr>
              <a:t>shall acquire meter data via the following communication links:</a:t>
            </a:r>
          </a:p>
          <a:p>
            <a:pPr marL="914400" marR="0" indent="-457200">
              <a:spcBef>
                <a:spcPts val="0"/>
              </a:spcBef>
              <a:spcAft>
                <a:spcPts val="1200"/>
              </a:spcAft>
            </a:pPr>
            <a:r>
              <a:rPr lang="en-US" sz="1200" dirty="0">
                <a:latin typeface="Times New Roman" panose="02020603050405020304" pitchFamily="18" charset="0"/>
                <a:ea typeface="Times New Roman" panose="02020603050405020304" pitchFamily="18" charset="0"/>
              </a:rPr>
              <a:t>(a)	ERCOT private communication network established by ERCOT for ERCOT Real-Time metered Entities; and</a:t>
            </a:r>
          </a:p>
          <a:p>
            <a:pPr marL="914400" marR="0" indent="-457200">
              <a:spcBef>
                <a:spcPts val="0"/>
              </a:spcBef>
              <a:spcAft>
                <a:spcPts val="1200"/>
              </a:spcAft>
            </a:pPr>
            <a:r>
              <a:rPr lang="en-US" sz="1200" dirty="0">
                <a:latin typeface="Times New Roman" panose="02020603050405020304" pitchFamily="18" charset="0"/>
                <a:ea typeface="Times New Roman" panose="02020603050405020304" pitchFamily="18" charset="0"/>
              </a:rPr>
              <a:t>(b)	Standard voice telephone circuit or other ERCOT-approved communication technology provided by the Transmission Service Provider (TSP) or Distribution Service Provider (DSP) for ERCOT-Polled Settlement (EPS) Meters.</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000494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deGothic LT" panose="020B0506030503020504" pitchFamily="34" charset="0"/>
                <a:ea typeface="TradeGothic LT" panose="020B0506030503020504" pitchFamily="34" charset="0"/>
              </a:rPr>
              <a:t>Introduction on TDSP meter(s) for SOES receiving nodal pricing</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dirty="0"/>
          </a:p>
        </p:txBody>
      </p:sp>
      <p:sp>
        <p:nvSpPr>
          <p:cNvPr id="5" name="Content Placeholder 4"/>
          <p:cNvSpPr>
            <a:spLocks noGrp="1"/>
          </p:cNvSpPr>
          <p:nvPr>
            <p:ph idx="1"/>
          </p:nvPr>
        </p:nvSpPr>
        <p:spPr>
          <a:xfrm>
            <a:off x="304800" y="1524000"/>
            <a:ext cx="8534400" cy="4518821"/>
          </a:xfrm>
        </p:spPr>
        <p:txBody>
          <a:bodyPr/>
          <a:lstStyle/>
          <a:p>
            <a:endParaRPr lang="en-US" sz="1800" dirty="0" smtClean="0">
              <a:solidFill>
                <a:schemeClr val="tx1"/>
              </a:solidFill>
              <a:latin typeface="TradeGothic LT" panose="020B0506030503020504" pitchFamily="34" charset="0"/>
              <a:ea typeface="TradeGothic LT" panose="020B0506030503020504" pitchFamily="34" charset="0"/>
            </a:endParaRPr>
          </a:p>
          <a:p>
            <a:endParaRPr lang="en-US" sz="1800" dirty="0">
              <a:solidFill>
                <a:schemeClr val="tx1"/>
              </a:solidFill>
              <a:latin typeface="TradeGothic LT" panose="020B0506030503020504" pitchFamily="34" charset="0"/>
              <a:ea typeface="TradeGothic LT" panose="020B0506030503020504" pitchFamily="34" charset="0"/>
            </a:endParaRPr>
          </a:p>
          <a:p>
            <a:endParaRPr lang="en-US" sz="1800" dirty="0" smtClean="0">
              <a:solidFill>
                <a:schemeClr val="tx1"/>
              </a:solidFill>
              <a:latin typeface="TradeGothic LT" panose="020B0506030503020504" pitchFamily="34" charset="0"/>
              <a:ea typeface="TradeGothic LT" panose="020B0506030503020504" pitchFamily="34" charset="0"/>
            </a:endParaRPr>
          </a:p>
          <a:p>
            <a:r>
              <a:rPr lang="en-US" sz="1800" dirty="0" smtClean="0">
                <a:solidFill>
                  <a:schemeClr val="tx1"/>
                </a:solidFill>
                <a:latin typeface="TradeGothic LT" panose="020B0506030503020504" pitchFamily="34" charset="0"/>
                <a:ea typeface="TradeGothic LT" panose="020B0506030503020504" pitchFamily="34" charset="0"/>
              </a:rPr>
              <a:t>Introduction </a:t>
            </a:r>
            <a:r>
              <a:rPr lang="en-US" sz="1800" dirty="0">
                <a:solidFill>
                  <a:schemeClr val="tx1"/>
                </a:solidFill>
                <a:latin typeface="TradeGothic LT" panose="020B0506030503020504" pitchFamily="34" charset="0"/>
                <a:ea typeface="TradeGothic LT" panose="020B0506030503020504" pitchFamily="34" charset="0"/>
              </a:rPr>
              <a:t>of discussion on using TDSP meter(s) for SOES receiving nodal pricing </a:t>
            </a:r>
            <a:endParaRPr lang="en-US" dirty="0" smtClean="0"/>
          </a:p>
        </p:txBody>
      </p:sp>
    </p:spTree>
    <p:extLst>
      <p:ext uri="{BB962C8B-B14F-4D97-AF65-F5344CB8AC3E}">
        <p14:creationId xmlns:p14="http://schemas.microsoft.com/office/powerpoint/2010/main" val="41570901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latin typeface="TradeGothic LT" panose="020B0506030503020504" pitchFamily="34" charset="0"/>
                <a:ea typeface="TradeGothic LT" panose="020B0506030503020504" pitchFamily="34" charset="0"/>
              </a:rPr>
              <a:t>New or Other Business Items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dirty="0"/>
          </a:p>
        </p:txBody>
      </p:sp>
      <p:sp>
        <p:nvSpPr>
          <p:cNvPr id="3" name="Rectangle 2"/>
          <p:cNvSpPr/>
          <p:nvPr/>
        </p:nvSpPr>
        <p:spPr>
          <a:xfrm>
            <a:off x="381000" y="914400"/>
            <a:ext cx="5943600" cy="923330"/>
          </a:xfrm>
          <a:prstGeom prst="rect">
            <a:avLst/>
          </a:prstGeom>
        </p:spPr>
        <p:txBody>
          <a:bodyPr wrap="square">
            <a:spAutoFit/>
          </a:bodyPr>
          <a:lstStyle/>
          <a:p>
            <a:pPr marL="285750" lvl="1" indent="-285750">
              <a:buFont typeface="Arial" panose="020B0604020202020204" pitchFamily="34" charset="0"/>
              <a:buChar char="•"/>
            </a:pPr>
            <a:endParaRPr lang="en-US" altLang="en-US" kern="0" dirty="0" smtClean="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altLang="en-US"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kern="0" dirty="0" smtClean="0">
                <a:solidFill>
                  <a:srgbClr val="000000"/>
                </a:solidFill>
                <a:latin typeface="TradeGothic LT" panose="020B0506030503020504" pitchFamily="34" charset="0"/>
                <a:ea typeface="TradeGothic LT" panose="020B0506030503020504" pitchFamily="34" charset="0"/>
              </a:rPr>
              <a:t>Request for any new or other business items</a:t>
            </a:r>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2088812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latin typeface="TradeGothic LT" panose="020B0506030503020504" pitchFamily="34" charset="0"/>
                <a:ea typeface="TradeGothic LT" panose="020B0506030503020504" pitchFamily="34" charset="0"/>
              </a:rPr>
              <a:t>Meeting Summary and Closing Remarks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dirty="0"/>
          </a:p>
        </p:txBody>
      </p:sp>
      <p:sp>
        <p:nvSpPr>
          <p:cNvPr id="3" name="Rectangle 2"/>
          <p:cNvSpPr/>
          <p:nvPr/>
        </p:nvSpPr>
        <p:spPr>
          <a:xfrm>
            <a:off x="381000" y="914400"/>
            <a:ext cx="8001000" cy="1477328"/>
          </a:xfrm>
          <a:prstGeom prst="rect">
            <a:avLst/>
          </a:prstGeom>
        </p:spPr>
        <p:txBody>
          <a:bodyPr wrap="square">
            <a:spAutoFit/>
          </a:bodyPr>
          <a:lstStyle/>
          <a:p>
            <a:pPr marL="285750" lvl="1" indent="-285750">
              <a:buFont typeface="Arial" panose="020B0604020202020204" pitchFamily="34" charset="0"/>
              <a:buChar char="•"/>
            </a:pPr>
            <a:r>
              <a:rPr lang="en-US" altLang="en-US" kern="0" dirty="0" smtClean="0">
                <a:solidFill>
                  <a:srgbClr val="000000"/>
                </a:solidFill>
                <a:latin typeface="TradeGothic LT" panose="020B0506030503020504" pitchFamily="34" charset="0"/>
                <a:ea typeface="TradeGothic LT" panose="020B0506030503020504" pitchFamily="34" charset="0"/>
              </a:rPr>
              <a:t>Thank you for your attendance and participation</a:t>
            </a:r>
          </a:p>
          <a:p>
            <a:pPr marL="285750" lvl="1" indent="-285750">
              <a:buFont typeface="Arial" panose="020B0604020202020204" pitchFamily="34" charset="0"/>
              <a:buChar char="•"/>
            </a:pPr>
            <a:endParaRPr lang="en-US"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kern="0" dirty="0" smtClean="0">
                <a:solidFill>
                  <a:srgbClr val="000000"/>
                </a:solidFill>
                <a:latin typeface="TradeGothic LT" panose="020B0506030503020504" pitchFamily="34" charset="0"/>
                <a:ea typeface="TradeGothic LT" panose="020B0506030503020504" pitchFamily="34" charset="0"/>
              </a:rPr>
              <a:t>Notes from this meeting will be posted on the ERCOT website under the key documents for this meeting.</a:t>
            </a:r>
          </a:p>
          <a:p>
            <a:pPr marL="742950" lvl="2" indent="-285750">
              <a:buFont typeface="Arial" panose="020B0604020202020204" pitchFamily="34" charset="0"/>
              <a:buChar char="•"/>
            </a:pPr>
            <a:r>
              <a:rPr lang="en-US" dirty="0" smtClean="0">
                <a:hlinkClick r:id="rId3"/>
              </a:rPr>
              <a:t>http</a:t>
            </a:r>
            <a:r>
              <a:rPr lang="en-US" dirty="0">
                <a:hlinkClick r:id="rId3"/>
              </a:rPr>
              <a:t>://www.ercot.com/calendar/2020/7/23/209174-MWG</a:t>
            </a:r>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2036713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latin typeface="TradeGothic LT" panose="020B0506030503020504" pitchFamily="34" charset="0"/>
                <a:ea typeface="TradeGothic LT" panose="020B0506030503020504" pitchFamily="34" charset="0"/>
              </a:rPr>
              <a:t>Anti-Trust Admonition</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3" name="TextBox 2"/>
          <p:cNvSpPr txBox="1"/>
          <p:nvPr/>
        </p:nvSpPr>
        <p:spPr>
          <a:xfrm>
            <a:off x="381000" y="990600"/>
            <a:ext cx="8458200" cy="4555093"/>
          </a:xfrm>
          <a:prstGeom prst="rect">
            <a:avLst/>
          </a:prstGeom>
          <a:noFill/>
        </p:spPr>
        <p:txBody>
          <a:bodyPr wrap="square" rtlCol="0">
            <a:spAutoFit/>
          </a:bodyPr>
          <a:lstStyle/>
          <a:p>
            <a:pPr marL="0" lvl="1"/>
            <a:r>
              <a:rPr lang="en-US" altLang="en-US" b="1" u="sng" kern="0" dirty="0">
                <a:solidFill>
                  <a:srgbClr val="000000"/>
                </a:solidFill>
                <a:latin typeface="TradeGothic LT" panose="020B0506030503020504" pitchFamily="34" charset="0"/>
                <a:ea typeface="TradeGothic LT" panose="020B0506030503020504" pitchFamily="34" charset="0"/>
              </a:rPr>
              <a:t>Antitrust Admonition</a:t>
            </a:r>
            <a:endParaRPr lang="en-US" kern="0" dirty="0">
              <a:solidFill>
                <a:srgbClr val="000000"/>
              </a:solidFill>
              <a:latin typeface="TradeGothic LT" panose="020B0506030503020504" pitchFamily="34" charset="0"/>
              <a:ea typeface="TradeGothic LT" panose="020B0506030503020504" pitchFamily="34" charset="0"/>
            </a:endParaRPr>
          </a:p>
          <a:p>
            <a:pPr marL="0" lvl="1"/>
            <a:r>
              <a:rPr lang="en-US" kern="0" dirty="0" smtClean="0">
                <a:solidFill>
                  <a:srgbClr val="000000"/>
                </a:solidFill>
                <a:latin typeface="TradeGothic LT" panose="020B0506030503020504" pitchFamily="34" charset="0"/>
                <a:ea typeface="TradeGothic LT" panose="020B0506030503020504" pitchFamily="34" charset="0"/>
              </a:rPr>
              <a:t>To </a:t>
            </a:r>
            <a:r>
              <a:rPr lang="en-US" kern="0" dirty="0">
                <a:solidFill>
                  <a:srgbClr val="000000"/>
                </a:solidFill>
                <a:latin typeface="TradeGothic LT" panose="020B0506030503020504" pitchFamily="34" charset="0"/>
                <a:ea typeface="TradeGothic LT" panose="020B0506030503020504" pitchFamily="34" charset="0"/>
              </a:rPr>
              <a:t>avoid raising concerns about antitrust liability, participants in ERCOT activities should refrain from proposing any action or measure that would exceed ERCOT’s authority under federal or state law. For additional information, stakeholders should consult the </a:t>
            </a:r>
            <a:r>
              <a:rPr lang="en-US" i="1" kern="0" dirty="0">
                <a:solidFill>
                  <a:srgbClr val="000000"/>
                </a:solidFill>
                <a:latin typeface="TradeGothic LT" panose="020B0506030503020504" pitchFamily="34" charset="0"/>
                <a:ea typeface="TradeGothic LT" panose="020B0506030503020504" pitchFamily="34" charset="0"/>
              </a:rPr>
              <a:t>Statement of Position on Antitrust Issues for Members of ERCOT Committees, Subcommittees, and Working Groups</a:t>
            </a:r>
            <a:r>
              <a:rPr lang="en-US" kern="0" dirty="0">
                <a:solidFill>
                  <a:srgbClr val="000000"/>
                </a:solidFill>
                <a:latin typeface="TradeGothic LT" panose="020B0506030503020504" pitchFamily="34" charset="0"/>
                <a:ea typeface="TradeGothic LT" panose="020B0506030503020504" pitchFamily="34" charset="0"/>
              </a:rPr>
              <a:t>, which is posted on the ERCOT website. </a:t>
            </a:r>
            <a:br>
              <a:rPr lang="en-US" kern="0" dirty="0">
                <a:solidFill>
                  <a:srgbClr val="000000"/>
                </a:solidFill>
                <a:latin typeface="TradeGothic LT" panose="020B0506030503020504" pitchFamily="34" charset="0"/>
                <a:ea typeface="TradeGothic LT" panose="020B0506030503020504" pitchFamily="34" charset="0"/>
              </a:rPr>
            </a:br>
            <a:r>
              <a:rPr lang="en-US" kern="0" dirty="0">
                <a:solidFill>
                  <a:srgbClr val="000000"/>
                </a:solidFill>
                <a:latin typeface="TradeGothic LT" panose="020B0506030503020504" pitchFamily="34" charset="0"/>
                <a:ea typeface="TradeGothic LT" panose="020B0506030503020504" pitchFamily="34" charset="0"/>
                <a:hlinkClick r:id="rId3"/>
              </a:rPr>
              <a:t>http://</a:t>
            </a:r>
            <a:r>
              <a:rPr lang="en-US" kern="0" dirty="0" smtClean="0">
                <a:solidFill>
                  <a:srgbClr val="000000"/>
                </a:solidFill>
                <a:latin typeface="TradeGothic LT" panose="020B0506030503020504" pitchFamily="34" charset="0"/>
                <a:ea typeface="TradeGothic LT" panose="020B0506030503020504" pitchFamily="34" charset="0"/>
                <a:hlinkClick r:id="rId3"/>
              </a:rPr>
              <a:t>www.ercot.com/about/governance/index.html</a:t>
            </a:r>
            <a:endParaRPr lang="en-US" kern="0" dirty="0" smtClean="0">
              <a:solidFill>
                <a:srgbClr val="000000"/>
              </a:solidFill>
              <a:latin typeface="TradeGothic LT" panose="020B0506030503020504" pitchFamily="34" charset="0"/>
              <a:ea typeface="TradeGothic LT" panose="020B0506030503020504" pitchFamily="34" charset="0"/>
            </a:endParaRPr>
          </a:p>
          <a:p>
            <a:pPr marL="0" lvl="1"/>
            <a:endParaRPr lang="en-US" kern="0" dirty="0">
              <a:solidFill>
                <a:srgbClr val="000000"/>
              </a:solidFill>
              <a:latin typeface="TradeGothic LT" panose="020B0506030503020504" pitchFamily="34" charset="0"/>
              <a:ea typeface="TradeGothic LT" panose="020B0506030503020504" pitchFamily="34" charset="0"/>
            </a:endParaRPr>
          </a:p>
          <a:p>
            <a:pPr marL="0" lvl="1"/>
            <a:endParaRPr lang="en-US" kern="0" dirty="0" smtClean="0">
              <a:solidFill>
                <a:srgbClr val="000000"/>
              </a:solidFill>
              <a:latin typeface="TradeGothic LT" panose="020B0506030503020504" pitchFamily="34" charset="0"/>
              <a:ea typeface="TradeGothic LT" panose="020B0506030503020504" pitchFamily="34" charset="0"/>
            </a:endParaRPr>
          </a:p>
          <a:p>
            <a:pPr marL="0" lvl="1"/>
            <a:endParaRPr lang="en-US" kern="0" dirty="0">
              <a:solidFill>
                <a:srgbClr val="000000"/>
              </a:solidFill>
              <a:latin typeface="TradeGothic LT" panose="020B0506030503020504" pitchFamily="34" charset="0"/>
              <a:ea typeface="TradeGothic LT" panose="020B0506030503020504" pitchFamily="34" charset="0"/>
            </a:endParaRPr>
          </a:p>
          <a:p>
            <a:pPr lvl="0">
              <a:defRPr/>
            </a:pPr>
            <a:r>
              <a:rPr lang="en-US" altLang="en-US" sz="2000" b="1" u="sng" kern="0" dirty="0" smtClean="0">
                <a:solidFill>
                  <a:srgbClr val="000000"/>
                </a:solidFill>
                <a:latin typeface="TradeGothic LT" panose="020B0506030503020504" pitchFamily="34" charset="0"/>
                <a:ea typeface="TradeGothic LT" panose="020B0506030503020504" pitchFamily="34" charset="0"/>
              </a:rPr>
              <a:t>Disclaimer</a:t>
            </a:r>
            <a:endParaRPr lang="en-US" altLang="en-US" sz="2000" b="1" u="sng" kern="0" dirty="0">
              <a:solidFill>
                <a:srgbClr val="000000"/>
              </a:solidFill>
              <a:latin typeface="TradeGothic LT" panose="020B0506030503020504" pitchFamily="34" charset="0"/>
              <a:ea typeface="TradeGothic LT" panose="020B0506030503020504" pitchFamily="34" charset="0"/>
            </a:endParaRPr>
          </a:p>
          <a:p>
            <a:pPr lvl="0">
              <a:lnSpc>
                <a:spcPct val="80000"/>
              </a:lnSpc>
              <a:defRPr/>
            </a:pPr>
            <a:r>
              <a:rPr lang="en-US" altLang="en-US" kern="0" dirty="0">
                <a:solidFill>
                  <a:srgbClr val="000000"/>
                </a:solidFill>
                <a:latin typeface="TradeGothic LT" panose="020B0506030503020504" pitchFamily="34" charset="0"/>
                <a:ea typeface="TradeGothic LT" panose="020B0506030503020504" pitchFamily="34" charset="0"/>
              </a:rPr>
              <a:t>All presentations and materials submitted by Market Participants or any other Entity to ERCOT staff for this meeting are received and posted with </a:t>
            </a:r>
            <a:r>
              <a:rPr lang="en-US" altLang="en-US" kern="0" dirty="0" smtClean="0">
                <a:solidFill>
                  <a:srgbClr val="000000"/>
                </a:solidFill>
                <a:latin typeface="TradeGothic LT" panose="020B0506030503020504" pitchFamily="34" charset="0"/>
                <a:ea typeface="TradeGothic LT" panose="020B0506030503020504" pitchFamily="34" charset="0"/>
              </a:rPr>
              <a:t>the acknowledgement </a:t>
            </a:r>
            <a:r>
              <a:rPr lang="en-US" altLang="en-US" kern="0" dirty="0">
                <a:solidFill>
                  <a:srgbClr val="000000"/>
                </a:solidFill>
                <a:latin typeface="TradeGothic LT" panose="020B0506030503020504" pitchFamily="34" charset="0"/>
                <a:ea typeface="TradeGothic LT" panose="020B0506030503020504" pitchFamily="34" charset="0"/>
              </a:rPr>
              <a:t>that the information will</a:t>
            </a:r>
          </a:p>
          <a:p>
            <a:pPr lvl="0">
              <a:lnSpc>
                <a:spcPct val="80000"/>
              </a:lnSpc>
              <a:defRPr/>
            </a:pPr>
            <a:r>
              <a:rPr lang="en-US" altLang="en-US" kern="0" dirty="0">
                <a:solidFill>
                  <a:srgbClr val="000000"/>
                </a:solidFill>
                <a:latin typeface="TradeGothic LT" panose="020B0506030503020504" pitchFamily="34" charset="0"/>
                <a:ea typeface="TradeGothic LT" panose="020B0506030503020504" pitchFamily="34" charset="0"/>
              </a:rPr>
              <a:t>be considered public in accordance with the ERCOT Websites Content Management Operating Procedure.</a:t>
            </a:r>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597254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latin typeface="TradeGothic LT" panose="020B0506030503020504" pitchFamily="34" charset="0"/>
                <a:ea typeface="TradeGothic LT" panose="020B0506030503020504" pitchFamily="34" charset="0"/>
              </a:rPr>
              <a:t>Attendance Roll-call and Introductions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12" name="TextBox 11"/>
          <p:cNvSpPr txBox="1"/>
          <p:nvPr/>
        </p:nvSpPr>
        <p:spPr>
          <a:xfrm>
            <a:off x="381000" y="914400"/>
            <a:ext cx="8153400" cy="369332"/>
          </a:xfrm>
          <a:prstGeom prst="rect">
            <a:avLst/>
          </a:prstGeom>
          <a:noFill/>
        </p:spPr>
        <p:txBody>
          <a:bodyPr wrap="square" rtlCol="0">
            <a:spAutoFit/>
          </a:bodyPr>
          <a:lstStyle/>
          <a:p>
            <a:pPr marL="285750" lvl="1" indent="-285750">
              <a:buFont typeface="Arial" panose="020B0604020202020204" pitchFamily="34" charset="0"/>
              <a:buChar char="•"/>
            </a:pPr>
            <a:r>
              <a:rPr lang="en-US" altLang="en-US" kern="0" dirty="0" smtClean="0">
                <a:solidFill>
                  <a:srgbClr val="000000"/>
                </a:solidFill>
                <a:latin typeface="TradeGothic LT" panose="020B0506030503020504" pitchFamily="34" charset="0"/>
                <a:ea typeface="TradeGothic LT" panose="020B0506030503020504" pitchFamily="34" charset="0"/>
              </a:rPr>
              <a:t>Brief introduction of those present and those participating via WebEx</a:t>
            </a:r>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015055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deGothic LT" panose="020B0506030503020504" pitchFamily="34" charset="0"/>
                <a:ea typeface="TradeGothic LT" panose="020B0506030503020504" pitchFamily="34" charset="0"/>
              </a:rPr>
              <a:t>SMOG updates to supplement NPRR 1020</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5" name="Content Placeholder 4"/>
          <p:cNvSpPr>
            <a:spLocks noGrp="1"/>
          </p:cNvSpPr>
          <p:nvPr>
            <p:ph idx="1"/>
          </p:nvPr>
        </p:nvSpPr>
        <p:spPr/>
        <p:txBody>
          <a:bodyPr/>
          <a:lstStyle/>
          <a:p>
            <a:r>
              <a:rPr lang="en-US" sz="1800" dirty="0" smtClean="0">
                <a:latin typeface="TradeGothic LT" panose="020B0506030503020504" pitchFamily="34" charset="0"/>
                <a:ea typeface="TradeGothic LT" panose="020B0506030503020504" pitchFamily="34" charset="0"/>
              </a:rPr>
              <a:t>NPRR 1020 allows for a Resource to provide an auxiliary loads calculation to the TDSP when the WSL cannot be separately metered from the aux Load</a:t>
            </a:r>
          </a:p>
          <a:p>
            <a:r>
              <a:rPr lang="en-US" sz="1800" dirty="0" smtClean="0">
                <a:latin typeface="TradeGothic LT" panose="020B0506030503020504" pitchFamily="34" charset="0"/>
                <a:ea typeface="TradeGothic LT" panose="020B0506030503020504" pitchFamily="34" charset="0"/>
              </a:rPr>
              <a:t>TDSP incorporates the Resource provided load information into an EPS Meter</a:t>
            </a:r>
          </a:p>
          <a:p>
            <a:r>
              <a:rPr lang="en-US" sz="1800" dirty="0" smtClean="0">
                <a:latin typeface="TradeGothic LT" panose="020B0506030503020504" pitchFamily="34" charset="0"/>
                <a:ea typeface="TradeGothic LT" panose="020B0506030503020504" pitchFamily="34" charset="0"/>
              </a:rPr>
              <a:t>SMOG updates needed to support implementation</a:t>
            </a:r>
          </a:p>
          <a:p>
            <a:r>
              <a:rPr lang="en-US" sz="1800" dirty="0" smtClean="0">
                <a:latin typeface="TradeGothic LT" panose="020B0506030503020504" pitchFamily="34" charset="0"/>
                <a:ea typeface="TradeGothic LT" panose="020B0506030503020504" pitchFamily="34" charset="0"/>
              </a:rPr>
              <a:t>MWG effort needed to provide the details on the updates</a:t>
            </a:r>
          </a:p>
          <a:p>
            <a:r>
              <a:rPr lang="en-US" sz="1800" dirty="0" smtClean="0">
                <a:latin typeface="TradeGothic LT" panose="020B0506030503020504" pitchFamily="34" charset="0"/>
                <a:ea typeface="TradeGothic LT" panose="020B0506030503020504" pitchFamily="34" charset="0"/>
              </a:rPr>
              <a:t>Possible path forward for updates </a:t>
            </a:r>
          </a:p>
          <a:p>
            <a:pPr lvl="1"/>
            <a:r>
              <a:rPr lang="en-US" sz="1600" dirty="0" smtClean="0">
                <a:latin typeface="TradeGothic LT" panose="020B0506030503020504" pitchFamily="34" charset="0"/>
                <a:ea typeface="TradeGothic LT" panose="020B0506030503020504" pitchFamily="34" charset="0"/>
              </a:rPr>
              <a:t>Identify areas that may require updates</a:t>
            </a:r>
          </a:p>
          <a:p>
            <a:pPr lvl="1"/>
            <a:r>
              <a:rPr lang="en-US" sz="1600" dirty="0" smtClean="0">
                <a:latin typeface="TradeGothic LT" panose="020B0506030503020504" pitchFamily="34" charset="0"/>
                <a:ea typeface="TradeGothic LT" panose="020B0506030503020504" pitchFamily="34" charset="0"/>
              </a:rPr>
              <a:t>Discuss concepts on what the updates should encompass</a:t>
            </a:r>
          </a:p>
          <a:p>
            <a:pPr lvl="1"/>
            <a:r>
              <a:rPr lang="en-US" sz="1600" dirty="0" smtClean="0">
                <a:latin typeface="TradeGothic LT" panose="020B0506030503020504" pitchFamily="34" charset="0"/>
                <a:ea typeface="TradeGothic LT" panose="020B0506030503020504" pitchFamily="34" charset="0"/>
              </a:rPr>
              <a:t>Discuss draft language options</a:t>
            </a:r>
            <a:endParaRPr lang="en-US" sz="1800" dirty="0">
              <a:latin typeface="TradeGothic LT" panose="020B0506030503020504" pitchFamily="34" charset="0"/>
              <a:ea typeface="TradeGothic LT" panose="020B0506030503020504" pitchFamily="34" charset="0"/>
            </a:endParaRPr>
          </a:p>
          <a:p>
            <a:r>
              <a:rPr lang="en-US" sz="1800" dirty="0" smtClean="0">
                <a:latin typeface="TradeGothic LT" panose="020B0506030503020504" pitchFamily="34" charset="0"/>
                <a:ea typeface="TradeGothic LT" panose="020B0506030503020504" pitchFamily="34" charset="0"/>
              </a:rPr>
              <a:t>ERCOT create and bring draft language to the MWG for review </a:t>
            </a:r>
          </a:p>
          <a:p>
            <a:r>
              <a:rPr lang="en-US" sz="1800" dirty="0" smtClean="0">
                <a:latin typeface="TradeGothic LT" panose="020B0506030503020504" pitchFamily="34" charset="0"/>
                <a:ea typeface="TradeGothic LT" panose="020B0506030503020504" pitchFamily="34" charset="0"/>
              </a:rPr>
              <a:t>Official submittal of the language for market consideration </a:t>
            </a:r>
          </a:p>
          <a:p>
            <a:endParaRPr lang="en-US" sz="1800" dirty="0" smtClean="0">
              <a:latin typeface="TradeGothic LT" panose="020B0506030503020504" pitchFamily="34" charset="0"/>
              <a:ea typeface="TradeGothic LT" panose="020B0506030503020504" pitchFamily="34" charset="0"/>
            </a:endParaRPr>
          </a:p>
          <a:p>
            <a:endParaRPr lang="en-US" dirty="0"/>
          </a:p>
        </p:txBody>
      </p:sp>
    </p:spTree>
    <p:extLst>
      <p:ext uri="{BB962C8B-B14F-4D97-AF65-F5344CB8AC3E}">
        <p14:creationId xmlns:p14="http://schemas.microsoft.com/office/powerpoint/2010/main" val="195435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latin typeface="TradeGothic LT" panose="020B0506030503020504" pitchFamily="34" charset="0"/>
                <a:ea typeface="TradeGothic LT" panose="020B0506030503020504" pitchFamily="34" charset="0"/>
              </a:rPr>
              <a:t>Line Loss Compensation from February meeting</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3" name="Rectangle 2"/>
          <p:cNvSpPr/>
          <p:nvPr/>
        </p:nvSpPr>
        <p:spPr>
          <a:xfrm>
            <a:off x="381000" y="840224"/>
            <a:ext cx="8458200" cy="3970318"/>
          </a:xfrm>
          <a:prstGeom prst="rect">
            <a:avLst/>
          </a:prstGeom>
        </p:spPr>
        <p:txBody>
          <a:bodyPr wrap="square">
            <a:spAutoFit/>
          </a:bodyPr>
          <a:lstStyle/>
          <a:p>
            <a:pPr marL="285750" lvl="1"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During the February meeting the group reached consensus for a generic solution that could be technically supported</a:t>
            </a:r>
          </a:p>
          <a:p>
            <a:pPr marL="285750" lvl="1"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A request for distance that would not require compensation was to be made based on technical needs such as the first transmission structure outside the substation</a:t>
            </a:r>
          </a:p>
          <a:p>
            <a:pPr marL="742950" lvl="2"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2 TDSPs provided data regarding the first poll out distance from the meter location</a:t>
            </a:r>
          </a:p>
          <a:p>
            <a:pPr marL="1200150" lvl="3"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7 sites were provide. The max distance was 200 feet, the minimum was 103 feet with an average of 133.86 feet.</a:t>
            </a:r>
          </a:p>
          <a:p>
            <a:pPr marL="1657350" lvl="4"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143, 143, 200, 103, 116, 116 &amp; 116</a:t>
            </a:r>
            <a:r>
              <a:rPr lang="en-US" dirty="0">
                <a:latin typeface="TradeGothic LT" panose="020B0506030503020504" pitchFamily="34" charset="0"/>
                <a:ea typeface="TradeGothic LT" panose="020B0506030503020504" pitchFamily="34" charset="0"/>
              </a:rPr>
              <a:t>	</a:t>
            </a:r>
          </a:p>
          <a:p>
            <a:pPr marL="1657350" lvl="4"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Average - 133.8571429</a:t>
            </a:r>
            <a:r>
              <a:rPr lang="en-US" dirty="0">
                <a:latin typeface="TradeGothic LT" panose="020B0506030503020504" pitchFamily="34" charset="0"/>
                <a:ea typeface="TradeGothic LT" panose="020B0506030503020504" pitchFamily="34" charset="0"/>
              </a:rPr>
              <a:t>	</a:t>
            </a:r>
          </a:p>
          <a:p>
            <a:pPr marL="1657350" lvl="4"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Max - 200</a:t>
            </a:r>
            <a:r>
              <a:rPr lang="en-US" dirty="0">
                <a:latin typeface="TradeGothic LT" panose="020B0506030503020504" pitchFamily="34" charset="0"/>
                <a:ea typeface="TradeGothic LT" panose="020B0506030503020504" pitchFamily="34" charset="0"/>
              </a:rPr>
              <a:t>	</a:t>
            </a:r>
            <a:endParaRPr lang="en-US" dirty="0" smtClean="0">
              <a:latin typeface="TradeGothic LT" panose="020B0506030503020504" pitchFamily="34" charset="0"/>
              <a:ea typeface="TradeGothic LT" panose="020B0506030503020504" pitchFamily="34" charset="0"/>
            </a:endParaRPr>
          </a:p>
          <a:p>
            <a:pPr marL="1657350" lvl="4"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Min - 103</a:t>
            </a:r>
            <a:r>
              <a:rPr lang="en-US" dirty="0">
                <a:latin typeface="TradeGothic LT" panose="020B0506030503020504" pitchFamily="34" charset="0"/>
                <a:ea typeface="TradeGothic LT" panose="020B0506030503020504" pitchFamily="34" charset="0"/>
              </a:rPr>
              <a:t>	</a:t>
            </a:r>
          </a:p>
          <a:p>
            <a:pPr marL="742950" lvl="2" indent="-285750">
              <a:buFont typeface="Arial" panose="020B0604020202020204" pitchFamily="34" charset="0"/>
              <a:buChar char="•"/>
            </a:pPr>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8703054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adeGothic LT" panose="020B0506030503020504" pitchFamily="34" charset="0"/>
                <a:ea typeface="TradeGothic LT" panose="020B0506030503020504" pitchFamily="34" charset="0"/>
              </a:rPr>
              <a:t>Line Loss Compensation </a:t>
            </a:r>
            <a:r>
              <a:rPr lang="en-US" dirty="0" smtClean="0">
                <a:latin typeface="TradeGothic LT" panose="020B0506030503020504" pitchFamily="34" charset="0"/>
                <a:ea typeface="TradeGothic LT" panose="020B0506030503020504" pitchFamily="34" charset="0"/>
              </a:rPr>
              <a:t>Discussion</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5" name="Content Placeholder 4"/>
          <p:cNvSpPr>
            <a:spLocks noGrp="1"/>
          </p:cNvSpPr>
          <p:nvPr>
            <p:ph idx="1"/>
          </p:nvPr>
        </p:nvSpPr>
        <p:spPr/>
        <p:txBody>
          <a:bodyPr/>
          <a:lstStyle/>
          <a:p>
            <a:r>
              <a:rPr lang="en-US" sz="1800" dirty="0" smtClean="0">
                <a:solidFill>
                  <a:schemeClr val="tx1"/>
                </a:solidFill>
                <a:latin typeface="TradeGothic LT" panose="020B0506030503020504" pitchFamily="34" charset="0"/>
                <a:ea typeface="TradeGothic LT" panose="020B0506030503020504" pitchFamily="34" charset="0"/>
              </a:rPr>
              <a:t>What path forward should be taken by the Meter Working Group?</a:t>
            </a:r>
            <a:endParaRPr lang="en-US" sz="1800" dirty="0">
              <a:solidFill>
                <a:schemeClr val="tx1"/>
              </a:solidFill>
              <a:latin typeface="TradeGothic LT" panose="020B0506030503020504" pitchFamily="34" charset="0"/>
              <a:ea typeface="TradeGothic LT" panose="020B0506030503020504" pitchFamily="34" charset="0"/>
            </a:endParaRPr>
          </a:p>
          <a:p>
            <a:pPr marL="0" indent="0">
              <a:buNone/>
            </a:pPr>
            <a:endParaRPr lang="en-US" dirty="0"/>
          </a:p>
        </p:txBody>
      </p:sp>
    </p:spTree>
    <p:extLst>
      <p:ext uri="{BB962C8B-B14F-4D97-AF65-F5344CB8AC3E}">
        <p14:creationId xmlns:p14="http://schemas.microsoft.com/office/powerpoint/2010/main" val="18444482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latin typeface="TradeGothic LT" panose="020B0506030503020504" pitchFamily="34" charset="0"/>
                <a:ea typeface="TradeGothic LT" panose="020B0506030503020504" pitchFamily="34" charset="0"/>
              </a:rPr>
              <a:t>Update on VT Throw Over Initiative</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
        <p:nvSpPr>
          <p:cNvPr id="3" name="Rectangle 2"/>
          <p:cNvSpPr/>
          <p:nvPr/>
        </p:nvSpPr>
        <p:spPr>
          <a:xfrm>
            <a:off x="381000" y="840224"/>
            <a:ext cx="8458200" cy="3693319"/>
          </a:xfrm>
          <a:prstGeom prst="rect">
            <a:avLst/>
          </a:prstGeom>
        </p:spPr>
        <p:txBody>
          <a:bodyPr wrap="square">
            <a:spAutoFit/>
          </a:bodyPr>
          <a:lstStyle/>
          <a:p>
            <a:pPr marL="457200" lvl="2"/>
            <a:endParaRPr lang="en-US" dirty="0" smtClean="0">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endParaRPr lang="en-US" dirty="0">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Method 1: Number of </a:t>
            </a:r>
            <a:r>
              <a:rPr lang="en-US" dirty="0" smtClean="0">
                <a:latin typeface="TradeGothic LT" panose="020B0506030503020504" pitchFamily="34" charset="0"/>
                <a:ea typeface="TradeGothic LT" panose="020B0506030503020504" pitchFamily="34" charset="0"/>
              </a:rPr>
              <a:t>EPS meter points </a:t>
            </a:r>
            <a:r>
              <a:rPr lang="en-US" dirty="0" smtClean="0">
                <a:latin typeface="TradeGothic LT" panose="020B0506030503020504" pitchFamily="34" charset="0"/>
                <a:ea typeface="TradeGothic LT" panose="020B0506030503020504" pitchFamily="34" charset="0"/>
              </a:rPr>
              <a:t>using  </a:t>
            </a:r>
            <a:r>
              <a:rPr lang="en-US" dirty="0" smtClean="0">
                <a:latin typeface="TradeGothic LT" panose="020B0506030503020504" pitchFamily="34" charset="0"/>
                <a:ea typeface="TradeGothic LT" panose="020B0506030503020504" pitchFamily="34" charset="0"/>
              </a:rPr>
              <a:t>the configuration 1 set of VTs feeding both the EPS-PRI and EPS-BU from one bus and then transferring to the 2</a:t>
            </a:r>
            <a:r>
              <a:rPr lang="en-US" baseline="30000" dirty="0" smtClean="0">
                <a:latin typeface="TradeGothic LT" panose="020B0506030503020504" pitchFamily="34" charset="0"/>
                <a:ea typeface="TradeGothic LT" panose="020B0506030503020504" pitchFamily="34" charset="0"/>
              </a:rPr>
              <a:t>nd</a:t>
            </a:r>
            <a:r>
              <a:rPr lang="en-US" dirty="0" smtClean="0">
                <a:latin typeface="TradeGothic LT" panose="020B0506030503020504" pitchFamily="34" charset="0"/>
                <a:ea typeface="TradeGothic LT" panose="020B0506030503020504" pitchFamily="34" charset="0"/>
              </a:rPr>
              <a:t> set of VTs if the first bus de-energizes or vice-versa using transfer relay or switch =  </a:t>
            </a:r>
            <a:r>
              <a:rPr lang="en-US" dirty="0" smtClean="0">
                <a:latin typeface="TradeGothic LT" panose="020B0506030503020504" pitchFamily="34" charset="0"/>
                <a:ea typeface="TradeGothic LT" panose="020B0506030503020504" pitchFamily="34" charset="0"/>
              </a:rPr>
              <a:t>101</a:t>
            </a:r>
            <a:r>
              <a:rPr lang="en-US" dirty="0" smtClean="0">
                <a:latin typeface="TradeGothic LT" panose="020B0506030503020504" pitchFamily="34" charset="0"/>
                <a:ea typeface="TradeGothic LT" panose="020B0506030503020504" pitchFamily="34" charset="0"/>
              </a:rPr>
              <a:t/>
            </a:r>
            <a:br>
              <a:rPr lang="en-US" dirty="0" smtClean="0">
                <a:latin typeface="TradeGothic LT" panose="020B0506030503020504" pitchFamily="34" charset="0"/>
                <a:ea typeface="TradeGothic LT" panose="020B0506030503020504" pitchFamily="34" charset="0"/>
              </a:rPr>
            </a:br>
            <a:endParaRPr lang="en-US" dirty="0" smtClean="0">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endParaRPr lang="en-US" dirty="0">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Method 2: Number </a:t>
            </a:r>
            <a:r>
              <a:rPr lang="en-US" dirty="0">
                <a:latin typeface="TradeGothic LT" panose="020B0506030503020504" pitchFamily="34" charset="0"/>
                <a:ea typeface="TradeGothic LT" panose="020B0506030503020504" pitchFamily="34" charset="0"/>
              </a:rPr>
              <a:t>of </a:t>
            </a:r>
            <a:r>
              <a:rPr lang="en-US" dirty="0" smtClean="0">
                <a:latin typeface="TradeGothic LT" panose="020B0506030503020504" pitchFamily="34" charset="0"/>
                <a:ea typeface="TradeGothic LT" panose="020B0506030503020504" pitchFamily="34" charset="0"/>
              </a:rPr>
              <a:t>EPS meter points using  </a:t>
            </a:r>
            <a:r>
              <a:rPr lang="en-US" dirty="0">
                <a:latin typeface="TradeGothic LT" panose="020B0506030503020504" pitchFamily="34" charset="0"/>
                <a:ea typeface="TradeGothic LT" panose="020B0506030503020504" pitchFamily="34" charset="0"/>
              </a:rPr>
              <a:t>the configuration 1 set of VTs feeding EPS-PRI &amp; 1 set of VTs feeding  EPS-BU wherein if one of the buses de-energizes, either the EPS-PRI or EPS-BU will be lost  =  </a:t>
            </a:r>
            <a:r>
              <a:rPr lang="en-US" dirty="0" smtClean="0">
                <a:latin typeface="TradeGothic LT" panose="020B0506030503020504" pitchFamily="34" charset="0"/>
                <a:ea typeface="TradeGothic LT" panose="020B0506030503020504" pitchFamily="34" charset="0"/>
              </a:rPr>
              <a:t>19</a:t>
            </a:r>
            <a:endParaRPr lang="en-US" dirty="0">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endParaRPr lang="en-US" dirty="0" smtClean="0">
              <a:latin typeface="TradeGothic LT" panose="020B0506030503020504" pitchFamily="34" charset="0"/>
              <a:ea typeface="TradeGothic LT" panose="020B0506030503020504" pitchFamily="34" charset="0"/>
            </a:endParaRPr>
          </a:p>
          <a:p>
            <a:pPr marL="457200" lvl="2"/>
            <a:endParaRPr lang="en-US" dirty="0">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Observation: more </a:t>
            </a:r>
            <a:r>
              <a:rPr lang="en-US" smtClean="0">
                <a:latin typeface="TradeGothic LT" panose="020B0506030503020504" pitchFamily="34" charset="0"/>
                <a:ea typeface="TradeGothic LT" panose="020B0506030503020504" pitchFamily="34" charset="0"/>
              </a:rPr>
              <a:t>sites/meter points </a:t>
            </a:r>
            <a:r>
              <a:rPr lang="en-US" dirty="0" smtClean="0">
                <a:latin typeface="TradeGothic LT" panose="020B0506030503020504" pitchFamily="34" charset="0"/>
                <a:ea typeface="TradeGothic LT" panose="020B0506030503020504" pitchFamily="34" charset="0"/>
              </a:rPr>
              <a:t>use Method 1 than Method 2</a:t>
            </a:r>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8617718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deGothic LT" panose="020B0506030503020504" pitchFamily="34" charset="0"/>
                <a:ea typeface="TradeGothic LT" panose="020B0506030503020504" pitchFamily="34" charset="0"/>
              </a:rPr>
              <a:t>Throw Over Scheme Discussion</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
        <p:nvSpPr>
          <p:cNvPr id="5" name="Content Placeholder 4"/>
          <p:cNvSpPr>
            <a:spLocks noGrp="1"/>
          </p:cNvSpPr>
          <p:nvPr>
            <p:ph idx="1"/>
          </p:nvPr>
        </p:nvSpPr>
        <p:spPr>
          <a:xfrm>
            <a:off x="304800" y="990600"/>
            <a:ext cx="8534400" cy="5181600"/>
          </a:xfrm>
        </p:spPr>
        <p:txBody>
          <a:bodyPr/>
          <a:lstStyle/>
          <a:p>
            <a:r>
              <a:rPr lang="en-US" sz="1800" dirty="0" smtClean="0">
                <a:solidFill>
                  <a:schemeClr val="tx1"/>
                </a:solidFill>
                <a:latin typeface="TradeGothic LT" panose="020B0506030503020504" pitchFamily="34" charset="0"/>
                <a:ea typeface="TradeGothic LT" panose="020B0506030503020504" pitchFamily="34" charset="0"/>
              </a:rPr>
              <a:t>Possible permutations for Throw Over schemes are numerous dependent on substation design</a:t>
            </a:r>
            <a:br>
              <a:rPr lang="en-US" sz="1800" dirty="0" smtClean="0">
                <a:solidFill>
                  <a:schemeClr val="tx1"/>
                </a:solidFill>
                <a:latin typeface="TradeGothic LT" panose="020B0506030503020504" pitchFamily="34" charset="0"/>
                <a:ea typeface="TradeGothic LT" panose="020B0506030503020504" pitchFamily="34" charset="0"/>
              </a:rPr>
            </a:br>
            <a:r>
              <a:rPr lang="en-US" sz="1800" dirty="0" smtClean="0">
                <a:solidFill>
                  <a:schemeClr val="tx1"/>
                </a:solidFill>
                <a:latin typeface="TradeGothic LT" panose="020B0506030503020504" pitchFamily="34" charset="0"/>
                <a:ea typeface="TradeGothic LT" panose="020B0506030503020504" pitchFamily="34" charset="0"/>
              </a:rPr>
              <a:t/>
            </a:r>
            <a:br>
              <a:rPr lang="en-US" sz="1800" dirty="0" smtClean="0">
                <a:solidFill>
                  <a:schemeClr val="tx1"/>
                </a:solidFill>
                <a:latin typeface="TradeGothic LT" panose="020B0506030503020504" pitchFamily="34" charset="0"/>
                <a:ea typeface="TradeGothic LT" panose="020B0506030503020504" pitchFamily="34" charset="0"/>
              </a:rPr>
            </a:br>
            <a:r>
              <a:rPr lang="en-US" sz="1800" dirty="0" smtClean="0">
                <a:solidFill>
                  <a:schemeClr val="tx1"/>
                </a:solidFill>
                <a:latin typeface="TradeGothic LT" panose="020B0506030503020504" pitchFamily="34" charset="0"/>
                <a:ea typeface="TradeGothic LT" panose="020B0506030503020504" pitchFamily="34" charset="0"/>
              </a:rPr>
              <a:t/>
            </a:r>
            <a:br>
              <a:rPr lang="en-US" sz="1800" dirty="0" smtClean="0">
                <a:solidFill>
                  <a:schemeClr val="tx1"/>
                </a:solidFill>
                <a:latin typeface="TradeGothic LT" panose="020B0506030503020504" pitchFamily="34" charset="0"/>
                <a:ea typeface="TradeGothic LT" panose="020B0506030503020504" pitchFamily="34" charset="0"/>
              </a:rPr>
            </a:br>
            <a:endParaRPr lang="en-US" sz="1800" dirty="0">
              <a:solidFill>
                <a:schemeClr val="tx1"/>
              </a:solidFill>
              <a:latin typeface="TradeGothic LT" panose="020B0506030503020504" pitchFamily="34" charset="0"/>
              <a:ea typeface="TradeGothic LT" panose="020B0506030503020504" pitchFamily="34" charset="0"/>
            </a:endParaRPr>
          </a:p>
          <a:p>
            <a:endParaRPr lang="en-US" sz="1800" dirty="0" smtClean="0">
              <a:solidFill>
                <a:schemeClr val="tx1"/>
              </a:solidFill>
              <a:latin typeface="TradeGothic LT" panose="020B0506030503020504" pitchFamily="34" charset="0"/>
              <a:ea typeface="TradeGothic LT" panose="020B0506030503020504" pitchFamily="34" charset="0"/>
            </a:endParaRPr>
          </a:p>
          <a:p>
            <a:endParaRPr lang="en-US" sz="1800" dirty="0">
              <a:solidFill>
                <a:schemeClr val="tx1"/>
              </a:solidFill>
              <a:latin typeface="TradeGothic LT" panose="020B0506030503020504" pitchFamily="34" charset="0"/>
              <a:ea typeface="TradeGothic LT" panose="020B0506030503020504" pitchFamily="34" charset="0"/>
            </a:endParaRPr>
          </a:p>
          <a:p>
            <a:r>
              <a:rPr lang="en-US" sz="1800" dirty="0" smtClean="0">
                <a:solidFill>
                  <a:schemeClr val="tx1"/>
                </a:solidFill>
                <a:latin typeface="TradeGothic LT" panose="020B0506030503020504" pitchFamily="34" charset="0"/>
                <a:ea typeface="TradeGothic LT" panose="020B0506030503020504" pitchFamily="34" charset="0"/>
              </a:rPr>
              <a:t>There are two basic design schemes currently in use for VT throw overs:</a:t>
            </a:r>
          </a:p>
          <a:p>
            <a:pPr lvl="1"/>
            <a:r>
              <a:rPr lang="en-US" sz="1600" dirty="0" smtClean="0">
                <a:solidFill>
                  <a:schemeClr val="tx1"/>
                </a:solidFill>
                <a:latin typeface="TradeGothic LT" panose="020B0506030503020504" pitchFamily="34" charset="0"/>
                <a:ea typeface="TradeGothic LT" panose="020B0506030503020504" pitchFamily="34" charset="0"/>
              </a:rPr>
              <a:t>Method 1: Both primary and backup meter are always powered from the same VTs</a:t>
            </a:r>
          </a:p>
          <a:p>
            <a:pPr lvl="1"/>
            <a:r>
              <a:rPr lang="en-US" sz="1600" dirty="0" smtClean="0">
                <a:solidFill>
                  <a:schemeClr val="tx1"/>
                </a:solidFill>
                <a:latin typeface="TradeGothic LT" panose="020B0506030503020504" pitchFamily="34" charset="0"/>
                <a:ea typeface="TradeGothic LT" panose="020B0506030503020504" pitchFamily="34" charset="0"/>
              </a:rPr>
              <a:t>Method 2: Primary and backup meter are normally powered from alternate VTs</a:t>
            </a:r>
            <a:br>
              <a:rPr lang="en-US" sz="1600" dirty="0" smtClean="0">
                <a:solidFill>
                  <a:schemeClr val="tx1"/>
                </a:solidFill>
                <a:latin typeface="TradeGothic LT" panose="020B0506030503020504" pitchFamily="34" charset="0"/>
                <a:ea typeface="TradeGothic LT" panose="020B0506030503020504" pitchFamily="34" charset="0"/>
              </a:rPr>
            </a:br>
            <a:endParaRPr lang="en-US" sz="1600" dirty="0" smtClean="0">
              <a:solidFill>
                <a:schemeClr val="tx1"/>
              </a:solidFill>
              <a:latin typeface="TradeGothic LT" panose="020B0506030503020504" pitchFamily="34" charset="0"/>
              <a:ea typeface="TradeGothic LT" panose="020B0506030503020504" pitchFamily="34" charset="0"/>
            </a:endParaRPr>
          </a:p>
          <a:p>
            <a:r>
              <a:rPr lang="en-US" sz="1800" dirty="0" smtClean="0">
                <a:solidFill>
                  <a:schemeClr val="tx1"/>
                </a:solidFill>
                <a:latin typeface="TradeGothic LT" panose="020B0506030503020504" pitchFamily="34" charset="0"/>
                <a:ea typeface="TradeGothic LT" panose="020B0506030503020504" pitchFamily="34" charset="0"/>
              </a:rPr>
              <a:t>Abnormal grid configurations are more likely to result in metering errors when method 1 is utilized</a:t>
            </a:r>
            <a:br>
              <a:rPr lang="en-US" sz="1800" dirty="0" smtClean="0">
                <a:solidFill>
                  <a:schemeClr val="tx1"/>
                </a:solidFill>
                <a:latin typeface="TradeGothic LT" panose="020B0506030503020504" pitchFamily="34" charset="0"/>
                <a:ea typeface="TradeGothic LT" panose="020B0506030503020504" pitchFamily="34" charset="0"/>
              </a:rPr>
            </a:br>
            <a:endParaRPr lang="en-US" sz="1800" dirty="0">
              <a:solidFill>
                <a:schemeClr val="tx1"/>
              </a:solidFill>
              <a:latin typeface="TradeGothic LT" panose="020B0506030503020504" pitchFamily="34" charset="0"/>
              <a:ea typeface="TradeGothic LT" panose="020B0506030503020504" pitchFamily="34" charset="0"/>
            </a:endParaRPr>
          </a:p>
          <a:p>
            <a:r>
              <a:rPr lang="en-US" sz="1800" dirty="0" smtClean="0">
                <a:solidFill>
                  <a:schemeClr val="tx1"/>
                </a:solidFill>
                <a:latin typeface="TradeGothic LT" panose="020B0506030503020504" pitchFamily="34" charset="0"/>
                <a:ea typeface="TradeGothic LT" panose="020B0506030503020504" pitchFamily="34" charset="0"/>
              </a:rPr>
              <a:t>Should the meter working group pursue language minimize the chance of metering errors?</a:t>
            </a:r>
            <a:endParaRPr lang="en-US" sz="1800" dirty="0">
              <a:solidFill>
                <a:schemeClr val="tx1"/>
              </a:solidFill>
              <a:latin typeface="TradeGothic LT" panose="020B0506030503020504" pitchFamily="34" charset="0"/>
              <a:ea typeface="TradeGothic LT" panose="020B05060305030205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559079692"/>
              </p:ext>
            </p:extLst>
          </p:nvPr>
        </p:nvGraphicFramePr>
        <p:xfrm>
          <a:off x="1066800" y="1676400"/>
          <a:ext cx="6629400" cy="1154430"/>
        </p:xfrm>
        <a:graphic>
          <a:graphicData uri="http://schemas.openxmlformats.org/drawingml/2006/table">
            <a:tbl>
              <a:tblPr>
                <a:tableStyleId>{BC89EF96-8CEA-46FF-86C4-4CE0E7609802}</a:tableStyleId>
              </a:tblPr>
              <a:tblGrid>
                <a:gridCol w="4114800"/>
                <a:gridCol w="2514600"/>
              </a:tblGrid>
              <a:tr h="182880">
                <a:tc>
                  <a:txBody>
                    <a:bodyPr/>
                    <a:lstStyle/>
                    <a:p>
                      <a:pPr algn="ctr" fontAlgn="ctr"/>
                      <a:r>
                        <a:rPr lang="en-US" sz="1200" u="none" strike="noStrike" dirty="0">
                          <a:effectLst/>
                          <a:latin typeface="TradeGothic LT" panose="020B0506030503020504" pitchFamily="34" charset="0"/>
                          <a:ea typeface="TradeGothic LT" panose="020B0506030503020504" pitchFamily="34" charset="0"/>
                        </a:rPr>
                        <a:t>NUMBER OF TDSPs UTILIZING THROW-OVER SCHEME</a:t>
                      </a:r>
                      <a:endParaRPr lang="en-US" sz="1200" b="0" i="0" u="none" strike="noStrike" dirty="0">
                        <a:solidFill>
                          <a:srgbClr val="000000"/>
                        </a:solidFill>
                        <a:effectLst/>
                        <a:latin typeface="TradeGothic LT" panose="020B0506030503020504" pitchFamily="34" charset="0"/>
                        <a:ea typeface="TradeGothic LT" panose="020B0506030503020504" pitchFamily="34" charset="0"/>
                      </a:endParaRPr>
                    </a:p>
                  </a:txBody>
                  <a:tcPr marL="9525" marR="9525" marT="9525" marB="0" anchor="ctr"/>
                </a:tc>
                <a:tc>
                  <a:txBody>
                    <a:bodyPr/>
                    <a:lstStyle/>
                    <a:p>
                      <a:pPr algn="ctr" fontAlgn="ctr"/>
                      <a:r>
                        <a:rPr lang="en-US" sz="1200" u="none" strike="noStrike">
                          <a:effectLst/>
                          <a:latin typeface="TradeGothic LT" panose="020B0506030503020504" pitchFamily="34" charset="0"/>
                          <a:ea typeface="TradeGothic LT" panose="020B0506030503020504" pitchFamily="34" charset="0"/>
                        </a:rPr>
                        <a:t>11</a:t>
                      </a:r>
                      <a:endParaRPr lang="en-US" sz="1200" b="0" i="0" u="none" strike="noStrike">
                        <a:solidFill>
                          <a:srgbClr val="000000"/>
                        </a:solidFill>
                        <a:effectLst/>
                        <a:latin typeface="TradeGothic LT" panose="020B0506030503020504" pitchFamily="34" charset="0"/>
                        <a:ea typeface="TradeGothic LT" panose="020B0506030503020504" pitchFamily="34" charset="0"/>
                      </a:endParaRPr>
                    </a:p>
                  </a:txBody>
                  <a:tcPr marL="9525" marR="9525" marT="9525" marB="0" anchor="ctr"/>
                </a:tc>
              </a:tr>
              <a:tr h="182880">
                <a:tc>
                  <a:txBody>
                    <a:bodyPr/>
                    <a:lstStyle/>
                    <a:p>
                      <a:pPr algn="ctr" fontAlgn="ctr"/>
                      <a:r>
                        <a:rPr lang="en-US" sz="1200" u="none" strike="noStrike" dirty="0" smtClean="0">
                          <a:effectLst/>
                          <a:latin typeface="TradeGothic LT" panose="020B0506030503020504" pitchFamily="34" charset="0"/>
                          <a:ea typeface="TradeGothic LT" panose="020B0506030503020504" pitchFamily="34" charset="0"/>
                        </a:rPr>
                        <a:t>NUMBER </a:t>
                      </a:r>
                      <a:r>
                        <a:rPr lang="en-US" sz="1200" u="none" strike="noStrike" dirty="0">
                          <a:effectLst/>
                          <a:latin typeface="TradeGothic LT" panose="020B0506030503020504" pitchFamily="34" charset="0"/>
                          <a:ea typeface="TradeGothic LT" panose="020B0506030503020504" pitchFamily="34" charset="0"/>
                        </a:rPr>
                        <a:t>OF SITES WITH THROW-OVER SCHEMES</a:t>
                      </a:r>
                      <a:endParaRPr lang="en-US" sz="1200" b="0" i="0" u="none" strike="noStrike" dirty="0">
                        <a:solidFill>
                          <a:srgbClr val="000000"/>
                        </a:solidFill>
                        <a:effectLst/>
                        <a:latin typeface="TradeGothic LT" panose="020B0506030503020504" pitchFamily="34" charset="0"/>
                        <a:ea typeface="TradeGothic LT" panose="020B0506030503020504" pitchFamily="34" charset="0"/>
                      </a:endParaRPr>
                    </a:p>
                  </a:txBody>
                  <a:tcPr marL="9525" marR="9525" marT="9525" marB="0" anchor="ctr"/>
                </a:tc>
                <a:tc>
                  <a:txBody>
                    <a:bodyPr/>
                    <a:lstStyle/>
                    <a:p>
                      <a:pPr algn="ctr" fontAlgn="ctr"/>
                      <a:r>
                        <a:rPr lang="en-US" sz="1200" u="none" strike="noStrike">
                          <a:effectLst/>
                          <a:latin typeface="TradeGothic LT" panose="020B0506030503020504" pitchFamily="34" charset="0"/>
                          <a:ea typeface="TradeGothic LT" panose="020B0506030503020504" pitchFamily="34" charset="0"/>
                        </a:rPr>
                        <a:t>44</a:t>
                      </a:r>
                      <a:endParaRPr lang="en-US" sz="1200" b="0" i="0" u="none" strike="noStrike">
                        <a:solidFill>
                          <a:srgbClr val="000000"/>
                        </a:solidFill>
                        <a:effectLst/>
                        <a:latin typeface="TradeGothic LT" panose="020B0506030503020504" pitchFamily="34" charset="0"/>
                        <a:ea typeface="TradeGothic LT" panose="020B0506030503020504" pitchFamily="34" charset="0"/>
                      </a:endParaRPr>
                    </a:p>
                  </a:txBody>
                  <a:tcPr marL="9525" marR="9525" marT="9525" marB="0" anchor="ctr"/>
                </a:tc>
              </a:tr>
              <a:tr h="182880">
                <a:tc>
                  <a:txBody>
                    <a:bodyPr/>
                    <a:lstStyle/>
                    <a:p>
                      <a:pPr algn="ctr" fontAlgn="ctr"/>
                      <a:r>
                        <a:rPr lang="en-US" sz="1200" u="none" strike="noStrike" dirty="0" smtClean="0">
                          <a:effectLst/>
                          <a:latin typeface="TradeGothic LT" panose="020B0506030503020504" pitchFamily="34" charset="0"/>
                          <a:ea typeface="TradeGothic LT" panose="020B0506030503020504" pitchFamily="34" charset="0"/>
                        </a:rPr>
                        <a:t>NUMBER </a:t>
                      </a:r>
                      <a:r>
                        <a:rPr lang="en-US" sz="1200" u="none" strike="noStrike" dirty="0">
                          <a:effectLst/>
                          <a:latin typeface="TradeGothic LT" panose="020B0506030503020504" pitchFamily="34" charset="0"/>
                          <a:ea typeface="TradeGothic LT" panose="020B0506030503020504" pitchFamily="34" charset="0"/>
                        </a:rPr>
                        <a:t>OF EPS METER POINTS </a:t>
                      </a:r>
                      <a:endParaRPr lang="en-US" sz="1200" b="0" i="0" u="none" strike="noStrike" dirty="0">
                        <a:solidFill>
                          <a:srgbClr val="000000"/>
                        </a:solidFill>
                        <a:effectLst/>
                        <a:latin typeface="TradeGothic LT" panose="020B0506030503020504" pitchFamily="34" charset="0"/>
                        <a:ea typeface="TradeGothic LT" panose="020B0506030503020504" pitchFamily="34" charset="0"/>
                      </a:endParaRPr>
                    </a:p>
                  </a:txBody>
                  <a:tcPr marL="9525" marR="9525" marT="9525" marB="0" anchor="ctr"/>
                </a:tc>
                <a:tc>
                  <a:txBody>
                    <a:bodyPr/>
                    <a:lstStyle/>
                    <a:p>
                      <a:pPr algn="ctr" fontAlgn="ctr"/>
                      <a:r>
                        <a:rPr lang="en-US" sz="1200" u="none" strike="noStrike">
                          <a:effectLst/>
                          <a:latin typeface="TradeGothic LT" panose="020B0506030503020504" pitchFamily="34" charset="0"/>
                          <a:ea typeface="TradeGothic LT" panose="020B0506030503020504" pitchFamily="34" charset="0"/>
                        </a:rPr>
                        <a:t>120</a:t>
                      </a:r>
                      <a:endParaRPr lang="en-US" sz="1200" b="0" i="0" u="none" strike="noStrike">
                        <a:solidFill>
                          <a:srgbClr val="000000"/>
                        </a:solidFill>
                        <a:effectLst/>
                        <a:latin typeface="TradeGothic LT" panose="020B0506030503020504" pitchFamily="34" charset="0"/>
                        <a:ea typeface="TradeGothic LT" panose="020B0506030503020504" pitchFamily="34" charset="0"/>
                      </a:endParaRPr>
                    </a:p>
                  </a:txBody>
                  <a:tcPr marL="9525" marR="9525" marT="9525" marB="0" anchor="ctr"/>
                </a:tc>
              </a:tr>
              <a:tr h="182880">
                <a:tc>
                  <a:txBody>
                    <a:bodyPr/>
                    <a:lstStyle/>
                    <a:p>
                      <a:pPr algn="ctr" fontAlgn="ctr"/>
                      <a:r>
                        <a:rPr lang="en-US" sz="1200" u="none" strike="noStrike" dirty="0">
                          <a:effectLst/>
                          <a:latin typeface="TradeGothic LT" panose="020B0506030503020504" pitchFamily="34" charset="0"/>
                          <a:ea typeface="TradeGothic LT" panose="020B0506030503020504" pitchFamily="34" charset="0"/>
                        </a:rPr>
                        <a:t>% IN COMPARISON TO TOTAL SITES</a:t>
                      </a:r>
                      <a:endParaRPr lang="en-US" sz="1200" b="0" i="0" u="none" strike="noStrike" dirty="0">
                        <a:solidFill>
                          <a:srgbClr val="000000"/>
                        </a:solidFill>
                        <a:effectLst/>
                        <a:latin typeface="TradeGothic LT" panose="020B0506030503020504" pitchFamily="34" charset="0"/>
                        <a:ea typeface="TradeGothic LT" panose="020B0506030503020504" pitchFamily="34" charset="0"/>
                      </a:endParaRPr>
                    </a:p>
                  </a:txBody>
                  <a:tcPr marL="9525" marR="9525" marT="9525" marB="0" anchor="ctr"/>
                </a:tc>
                <a:tc>
                  <a:txBody>
                    <a:bodyPr/>
                    <a:lstStyle/>
                    <a:p>
                      <a:pPr algn="ctr" fontAlgn="ctr"/>
                      <a:r>
                        <a:rPr lang="en-US" sz="1200" u="none" strike="noStrike">
                          <a:effectLst/>
                          <a:latin typeface="TradeGothic LT" panose="020B0506030503020504" pitchFamily="34" charset="0"/>
                          <a:ea typeface="TradeGothic LT" panose="020B0506030503020504" pitchFamily="34" charset="0"/>
                        </a:rPr>
                        <a:t>Less than 10% (9.3%)</a:t>
                      </a:r>
                      <a:endParaRPr lang="en-US" sz="1200" b="0" i="0" u="none" strike="noStrike">
                        <a:solidFill>
                          <a:srgbClr val="000000"/>
                        </a:solidFill>
                        <a:effectLst/>
                        <a:latin typeface="TradeGothic LT" panose="020B0506030503020504" pitchFamily="34" charset="0"/>
                        <a:ea typeface="TradeGothic LT" panose="020B0506030503020504" pitchFamily="34" charset="0"/>
                      </a:endParaRPr>
                    </a:p>
                  </a:txBody>
                  <a:tcPr marL="9525" marR="9525" marT="9525" marB="0" anchor="ctr"/>
                </a:tc>
              </a:tr>
              <a:tr h="182880">
                <a:tc>
                  <a:txBody>
                    <a:bodyPr/>
                    <a:lstStyle/>
                    <a:p>
                      <a:pPr algn="ctr" fontAlgn="ctr"/>
                      <a:r>
                        <a:rPr lang="en-US" sz="1200" u="none" strike="noStrike" dirty="0">
                          <a:effectLst/>
                          <a:latin typeface="TradeGothic LT" panose="020B0506030503020504" pitchFamily="34" charset="0"/>
                          <a:ea typeface="TradeGothic LT" panose="020B0506030503020504" pitchFamily="34" charset="0"/>
                        </a:rPr>
                        <a:t>VOLTAGE LEVEL INSTALLED</a:t>
                      </a:r>
                      <a:endParaRPr lang="en-US" sz="1200" b="0" i="0" u="none" strike="noStrike" dirty="0">
                        <a:solidFill>
                          <a:srgbClr val="000000"/>
                        </a:solidFill>
                        <a:effectLst/>
                        <a:latin typeface="TradeGothic LT" panose="020B0506030503020504" pitchFamily="34" charset="0"/>
                        <a:ea typeface="TradeGothic LT" panose="020B0506030503020504" pitchFamily="34" charset="0"/>
                      </a:endParaRPr>
                    </a:p>
                  </a:txBody>
                  <a:tcPr marL="9525" marR="9525" marT="9525" marB="0" anchor="ctr"/>
                </a:tc>
                <a:tc>
                  <a:txBody>
                    <a:bodyPr/>
                    <a:lstStyle/>
                    <a:p>
                      <a:pPr algn="ctr" fontAlgn="ctr"/>
                      <a:r>
                        <a:rPr lang="en-US" sz="1200" u="none" strike="noStrike" dirty="0" smtClean="0">
                          <a:effectLst/>
                          <a:latin typeface="TradeGothic LT" panose="020B0506030503020504" pitchFamily="34" charset="0"/>
                          <a:ea typeface="TradeGothic LT" panose="020B0506030503020504" pitchFamily="34" charset="0"/>
                        </a:rPr>
                        <a:t>69 kV, 138 </a:t>
                      </a:r>
                      <a:r>
                        <a:rPr lang="en-US" sz="1200" u="none" strike="noStrike" dirty="0">
                          <a:effectLst/>
                          <a:latin typeface="TradeGothic LT" panose="020B0506030503020504" pitchFamily="34" charset="0"/>
                          <a:ea typeface="TradeGothic LT" panose="020B0506030503020504" pitchFamily="34" charset="0"/>
                        </a:rPr>
                        <a:t>kV, 345 kV</a:t>
                      </a:r>
                      <a:endParaRPr lang="en-US" sz="1200" b="0" i="0" u="none" strike="noStrike" dirty="0">
                        <a:solidFill>
                          <a:srgbClr val="000000"/>
                        </a:solidFill>
                        <a:effectLst/>
                        <a:latin typeface="TradeGothic LT" panose="020B0506030503020504" pitchFamily="34" charset="0"/>
                        <a:ea typeface="TradeGothic LT" panose="020B0506030503020504" pitchFamily="34" charset="0"/>
                      </a:endParaRPr>
                    </a:p>
                  </a:txBody>
                  <a:tcPr marL="9525" marR="9525" marT="9525" marB="0" anchor="ctr"/>
                </a:tc>
              </a:tr>
              <a:tr h="182880">
                <a:tc>
                  <a:txBody>
                    <a:bodyPr/>
                    <a:lstStyle/>
                    <a:p>
                      <a:pPr algn="ctr" fontAlgn="ctr"/>
                      <a:r>
                        <a:rPr lang="en-US" sz="1200" u="none" strike="noStrike" dirty="0">
                          <a:effectLst/>
                          <a:latin typeface="TradeGothic LT" panose="020B0506030503020504" pitchFamily="34" charset="0"/>
                          <a:ea typeface="TradeGothic LT" panose="020B0506030503020504" pitchFamily="34" charset="0"/>
                        </a:rPr>
                        <a:t>SUBSTATION BUS SCHEMES</a:t>
                      </a:r>
                      <a:endParaRPr lang="en-US" sz="1200" b="0" i="0" u="none" strike="noStrike" dirty="0">
                        <a:solidFill>
                          <a:srgbClr val="000000"/>
                        </a:solidFill>
                        <a:effectLst/>
                        <a:latin typeface="TradeGothic LT" panose="020B0506030503020504" pitchFamily="34" charset="0"/>
                        <a:ea typeface="TradeGothic LT" panose="020B0506030503020504" pitchFamily="34" charset="0"/>
                      </a:endParaRPr>
                    </a:p>
                  </a:txBody>
                  <a:tcPr marL="9525" marR="9525" marT="9525" marB="0" anchor="ctr"/>
                </a:tc>
                <a:tc>
                  <a:txBody>
                    <a:bodyPr/>
                    <a:lstStyle/>
                    <a:p>
                      <a:pPr algn="ctr" fontAlgn="ctr"/>
                      <a:r>
                        <a:rPr lang="en-US" sz="1200" u="none" strike="noStrike" dirty="0">
                          <a:effectLst/>
                          <a:latin typeface="TradeGothic LT" panose="020B0506030503020504" pitchFamily="34" charset="0"/>
                          <a:ea typeface="TradeGothic LT" panose="020B0506030503020504" pitchFamily="34" charset="0"/>
                        </a:rPr>
                        <a:t>Breaker-and-a-Half; Double-Breaker</a:t>
                      </a:r>
                      <a:endParaRPr lang="en-US" sz="1200" b="0" i="0" u="none" strike="noStrike" dirty="0">
                        <a:solidFill>
                          <a:srgbClr val="000000"/>
                        </a:solidFill>
                        <a:effectLst/>
                        <a:latin typeface="TradeGothic LT" panose="020B0506030503020504" pitchFamily="34" charset="0"/>
                        <a:ea typeface="TradeGothic LT" panose="020B0506030503020504" pitchFamily="34" charset="0"/>
                      </a:endParaRPr>
                    </a:p>
                  </a:txBody>
                  <a:tcPr marL="9525" marR="9525" marT="9525" marB="0" anchor="ctr"/>
                </a:tc>
              </a:tr>
            </a:tbl>
          </a:graphicData>
        </a:graphic>
      </p:graphicFrame>
    </p:spTree>
    <p:extLst>
      <p:ext uri="{BB962C8B-B14F-4D97-AF65-F5344CB8AC3E}">
        <p14:creationId xmlns:p14="http://schemas.microsoft.com/office/powerpoint/2010/main" val="3119665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deGothic LT" panose="020B0506030503020504" pitchFamily="34" charset="0"/>
                <a:ea typeface="TradeGothic LT" panose="020B0506030503020504" pitchFamily="34" charset="0"/>
              </a:rPr>
              <a:t>Instrument Transformer Nameplate Requirements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
        <p:nvSpPr>
          <p:cNvPr id="5" name="Content Placeholder 4"/>
          <p:cNvSpPr>
            <a:spLocks noGrp="1"/>
          </p:cNvSpPr>
          <p:nvPr>
            <p:ph idx="1"/>
          </p:nvPr>
        </p:nvSpPr>
        <p:spPr/>
        <p:txBody>
          <a:bodyPr/>
          <a:lstStyle/>
          <a:p>
            <a:r>
              <a:rPr lang="en-US" sz="1800" dirty="0" smtClean="0">
                <a:solidFill>
                  <a:schemeClr val="tx1"/>
                </a:solidFill>
                <a:latin typeface="TradeGothic LT" panose="020B0506030503020504" pitchFamily="34" charset="0"/>
                <a:ea typeface="TradeGothic LT" panose="020B0506030503020504" pitchFamily="34" charset="0"/>
              </a:rPr>
              <a:t>Review draft language (key document 6)</a:t>
            </a:r>
          </a:p>
          <a:p>
            <a:pPr lvl="1"/>
            <a:r>
              <a:rPr lang="en-US" sz="1800" dirty="0" smtClean="0">
                <a:solidFill>
                  <a:schemeClr val="tx1"/>
                </a:solidFill>
                <a:latin typeface="TradeGothic LT" panose="020B0506030503020504" pitchFamily="34" charset="0"/>
                <a:ea typeface="TradeGothic LT" panose="020B0506030503020504" pitchFamily="34" charset="0"/>
              </a:rPr>
              <a:t>Updated from February meeting to completely remove 7.5.6</a:t>
            </a:r>
            <a:endParaRPr lang="en-US" dirty="0"/>
          </a:p>
        </p:txBody>
      </p:sp>
    </p:spTree>
    <p:extLst>
      <p:ext uri="{BB962C8B-B14F-4D97-AF65-F5344CB8AC3E}">
        <p14:creationId xmlns:p14="http://schemas.microsoft.com/office/powerpoint/2010/main" val="391330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5066</TotalTime>
  <Words>617</Words>
  <Application>Microsoft Office PowerPoint</Application>
  <PresentationFormat>On-screen Show (4:3)</PresentationFormat>
  <Paragraphs>125</Paragraphs>
  <Slides>15</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Calibri</vt:lpstr>
      <vt:lpstr>Times New Roman</vt:lpstr>
      <vt:lpstr>TradeGothic LT</vt:lpstr>
      <vt:lpstr>1_Custom Design</vt:lpstr>
      <vt:lpstr>Office Theme</vt:lpstr>
      <vt:lpstr>PowerPoint Presentation</vt:lpstr>
      <vt:lpstr>Anti-Trust Admonition</vt:lpstr>
      <vt:lpstr>Attendance Roll-call and Introductions</vt:lpstr>
      <vt:lpstr>SMOG updates to supplement NPRR 1020</vt:lpstr>
      <vt:lpstr>Line Loss Compensation from February meeting</vt:lpstr>
      <vt:lpstr>Line Loss Compensation Discussion</vt:lpstr>
      <vt:lpstr>Update on VT Throw Over Initiative</vt:lpstr>
      <vt:lpstr>Throw Over Scheme Discussion</vt:lpstr>
      <vt:lpstr>Instrument Transformer Nameplate Requirements</vt:lpstr>
      <vt:lpstr>Information on NPRR 1003</vt:lpstr>
      <vt:lpstr>Reports on EPS Activities</vt:lpstr>
      <vt:lpstr>NPRR949 Implementation</vt:lpstr>
      <vt:lpstr>Introduction on TDSP meter(s) for SOES receiving nodal pricing</vt:lpstr>
      <vt:lpstr>New or Other Business Items</vt:lpstr>
      <vt:lpstr>Meeting Summary and Closing Remarks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Perez, Henry</cp:lastModifiedBy>
  <cp:revision>154</cp:revision>
  <cp:lastPrinted>2016-01-21T20:53:15Z</cp:lastPrinted>
  <dcterms:created xsi:type="dcterms:W3CDTF">2016-01-21T15:20:31Z</dcterms:created>
  <dcterms:modified xsi:type="dcterms:W3CDTF">2020-07-15T22:15:08Z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