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9"/>
  </p:notesMasterIdLst>
  <p:handoutMasterIdLst>
    <p:handoutMasterId r:id="rId30"/>
  </p:handoutMasterIdLst>
  <p:sldIdLst>
    <p:sldId id="260" r:id="rId6"/>
    <p:sldId id="332" r:id="rId7"/>
    <p:sldId id="323" r:id="rId8"/>
    <p:sldId id="333" r:id="rId9"/>
    <p:sldId id="326" r:id="rId10"/>
    <p:sldId id="329" r:id="rId11"/>
    <p:sldId id="335" r:id="rId12"/>
    <p:sldId id="304" r:id="rId13"/>
    <p:sldId id="302" r:id="rId14"/>
    <p:sldId id="305" r:id="rId15"/>
    <p:sldId id="306" r:id="rId16"/>
    <p:sldId id="336" r:id="rId17"/>
    <p:sldId id="308" r:id="rId18"/>
    <p:sldId id="328" r:id="rId19"/>
    <p:sldId id="334" r:id="rId20"/>
    <p:sldId id="312" r:id="rId21"/>
    <p:sldId id="313" r:id="rId22"/>
    <p:sldId id="315" r:id="rId23"/>
    <p:sldId id="316" r:id="rId24"/>
    <p:sldId id="337" r:id="rId25"/>
    <p:sldId id="317" r:id="rId26"/>
    <p:sldId id="327" r:id="rId27"/>
    <p:sldId id="301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 Giarratano" initials="AMG" lastIdx="3" clrIdx="0">
    <p:extLst>
      <p:ext uri="{19B8F6BF-5375-455C-9EA6-DF929625EA0E}">
        <p15:presenceInfo xmlns:p15="http://schemas.microsoft.com/office/powerpoint/2012/main" userId="Alex Giarrat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2/3/192903-CM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calendar/2020/5/11/192919-CMW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02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Effects of Activating Low Shift Factor Constraints in SCED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Analysis of Stakeholder-Requested Constraints on 6/18/2018 and 8/15/2018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Alex Giarratano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Market Analysis &amp; Validation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MWG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13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SWINWIN8: WINKS_FMR1 </a:t>
            </a:r>
            <a:br>
              <a:rPr lang="en-US" dirty="0"/>
            </a:br>
            <a:r>
              <a:rPr lang="en-US" b="0" dirty="0"/>
              <a:t>Impact </a:t>
            </a:r>
            <a:r>
              <a:rPr lang="en-US" b="0" dirty="0" smtClean="0"/>
              <a:t>on Resource Base Points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0" y="4343400"/>
            <a:ext cx="45339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SWINWIN8: </a:t>
            </a:r>
            <a:r>
              <a:rPr lang="en-US" sz="1600" b="1" dirty="0" smtClean="0"/>
              <a:t>WINKS_FMR1</a:t>
            </a:r>
            <a:r>
              <a:rPr lang="en-US" sz="1600" dirty="0" smtClean="0"/>
              <a:t>, a radial constraint (as evidenced by the uniform SF matrices), had no impact on the dispatch of Resources.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2905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SWINWIN8: WINKS_FMR1 </a:t>
            </a:r>
            <a:br>
              <a:rPr lang="en-US" dirty="0"/>
            </a:br>
            <a:r>
              <a:rPr lang="en-US" b="0" dirty="0" smtClean="0"/>
              <a:t>Impact on Resource Node Locational Marginal Prices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4343400"/>
            <a:ext cx="45339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SWINWIN8: </a:t>
            </a:r>
            <a:r>
              <a:rPr lang="en-US" sz="1600" b="1" dirty="0" smtClean="0"/>
              <a:t>WINKS_FMR1</a:t>
            </a:r>
            <a:r>
              <a:rPr lang="en-US" sz="1600" dirty="0" smtClean="0"/>
              <a:t>, a radial constraint (as evidenced by the uniform SF matrices), had no impact on LMPs around the system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624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SWINWIN8: WINKS_FMR1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Impact on West Zone Price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4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On June 18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2018, there were a total of 13 constraints activated, 10 of which actually became binding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 addition of </a:t>
            </a:r>
            <a:r>
              <a:rPr lang="en-US" sz="1800" b="1" dirty="0" smtClean="0"/>
              <a:t>SWINWIN8: WINKS_FMR1 </a:t>
            </a:r>
            <a:r>
              <a:rPr lang="en-US" sz="1800" dirty="0" smtClean="0"/>
              <a:t>would increase the daily accrued congestion rent by </a:t>
            </a:r>
            <a:r>
              <a:rPr lang="en-US" sz="1800" b="1" dirty="0" smtClean="0">
                <a:solidFill>
                  <a:schemeClr val="accent3"/>
                </a:solidFill>
              </a:rPr>
              <a:t>$1M, or ~33%</a:t>
            </a:r>
            <a:endParaRPr lang="en-US" sz="1800" b="1" dirty="0">
              <a:solidFill>
                <a:schemeClr val="accent3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Congestion Rent on June 18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5791200"/>
            <a:ext cx="691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Existing Congestion Rent: </a:t>
            </a:r>
            <a:r>
              <a:rPr lang="en-US" sz="1600" b="1" dirty="0" smtClean="0"/>
              <a:t>$2,957,573</a:t>
            </a:r>
          </a:p>
          <a:p>
            <a:r>
              <a:rPr lang="en-US" sz="1600" dirty="0" smtClean="0"/>
              <a:t>Estimated Congestion Rent from </a:t>
            </a:r>
            <a:r>
              <a:rPr lang="en-US" sz="1600" dirty="0" smtClean="0">
                <a:solidFill>
                  <a:schemeClr val="accent1"/>
                </a:solidFill>
              </a:rPr>
              <a:t>SWINWIN8: WINKS_FMR1</a:t>
            </a:r>
            <a:r>
              <a:rPr lang="en-US" sz="1600" dirty="0" smtClean="0"/>
              <a:t>: </a:t>
            </a:r>
            <a:r>
              <a:rPr lang="en-US" sz="1600" b="1" dirty="0" smtClean="0"/>
              <a:t>$979,440</a:t>
            </a:r>
            <a:endParaRPr lang="en-US" sz="1600" b="1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54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Constraint</a:t>
            </a:r>
            <a:br>
              <a:rPr lang="en-US" i="1" dirty="0" smtClean="0"/>
            </a:br>
            <a:r>
              <a:rPr lang="en-US" i="1" dirty="0"/>
              <a:t>SMSHNH28: 3740__</a:t>
            </a:r>
            <a:r>
              <a:rPr lang="en-US" i="1" dirty="0" smtClean="0"/>
              <a:t>A</a:t>
            </a:r>
            <a:br>
              <a:rPr lang="en-US" i="1" dirty="0" smtClean="0"/>
            </a:br>
            <a:r>
              <a:rPr lang="en-US" i="1" dirty="0" smtClean="0"/>
              <a:t>on 8/15/2018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47857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SMSHNH28: 3740__A Constraint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1752600"/>
            <a:ext cx="3733800" cy="3429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26670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29291" y="2388394"/>
            <a:ext cx="3366509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SMSHNH28 </a:t>
            </a:r>
            <a:r>
              <a:rPr lang="en-US" sz="1600" dirty="0" smtClean="0"/>
              <a:t>contingency and overload in the North Dallas region.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9" idx="3"/>
            <a:endCxn id="8" idx="2"/>
          </p:cNvCxnSpPr>
          <p:nvPr/>
        </p:nvCxnSpPr>
        <p:spPr>
          <a:xfrm>
            <a:off x="4495800" y="2680782"/>
            <a:ext cx="1524000" cy="1386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95500" y="5181600"/>
            <a:ext cx="50292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SMSHNH28 </a:t>
            </a:r>
            <a:r>
              <a:rPr lang="en-US" sz="1600" dirty="0" smtClean="0"/>
              <a:t>contingency, the loss of 138kV circuit between </a:t>
            </a:r>
            <a:r>
              <a:rPr lang="en-US" sz="1600" dirty="0" err="1" smtClean="0"/>
              <a:t>Northaven</a:t>
            </a:r>
            <a:r>
              <a:rPr lang="en-US" sz="1600" dirty="0" smtClean="0"/>
              <a:t> Switch and Morrison Lane Switch, </a:t>
            </a:r>
            <a:r>
              <a:rPr lang="en-US" sz="1600" dirty="0"/>
              <a:t>overloads </a:t>
            </a:r>
            <a:r>
              <a:rPr lang="en-US" sz="1600" dirty="0" smtClean="0"/>
              <a:t>the 138kV circuit between </a:t>
            </a:r>
            <a:r>
              <a:rPr lang="en-US" sz="1600" dirty="0"/>
              <a:t>Marsh Lane and Morrison </a:t>
            </a:r>
            <a:r>
              <a:rPr lang="en-US" sz="1600" dirty="0" smtClean="0"/>
              <a:t>Lane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206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Activation of </a:t>
            </a:r>
            <a:r>
              <a:rPr lang="en-US" dirty="0" smtClean="0"/>
              <a:t>SMSHNH28: 3740</a:t>
            </a:r>
            <a:r>
              <a:rPr lang="en-US" dirty="0"/>
              <a:t>__A Constraint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29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SMSHNH28: 3740__A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Impact on System Lambda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15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SMSHNH28: 3740__A </a:t>
            </a:r>
            <a:br>
              <a:rPr lang="en-US" dirty="0"/>
            </a:br>
            <a:r>
              <a:rPr lang="en-US" b="0" dirty="0"/>
              <a:t>Impact on </a:t>
            </a:r>
            <a:r>
              <a:rPr lang="en-US" b="0" dirty="0" smtClean="0"/>
              <a:t>Resource Base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4343400"/>
            <a:ext cx="4533900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SMSHNH28: 3740__A</a:t>
            </a:r>
            <a:r>
              <a:rPr lang="en-US" sz="1600" dirty="0" smtClean="0"/>
              <a:t>, a radial constraint (as evidenced by the uniform SF matrices), had no impact on the dispatch of Resources.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365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SMSHNH28: 3740__A </a:t>
            </a:r>
            <a:br>
              <a:rPr lang="en-US" dirty="0"/>
            </a:br>
            <a:r>
              <a:rPr lang="en-US" b="0" dirty="0"/>
              <a:t>Impact on </a:t>
            </a:r>
            <a:r>
              <a:rPr lang="en-US" b="0" dirty="0" smtClean="0"/>
              <a:t>Resource Node Locational Marginal Prices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4343400"/>
            <a:ext cx="45339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SMSHNH28: 3740__A</a:t>
            </a:r>
            <a:r>
              <a:rPr lang="en-US" sz="1600" dirty="0" smtClean="0"/>
              <a:t>, a radial constraint (as evidenced by the uniform SF matrices), had no impact on LMPs around the system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3149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Overview of New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Analysis of Constraint SWINWIN8: WINKS_FMR1</a:t>
            </a:r>
          </a:p>
          <a:p>
            <a:pPr marL="914400" lvl="1" indent="-514350"/>
            <a:r>
              <a:rPr lang="en-US" sz="2000" dirty="0" smtClean="0">
                <a:solidFill>
                  <a:schemeClr val="tx1"/>
                </a:solidFill>
              </a:rPr>
              <a:t>Impact on System Lambda, Resource BPs, and Resource Node LMPs</a:t>
            </a:r>
          </a:p>
          <a:p>
            <a:pPr marL="914400" lvl="1" indent="-514350"/>
            <a:r>
              <a:rPr lang="en-US" sz="2000" dirty="0" smtClean="0">
                <a:solidFill>
                  <a:schemeClr val="tx1"/>
                </a:solidFill>
              </a:rPr>
              <a:t>Impact on </a:t>
            </a:r>
            <a:r>
              <a:rPr lang="en-US" sz="2000" dirty="0">
                <a:solidFill>
                  <a:schemeClr val="tx1"/>
                </a:solidFill>
              </a:rPr>
              <a:t>Congestion 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Analysis of Constraint SMSHNH28: 3740__A</a:t>
            </a:r>
          </a:p>
          <a:p>
            <a:pPr marL="914400" lvl="1" indent="-514350"/>
            <a:r>
              <a:rPr lang="en-US" sz="2000" dirty="0">
                <a:solidFill>
                  <a:schemeClr val="tx1"/>
                </a:solidFill>
              </a:rPr>
              <a:t>Impact on System Lambda, Resource BPs, and Resource Node LMPs</a:t>
            </a:r>
          </a:p>
          <a:p>
            <a:pPr marL="914400" lvl="1" indent="-514350"/>
            <a:r>
              <a:rPr lang="en-US" sz="2000" dirty="0">
                <a:solidFill>
                  <a:schemeClr val="tx1"/>
                </a:solidFill>
              </a:rPr>
              <a:t>Impact on Congestion </a:t>
            </a:r>
            <a:r>
              <a:rPr lang="en-US" sz="2000" dirty="0" smtClean="0">
                <a:solidFill>
                  <a:schemeClr val="tx1"/>
                </a:solidFill>
              </a:rPr>
              <a:t>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Conclusions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32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SMSHNH28: 3740__A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Impact on North Load Zone Price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56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On August 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2018, there were a total of 14 constraints activated, 11 of which actually became binding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The addition of </a:t>
            </a:r>
            <a:r>
              <a:rPr lang="en-US" sz="1800" b="1" dirty="0"/>
              <a:t>SMSHNH28: 3740__A </a:t>
            </a:r>
            <a:r>
              <a:rPr lang="en-US" sz="1800" dirty="0" smtClean="0"/>
              <a:t>would increase the daily accrued congestion rent by </a:t>
            </a:r>
            <a:r>
              <a:rPr lang="en-US" sz="1800" b="1" dirty="0" smtClean="0">
                <a:solidFill>
                  <a:schemeClr val="accent3"/>
                </a:solidFill>
              </a:rPr>
              <a:t>$1.9M, or ~282%</a:t>
            </a:r>
            <a:endParaRPr lang="en-US" sz="1800" b="1" dirty="0">
              <a:solidFill>
                <a:schemeClr val="accent3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Congestion Rent on August 15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5791200"/>
            <a:ext cx="7236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Existing Congestion Rent: </a:t>
            </a:r>
            <a:r>
              <a:rPr lang="en-US" sz="1600" b="1" dirty="0" smtClean="0"/>
              <a:t>$676,506</a:t>
            </a:r>
          </a:p>
          <a:p>
            <a:r>
              <a:rPr lang="en-US" sz="1600" dirty="0" smtClean="0"/>
              <a:t>Estimated Congestion Rent from </a:t>
            </a:r>
            <a:r>
              <a:rPr lang="en-US" sz="1600" dirty="0">
                <a:solidFill>
                  <a:schemeClr val="accent1"/>
                </a:solidFill>
              </a:rPr>
              <a:t>SMSHNH28: 3740__A</a:t>
            </a:r>
            <a:r>
              <a:rPr lang="en-US" sz="1600" dirty="0" smtClean="0"/>
              <a:t>: </a:t>
            </a:r>
            <a:r>
              <a:rPr lang="en-US" sz="1600" b="1" dirty="0" smtClean="0"/>
              <a:t>$1,905,730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65847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1800" dirty="0" smtClean="0"/>
              <a:t>No changes in Base Points or Resource LMPs were observed in these cases because the constraints were radial.  No oscillations in Base Points were observed.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The impact of constraints being </a:t>
            </a:r>
            <a:r>
              <a:rPr lang="en-US" sz="1800" dirty="0"/>
              <a:t>activated is dependent on the topology of the system (e.g., radial vs. non-radial, outages) near the </a:t>
            </a:r>
            <a:r>
              <a:rPr lang="en-US" sz="1800" dirty="0" smtClean="0"/>
              <a:t>constraint.  The </a:t>
            </a:r>
            <a:r>
              <a:rPr lang="en-US" sz="1800" dirty="0"/>
              <a:t>examples shown here may not be representative of all </a:t>
            </a:r>
            <a:r>
              <a:rPr lang="en-US" sz="1800" dirty="0" smtClean="0"/>
              <a:t>cases.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19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9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New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following material is a follow-up to material presented at the February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, 2020 (</a:t>
            </a:r>
            <a:r>
              <a:rPr lang="en-US" sz="1800" dirty="0" smtClean="0">
                <a:hlinkClick r:id="rId3"/>
              </a:rPr>
              <a:t>link</a:t>
            </a:r>
            <a:r>
              <a:rPr lang="en-US" sz="1800" dirty="0" smtClean="0"/>
              <a:t>) and May </a:t>
            </a:r>
            <a:r>
              <a:rPr lang="en-US" sz="1800" dirty="0"/>
              <a:t>11</a:t>
            </a:r>
            <a:r>
              <a:rPr lang="en-US" sz="1800" baseline="30000" dirty="0"/>
              <a:t>th</a:t>
            </a:r>
            <a:r>
              <a:rPr lang="en-US" sz="1800" dirty="0"/>
              <a:t>, 2020 </a:t>
            </a:r>
            <a:r>
              <a:rPr lang="en-US" sz="1800" dirty="0" smtClean="0"/>
              <a:t>(</a:t>
            </a:r>
            <a:r>
              <a:rPr lang="en-US" sz="1800" dirty="0" smtClean="0">
                <a:hlinkClick r:id="rId4"/>
              </a:rPr>
              <a:t>link</a:t>
            </a:r>
            <a:r>
              <a:rPr lang="en-US" sz="1800" dirty="0" smtClean="0"/>
              <a:t>) CMWG meetings</a:t>
            </a:r>
          </a:p>
          <a:p>
            <a:endParaRPr lang="en-US" sz="1800" dirty="0" smtClean="0"/>
          </a:p>
          <a:p>
            <a:r>
              <a:rPr lang="en-US" sz="1800" dirty="0" smtClean="0"/>
              <a:t>Specifically, it is a detailed analysis to understand the potential impact of activating the constraints </a:t>
            </a:r>
            <a:r>
              <a:rPr lang="en-US" sz="1800" dirty="0"/>
              <a:t>requested by a </a:t>
            </a:r>
            <a:r>
              <a:rPr lang="en-US" sz="1800" dirty="0" smtClean="0"/>
              <a:t>stakeholder, as described in the table below.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41415"/>
              </p:ext>
            </p:extLst>
          </p:nvPr>
        </p:nvGraphicFramePr>
        <p:xfrm>
          <a:off x="2324101" y="3154680"/>
          <a:ext cx="4495799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425819"/>
                <a:gridCol w="146978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Equipment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Contingency</a:t>
                      </a:r>
                      <a:endParaRPr lang="en-US" sz="1400" dirty="0"/>
                    </a:p>
                  </a:txBody>
                  <a:tcPr anchor="ctr"/>
                </a:tc>
              </a:tr>
              <a:tr h="27432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June 18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2018</a:t>
                      </a:r>
                      <a:endParaRPr 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WINKS_FMR1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XWIN389</a:t>
                      </a:r>
                    </a:p>
                  </a:txBody>
                  <a:tcPr marL="68580" marR="68580" marT="0" marB="0" anchor="ctr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SCHYWIN8</a:t>
                      </a:r>
                    </a:p>
                  </a:txBody>
                  <a:tcPr marL="68580" marR="68580" marT="0" marB="0" anchor="ctr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XWIN289</a:t>
                      </a:r>
                    </a:p>
                  </a:txBody>
                  <a:tcPr marL="68580" marR="68580" marT="0" marB="0" anchor="ctr"/>
                </a:tc>
              </a:tr>
              <a:tr h="27432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SWINWIN8</a:t>
                      </a:r>
                    </a:p>
                  </a:txBody>
                  <a:tcPr marL="68580" marR="68580" marT="0" marB="0" anchor="ctr"/>
                </a:tc>
              </a:tr>
              <a:tr h="27432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August 15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, 2018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3740_A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SMSHNH28</a:t>
                      </a:r>
                    </a:p>
                  </a:txBody>
                  <a:tcPr marL="68580" marR="68580" marT="0" marB="0" anchor="ctr"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SBNDKR28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15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New </a:t>
            </a:r>
            <a:r>
              <a:rPr lang="en-US" dirty="0" smtClean="0"/>
              <a:t>Material (cont’d.)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RTCA solutions for these Operating Days were examined to see which </a:t>
            </a:r>
            <a:r>
              <a:rPr lang="en-US" sz="1800" dirty="0" smtClean="0"/>
              <a:t>contingencies and constraints showed </a:t>
            </a:r>
            <a:r>
              <a:rPr lang="en-US" sz="1800" dirty="0"/>
              <a:t>up in </a:t>
            </a:r>
            <a:r>
              <a:rPr lang="en-US" sz="1800" dirty="0" smtClean="0"/>
              <a:t>TCM </a:t>
            </a:r>
            <a:r>
              <a:rPr lang="en-US" sz="1800" dirty="0"/>
              <a:t>and </a:t>
            </a:r>
            <a:r>
              <a:rPr lang="en-US" sz="1800" dirty="0" smtClean="0"/>
              <a:t>would </a:t>
            </a:r>
            <a:r>
              <a:rPr lang="en-US" sz="1800" dirty="0"/>
              <a:t>have been activated </a:t>
            </a:r>
            <a:r>
              <a:rPr lang="en-US" sz="1800" dirty="0" smtClean="0"/>
              <a:t>if the 2% shift factor threshold for activating constraints had not been in effect.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Certain contingencies were redundant so the constraint that </a:t>
            </a:r>
            <a:r>
              <a:rPr lang="en-US" sz="1800" dirty="0"/>
              <a:t>occurred the first, was the most limiting, and lasted the longest was the one that was selected to be activated for this </a:t>
            </a:r>
            <a:r>
              <a:rPr lang="en-US" sz="1800" dirty="0" smtClean="0"/>
              <a:t>analysis.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following constraints, each of which did not</a:t>
            </a:r>
            <a:r>
              <a:rPr lang="en-US" sz="1800" dirty="0"/>
              <a:t> have Resource Shift Factors ≥ 2% (absolute value</a:t>
            </a:r>
            <a:r>
              <a:rPr lang="en-US" sz="1800" dirty="0" smtClean="0"/>
              <a:t>), were chosen and activated for this analysis:</a:t>
            </a:r>
          </a:p>
          <a:p>
            <a:pPr lvl="1"/>
            <a:r>
              <a:rPr lang="en-US" sz="1600" dirty="0" smtClean="0"/>
              <a:t>June 18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2018</a:t>
            </a:r>
          </a:p>
          <a:p>
            <a:pPr lvl="2"/>
            <a:r>
              <a:rPr lang="en-US" sz="1400" b="1" dirty="0"/>
              <a:t>SWINWIN8: </a:t>
            </a:r>
            <a:r>
              <a:rPr lang="en-US" sz="1400" b="1" dirty="0" smtClean="0"/>
              <a:t>WINKS_FMR1</a:t>
            </a:r>
          </a:p>
          <a:p>
            <a:pPr lvl="3"/>
            <a:r>
              <a:rPr lang="en-US" sz="1300" dirty="0" smtClean="0"/>
              <a:t>Would have been activated for SCED intervals between 9:45 and 16:35</a:t>
            </a:r>
          </a:p>
          <a:p>
            <a:pPr lvl="1"/>
            <a:r>
              <a:rPr lang="en-US" sz="1600" dirty="0" smtClean="0"/>
              <a:t>August 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2018</a:t>
            </a:r>
          </a:p>
          <a:p>
            <a:pPr lvl="2"/>
            <a:r>
              <a:rPr lang="en-US" sz="1400" b="1" dirty="0"/>
              <a:t>SMSHNH28: 3740__</a:t>
            </a:r>
            <a:r>
              <a:rPr lang="en-US" sz="1400" b="1" dirty="0" smtClean="0"/>
              <a:t>A</a:t>
            </a:r>
          </a:p>
          <a:p>
            <a:pPr lvl="3"/>
            <a:r>
              <a:rPr lang="en-US" sz="1300" dirty="0"/>
              <a:t>Would have been activated for SCED intervals between </a:t>
            </a:r>
            <a:r>
              <a:rPr lang="en-US" sz="1300" dirty="0" smtClean="0"/>
              <a:t>16:15 </a:t>
            </a:r>
            <a:r>
              <a:rPr lang="en-US" sz="1300" dirty="0"/>
              <a:t>and </a:t>
            </a:r>
            <a:r>
              <a:rPr lang="en-US" sz="1300" dirty="0" smtClean="0"/>
              <a:t>19:45</a:t>
            </a:r>
          </a:p>
          <a:p>
            <a:pPr lvl="1"/>
            <a:r>
              <a:rPr lang="en-US" sz="1600" dirty="0"/>
              <a:t>Both of these constraints were radial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1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28421"/>
          </a:xfrm>
        </p:spPr>
        <p:txBody>
          <a:bodyPr/>
          <a:lstStyle/>
          <a:p>
            <a:r>
              <a:rPr lang="en-US" sz="1800" dirty="0" smtClean="0"/>
              <a:t>Analysis performed using an ERCOT internal SCED simulation tool, intended to rerun production SCED cases sequentially</a:t>
            </a:r>
          </a:p>
          <a:p>
            <a:pPr lvl="1"/>
            <a:r>
              <a:rPr lang="en-US" sz="1600" dirty="0" smtClean="0"/>
              <a:t>Assumes that Resources follow their Base Points exactly</a:t>
            </a:r>
          </a:p>
          <a:p>
            <a:endParaRPr lang="en-US" sz="1800" dirty="0"/>
          </a:p>
          <a:p>
            <a:r>
              <a:rPr lang="en-US" sz="1800" dirty="0" smtClean="0"/>
              <a:t>For each analysis, a baseline was created by simply rerunning the sequential SCED cases </a:t>
            </a:r>
          </a:p>
          <a:p>
            <a:endParaRPr lang="en-US" sz="1800" dirty="0"/>
          </a:p>
          <a:p>
            <a:r>
              <a:rPr lang="en-US" sz="1800" dirty="0" smtClean="0"/>
              <a:t>The new constraints, their limits, and their respective Resource Shift Factor matrices were added to the original SCED constraints</a:t>
            </a:r>
          </a:p>
          <a:p>
            <a:endParaRPr lang="en-US" sz="1800" dirty="0"/>
          </a:p>
          <a:p>
            <a:r>
              <a:rPr lang="en-US" sz="1800" dirty="0" smtClean="0"/>
              <a:t>SCED results from the baseline case and the modified (w/ additional constraint) case were compared including System Lambda, LMPs, and Base Points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6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Constraint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SWINWIN8: </a:t>
            </a:r>
            <a:r>
              <a:rPr lang="en-US" i="1" dirty="0" smtClean="0"/>
              <a:t>WINKS_FMR1</a:t>
            </a:r>
            <a:br>
              <a:rPr lang="en-US" i="1" dirty="0" smtClean="0"/>
            </a:br>
            <a:r>
              <a:rPr lang="en-US" i="1" dirty="0" smtClean="0"/>
              <a:t>on 6/18/2018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5623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SWINWIN8: WINKS_FMR1 Constraint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1400" y="1752600"/>
            <a:ext cx="3733800" cy="3429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7834" y="5384006"/>
            <a:ext cx="43445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SWINWIN8 contingency, the loss of 138kV circuit between Wink Sub and Wink Tap, overloads the two transformers in Wink Sub.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4686300" y="3074194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29291" y="2388394"/>
            <a:ext cx="3192990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Wink Sub in the Far West region.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endCxn id="8" idx="1"/>
          </p:cNvCxnSpPr>
          <p:nvPr/>
        </p:nvCxnSpPr>
        <p:spPr>
          <a:xfrm>
            <a:off x="4305300" y="2540794"/>
            <a:ext cx="425637" cy="5780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62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Activation of </a:t>
            </a:r>
            <a:r>
              <a:rPr lang="en-US" dirty="0" smtClean="0"/>
              <a:t>SWINWIN8: WINKS_FMR1 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7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SWINWIN8: WINKS_FMR1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Impact on System Lambda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423" y="990600"/>
            <a:ext cx="8523153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00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B84C45B-49BB-4301-A8BA-9E3BCAACB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4790</TotalTime>
  <Words>859</Words>
  <Application>Microsoft Office PowerPoint</Application>
  <PresentationFormat>On-screen Show (4:3)</PresentationFormat>
  <Paragraphs>127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1_Custom Design</vt:lpstr>
      <vt:lpstr>Office Theme</vt:lpstr>
      <vt:lpstr>PowerPoint Presentation</vt:lpstr>
      <vt:lpstr>Agenda</vt:lpstr>
      <vt:lpstr>Overview of New Material</vt:lpstr>
      <vt:lpstr>Overview of New Material (cont’d.)</vt:lpstr>
      <vt:lpstr>Methodology</vt:lpstr>
      <vt:lpstr>Constraint SWINWIN8: WINKS_FMR1 on 6/18/2018</vt:lpstr>
      <vt:lpstr>SWINWIN8: WINKS_FMR1 Constraint</vt:lpstr>
      <vt:lpstr>Activation of SWINWIN8: WINKS_FMR1 Constraint</vt:lpstr>
      <vt:lpstr>SWINWIN8: WINKS_FMR1  Impact on System Lambda</vt:lpstr>
      <vt:lpstr>SWINWIN8: WINKS_FMR1  Impact on Resource Base Points</vt:lpstr>
      <vt:lpstr>SWINWIN8: WINKS_FMR1  Impact on Resource Node Locational Marginal Prices</vt:lpstr>
      <vt:lpstr>SWINWIN8: WINKS_FMR1  Impact on West Zone Price</vt:lpstr>
      <vt:lpstr>Impact on Congestion Rent on June 18th, 2018</vt:lpstr>
      <vt:lpstr>Constraint SMSHNH28: 3740__A on 8/15/2018</vt:lpstr>
      <vt:lpstr>SMSHNH28: 3740__A Constraint</vt:lpstr>
      <vt:lpstr>Activation of SMSHNH28: 3740__A Constraint</vt:lpstr>
      <vt:lpstr>SMSHNH28: 3740__A  Impact on System Lambda</vt:lpstr>
      <vt:lpstr>SMSHNH28: 3740__A  Impact on Resource Base Points</vt:lpstr>
      <vt:lpstr>SMSHNH28: 3740__A  Impact on Resource Node Locational Marginal Prices</vt:lpstr>
      <vt:lpstr>SMSHNH28: 3740__A Impact on North Load Zone Price</vt:lpstr>
      <vt:lpstr>Impact on Congestion Rent on August 15th, 2018</vt:lpstr>
      <vt:lpstr>Conclusions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 Giarratano</cp:lastModifiedBy>
  <cp:revision>165</cp:revision>
  <cp:lastPrinted>2016-01-21T20:53:15Z</cp:lastPrinted>
  <dcterms:created xsi:type="dcterms:W3CDTF">2016-01-21T15:20:31Z</dcterms:created>
  <dcterms:modified xsi:type="dcterms:W3CDTF">2020-07-15T14:43:24Z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