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97" r:id="rId7"/>
    <p:sldId id="279" r:id="rId8"/>
    <p:sldId id="278" r:id="rId9"/>
    <p:sldId id="295" r:id="rId10"/>
    <p:sldId id="294" r:id="rId11"/>
    <p:sldId id="268" r:id="rId12"/>
    <p:sldId id="287" r:id="rId13"/>
    <p:sldId id="291" r:id="rId14"/>
    <p:sldId id="292" r:id="rId15"/>
    <p:sldId id="290" r:id="rId16"/>
    <p:sldId id="293" r:id="rId17"/>
    <p:sldId id="29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P:\MWG\2020\July%202020\Data%20for%20statistics\Overdue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'Overdue 2019'!$J$1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2019 Monthly Average</c:v>
                  </c:pt>
                  <c:pt idx="4">
                    <c:v>2020 Monthly Average</c:v>
                  </c:pt>
                </c:lvl>
              </c:multiLvlStrCache>
            </c:multiLvlStrRef>
          </c:cat>
          <c:val>
            <c:numRef>
              <c:f>'Overdue 2019'!$J$7:$J$14</c:f>
              <c:numCache>
                <c:formatCode>General</c:formatCode>
                <c:ptCount val="8"/>
                <c:pt idx="0">
                  <c:v>73</c:v>
                </c:pt>
                <c:pt idx="1">
                  <c:v>119</c:v>
                </c:pt>
                <c:pt idx="2">
                  <c:v>126</c:v>
                </c:pt>
                <c:pt idx="3">
                  <c:v>317</c:v>
                </c:pt>
                <c:pt idx="4" formatCode="0">
                  <c:v>39.166666666666664</c:v>
                </c:pt>
                <c:pt idx="5" formatCode="0">
                  <c:v>104.16666666666667</c:v>
                </c:pt>
                <c:pt idx="6" formatCode="0">
                  <c:v>117.83333333333333</c:v>
                </c:pt>
                <c:pt idx="7" formatCode="0">
                  <c:v>261.16666666666669</c:v>
                </c:pt>
              </c:numCache>
            </c:numRef>
          </c:val>
        </c:ser>
        <c:ser>
          <c:idx val="1"/>
          <c:order val="1"/>
          <c:tx>
            <c:strRef>
              <c:f>'Overdue 2019'!$K$1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2019 Monthly Average</c:v>
                  </c:pt>
                  <c:pt idx="4">
                    <c:v>2020 Monthly Average</c:v>
                  </c:pt>
                </c:lvl>
              </c:multiLvlStrCache>
            </c:multiLvlStrRef>
          </c:cat>
          <c:val>
            <c:numRef>
              <c:f>'Overdue 2019'!$K$7:$K$14</c:f>
              <c:numCache>
                <c:formatCode>General</c:formatCode>
                <c:ptCount val="8"/>
                <c:pt idx="0">
                  <c:v>53</c:v>
                </c:pt>
                <c:pt idx="1">
                  <c:v>40</c:v>
                </c:pt>
                <c:pt idx="2">
                  <c:v>12</c:v>
                </c:pt>
                <c:pt idx="3">
                  <c:v>105</c:v>
                </c:pt>
                <c:pt idx="4" formatCode="0">
                  <c:v>13.833333333333334</c:v>
                </c:pt>
                <c:pt idx="5" formatCode="0">
                  <c:v>34.833333333333336</c:v>
                </c:pt>
                <c:pt idx="6" formatCode="0">
                  <c:v>14.333333333333334</c:v>
                </c:pt>
                <c:pt idx="7" formatCode="0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424744"/>
        <c:axId val="137423568"/>
      </c:barChart>
      <c:catAx>
        <c:axId val="137424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23568"/>
        <c:crosses val="autoZero"/>
        <c:auto val="1"/>
        <c:lblAlgn val="ctr"/>
        <c:lblOffset val="100"/>
        <c:noMultiLvlLbl val="0"/>
      </c:catAx>
      <c:valAx>
        <c:axId val="13742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24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rgbClr val="00AEC7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6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 – 7/23/20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Jul 23, 2020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27088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35.9%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65373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3.4%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8.1%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96489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Count of Follow Up Requests for Documentation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36357"/>
              </p:ext>
            </p:extLst>
          </p:nvPr>
        </p:nvGraphicFramePr>
        <p:xfrm>
          <a:off x="1205849" y="762000"/>
          <a:ext cx="292608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</a:tblGrid>
              <a:tr h="4081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Sit</a:t>
                      </a:r>
                      <a:r>
                        <a:rPr lang="en-US" sz="9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e Certification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0.07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0.17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1.05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1.27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03729"/>
              </p:ext>
            </p:extLst>
          </p:nvPr>
        </p:nvGraphicFramePr>
        <p:xfrm>
          <a:off x="4953000" y="762000"/>
          <a:ext cx="292608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</a:tblGrid>
              <a:tr h="4081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Annual Test/Reprogram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7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January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through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March 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2020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37341"/>
              </p:ext>
            </p:extLst>
          </p:nvPr>
        </p:nvGraphicFramePr>
        <p:xfrm>
          <a:off x="381000" y="762000"/>
          <a:ext cx="701040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295400"/>
                <a:gridCol w="1371600"/>
                <a:gridCol w="14478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March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01790"/>
              </p:ext>
            </p:extLst>
          </p:nvPr>
        </p:nvGraphicFramePr>
        <p:xfrm>
          <a:off x="380998" y="1901091"/>
          <a:ext cx="7924803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5449"/>
                <a:gridCol w="1139776"/>
                <a:gridCol w="999495"/>
                <a:gridCol w="1683361"/>
                <a:gridCol w="1683361"/>
                <a:gridCol w="1683361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JANUARY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FEBRUARY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MARCH *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3.85%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5.49%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7.69%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8.24%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9.89%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12.09%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14.84%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34.62%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April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through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June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2020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65025"/>
              </p:ext>
            </p:extLst>
          </p:nvPr>
        </p:nvGraphicFramePr>
        <p:xfrm>
          <a:off x="381000" y="762000"/>
          <a:ext cx="701040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95600"/>
                <a:gridCol w="1295400"/>
                <a:gridCol w="1371600"/>
                <a:gridCol w="14478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April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824464"/>
              </p:ext>
            </p:extLst>
          </p:nvPr>
        </p:nvGraphicFramePr>
        <p:xfrm>
          <a:off x="380998" y="1901091"/>
          <a:ext cx="7924803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5449"/>
                <a:gridCol w="1139776"/>
                <a:gridCol w="999495"/>
                <a:gridCol w="1683361"/>
                <a:gridCol w="1683361"/>
                <a:gridCol w="1683361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JUNE *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3.73%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5.48%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13.82%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15.57%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50.22%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2020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N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733800"/>
            <a:ext cx="2240186" cy="115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5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5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5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hours; </a:t>
            </a:r>
            <a:endParaRPr lang="en-US" sz="1150" dirty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hours; </a:t>
            </a:r>
            <a:endParaRPr lang="en-US" sz="1150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5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days</a:t>
            </a:r>
            <a:endParaRPr lang="en-US" sz="115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71794"/>
              </p:ext>
            </p:extLst>
          </p:nvPr>
        </p:nvGraphicFramePr>
        <p:xfrm>
          <a:off x="381000" y="990600"/>
          <a:ext cx="3657601" cy="47293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15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41.51%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54.55%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30.30%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9.33%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12.14%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53.33%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29.17%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15.97%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22.53%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31.82%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36.96%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30.36%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37.04%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38.46%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8.70%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29.14%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26.04%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33.62%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23.68%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50909"/>
              </p:ext>
            </p:extLst>
          </p:nvPr>
        </p:nvGraphicFramePr>
        <p:xfrm>
          <a:off x="4551318" y="2133600"/>
          <a:ext cx="3775165" cy="95280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/>
                <a:gridCol w="685800"/>
                <a:gridCol w="609600"/>
                <a:gridCol w="762000"/>
                <a:gridCol w="914400"/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 </a:t>
                      </a:r>
                      <a:endParaRPr lang="en-US" sz="1150" b="1" u="sng" dirty="0" smtClean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  <a:p>
                      <a:pPr algn="ctr"/>
                      <a:r>
                        <a:rPr lang="en-US" sz="1150" b="1" u="sng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35.32%</a:t>
                      </a:r>
                    </a:p>
                  </a:txBody>
                  <a:tcPr marL="9525" marR="9525" marT="9525" marB="0" anchor="b"/>
                </a:tc>
              </a:tr>
              <a:tr h="186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33.44%</a:t>
                      </a:r>
                    </a:p>
                  </a:txBody>
                  <a:tcPr marL="9525" marR="9525" marT="9525" marB="0" anchor="b"/>
                </a:tc>
              </a:tr>
              <a:tr h="21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 smtClean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12.16%</a:t>
                      </a:r>
                    </a:p>
                  </a:txBody>
                  <a:tcPr marL="9525" marR="9525" marT="9525" marB="0" anchor="b"/>
                </a:tc>
              </a:tr>
              <a:tr h="353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24.12%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2019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and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2020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Monthly Averages – Issued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080427"/>
              </p:ext>
            </p:extLst>
          </p:nvPr>
        </p:nvGraphicFramePr>
        <p:xfrm>
          <a:off x="800100" y="1219200"/>
          <a:ext cx="762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June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2020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00923"/>
              </p:ext>
            </p:extLst>
          </p:nvPr>
        </p:nvGraphicFramePr>
        <p:xfrm>
          <a:off x="381000" y="914400"/>
          <a:ext cx="7162800" cy="48568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62000"/>
                <a:gridCol w="1295400"/>
                <a:gridCol w="1295400"/>
                <a:gridCol w="1295400"/>
                <a:gridCol w="1295400"/>
                <a:gridCol w="1219200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JUNE*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FOR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JUNE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CANCELED WITHIN NOTICE TIMEFRAME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2 OR 3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4 OR MORE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456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2020 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9025"/>
              </p:ext>
            </p:extLst>
          </p:nvPr>
        </p:nvGraphicFramePr>
        <p:xfrm>
          <a:off x="381000" y="762000"/>
          <a:ext cx="6987411" cy="549855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15151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  <a:gridCol w="411484"/>
              </a:tblGrid>
              <a:tr h="381000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(Does not include exemptions for delayed cutovers)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6.25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106.5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7.25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8414" y="4875522"/>
            <a:ext cx="169938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Table indicates when a temporary exemption was received and the length of time it was open. Duration was as of 7/10/2020 therefore counts can move to the right in future tables.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7/10/2020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43564"/>
              </p:ext>
            </p:extLst>
          </p:nvPr>
        </p:nvGraphicFramePr>
        <p:xfrm>
          <a:off x="381000" y="762000"/>
          <a:ext cx="4206240" cy="53221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1440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74749"/>
              </p:ext>
            </p:extLst>
          </p:nvPr>
        </p:nvGraphicFramePr>
        <p:xfrm>
          <a:off x="5105400" y="762000"/>
          <a:ext cx="3383280" cy="12764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008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Current Totals versus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Previous Totals</a:t>
                      </a:r>
                      <a:endParaRPr lang="en-US" sz="1200" b="1" u="none" strike="noStrike" dirty="0" smtClean="0"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7/10/20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Previous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 2/4/20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96186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2015-2018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</TotalTime>
  <Words>3920</Words>
  <Application>Microsoft Office PowerPoint</Application>
  <PresentationFormat>On-screen Show (4:3)</PresentationFormat>
  <Paragraphs>2398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January through March 2020</vt:lpstr>
      <vt:lpstr>Notices issued April through June 2020</vt:lpstr>
      <vt:lpstr>2020 Notices – Total and Overdue</vt:lpstr>
      <vt:lpstr>2019 and 2020 Monthly Averages – Issued and Overdue</vt:lpstr>
      <vt:lpstr>Notices issued June 2020</vt:lpstr>
      <vt:lpstr>Temporary Exemptions Received 2015 through 2020 </vt:lpstr>
      <vt:lpstr>Temporary Exemption Currently Open as of 7/10/2020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  <vt:lpstr>Count of Follow Up Requests for Documentation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Nuckolls, Stacy</cp:lastModifiedBy>
  <cp:revision>179</cp:revision>
  <cp:lastPrinted>2016-01-21T20:53:15Z</cp:lastPrinted>
  <dcterms:created xsi:type="dcterms:W3CDTF">2016-01-21T15:20:31Z</dcterms:created>
  <dcterms:modified xsi:type="dcterms:W3CDTF">2020-07-14T22:55:55Z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