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9"/>
  </p:notesMasterIdLst>
  <p:handoutMasterIdLst>
    <p:handoutMasterId r:id="rId20"/>
  </p:handoutMasterIdLst>
  <p:sldIdLst>
    <p:sldId id="260" r:id="rId6"/>
    <p:sldId id="297" r:id="rId7"/>
    <p:sldId id="279" r:id="rId8"/>
    <p:sldId id="278" r:id="rId9"/>
    <p:sldId id="295" r:id="rId10"/>
    <p:sldId id="294" r:id="rId11"/>
    <p:sldId id="268" r:id="rId12"/>
    <p:sldId id="287" r:id="rId13"/>
    <p:sldId id="291" r:id="rId14"/>
    <p:sldId id="292" r:id="rId15"/>
    <p:sldId id="290" r:id="rId16"/>
    <p:sldId id="293" r:id="rId17"/>
    <p:sldId id="296" r:id="rId1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25" d="100"/>
          <a:sy n="125" d="100"/>
        </p:scale>
        <p:origin x="1194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theme" Target="theme/theme1.xml"/><Relationship Id="rId10" Type="http://schemas.openxmlformats.org/officeDocument/2006/relationships/slide" Target="slides/slide5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P:\MWG\2020\July%202020\Data%20for%20statistics\Overdue_2020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'Overdue 2019'!$J$1</c:f>
              <c:strCache>
                <c:ptCount val="1"/>
                <c:pt idx="0">
                  <c:v>Issued</c:v>
                </c:pt>
              </c:strCache>
            </c:strRef>
          </c:tx>
          <c:spPr>
            <a:solidFill>
              <a:srgbClr val="00AEC7"/>
            </a:solidFill>
            <a:ln>
              <a:solidFill>
                <a:schemeClr val="accent1"/>
              </a:solidFill>
            </a:ln>
            <a:effectLst/>
          </c:spPr>
          <c:invertIfNegative val="0"/>
          <c:cat>
            <c:multiLvlStrRef>
              <c:f>'Overdue 2019'!$H$7:$I$14</c:f>
              <c:multiLvlStrCache>
                <c:ptCount val="8"/>
                <c:lvl>
                  <c:pt idx="0">
                    <c:v>6-hour</c:v>
                  </c:pt>
                  <c:pt idx="1">
                    <c:v>12-hour</c:v>
                  </c:pt>
                  <c:pt idx="2">
                    <c:v>5-day</c:v>
                  </c:pt>
                  <c:pt idx="3">
                    <c:v>Total</c:v>
                  </c:pt>
                  <c:pt idx="4">
                    <c:v>6-hour</c:v>
                  </c:pt>
                  <c:pt idx="5">
                    <c:v>12-hour</c:v>
                  </c:pt>
                  <c:pt idx="6">
                    <c:v>5-day</c:v>
                  </c:pt>
                  <c:pt idx="7">
                    <c:v>Total</c:v>
                  </c:pt>
                </c:lvl>
                <c:lvl>
                  <c:pt idx="0">
                    <c:v>2019 Monthly Average</c:v>
                  </c:pt>
                  <c:pt idx="4">
                    <c:v>2020 Monthly Average</c:v>
                  </c:pt>
                </c:lvl>
              </c:multiLvlStrCache>
            </c:multiLvlStrRef>
          </c:cat>
          <c:val>
            <c:numRef>
              <c:f>'Overdue 2019'!$J$7:$J$14</c:f>
              <c:numCache>
                <c:formatCode>General</c:formatCode>
                <c:ptCount val="8"/>
                <c:pt idx="0">
                  <c:v>73</c:v>
                </c:pt>
                <c:pt idx="1">
                  <c:v>119</c:v>
                </c:pt>
                <c:pt idx="2">
                  <c:v>126</c:v>
                </c:pt>
                <c:pt idx="3">
                  <c:v>317</c:v>
                </c:pt>
                <c:pt idx="4" formatCode="0">
                  <c:v>39.166666666666664</c:v>
                </c:pt>
                <c:pt idx="5" formatCode="0">
                  <c:v>104.16666666666667</c:v>
                </c:pt>
                <c:pt idx="6" formatCode="0">
                  <c:v>117.83333333333333</c:v>
                </c:pt>
                <c:pt idx="7" formatCode="0">
                  <c:v>261.16666666666669</c:v>
                </c:pt>
              </c:numCache>
            </c:numRef>
          </c:val>
        </c:ser>
        <c:ser>
          <c:idx val="1"/>
          <c:order val="1"/>
          <c:tx>
            <c:strRef>
              <c:f>'Overdue 2019'!$K$1</c:f>
              <c:strCache>
                <c:ptCount val="1"/>
                <c:pt idx="0">
                  <c:v>Overdue</c:v>
                </c:pt>
              </c:strCache>
            </c:strRef>
          </c:tx>
          <c:spPr>
            <a:solidFill>
              <a:srgbClr val="5B6770"/>
            </a:solidFill>
            <a:ln>
              <a:noFill/>
            </a:ln>
            <a:effectLst/>
          </c:spPr>
          <c:invertIfNegative val="0"/>
          <c:cat>
            <c:multiLvlStrRef>
              <c:f>'Overdue 2019'!$H$7:$I$14</c:f>
              <c:multiLvlStrCache>
                <c:ptCount val="8"/>
                <c:lvl>
                  <c:pt idx="0">
                    <c:v>6-hour</c:v>
                  </c:pt>
                  <c:pt idx="1">
                    <c:v>12-hour</c:v>
                  </c:pt>
                  <c:pt idx="2">
                    <c:v>5-day</c:v>
                  </c:pt>
                  <c:pt idx="3">
                    <c:v>Total</c:v>
                  </c:pt>
                  <c:pt idx="4">
                    <c:v>6-hour</c:v>
                  </c:pt>
                  <c:pt idx="5">
                    <c:v>12-hour</c:v>
                  </c:pt>
                  <c:pt idx="6">
                    <c:v>5-day</c:v>
                  </c:pt>
                  <c:pt idx="7">
                    <c:v>Total</c:v>
                  </c:pt>
                </c:lvl>
                <c:lvl>
                  <c:pt idx="0">
                    <c:v>2019 Monthly Average</c:v>
                  </c:pt>
                  <c:pt idx="4">
                    <c:v>2020 Monthly Average</c:v>
                  </c:pt>
                </c:lvl>
              </c:multiLvlStrCache>
            </c:multiLvlStrRef>
          </c:cat>
          <c:val>
            <c:numRef>
              <c:f>'Overdue 2019'!$K$7:$K$14</c:f>
              <c:numCache>
                <c:formatCode>General</c:formatCode>
                <c:ptCount val="8"/>
                <c:pt idx="0">
                  <c:v>53</c:v>
                </c:pt>
                <c:pt idx="1">
                  <c:v>40</c:v>
                </c:pt>
                <c:pt idx="2">
                  <c:v>12</c:v>
                </c:pt>
                <c:pt idx="3">
                  <c:v>105</c:v>
                </c:pt>
                <c:pt idx="4" formatCode="0">
                  <c:v>13.833333333333334</c:v>
                </c:pt>
                <c:pt idx="5" formatCode="0">
                  <c:v>34.833333333333336</c:v>
                </c:pt>
                <c:pt idx="6" formatCode="0">
                  <c:v>14.333333333333334</c:v>
                </c:pt>
                <c:pt idx="7" formatCode="0">
                  <c:v>63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37424744"/>
        <c:axId val="137423568"/>
      </c:barChart>
      <c:catAx>
        <c:axId val="1374247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7423568"/>
        <c:crosses val="autoZero"/>
        <c:auto val="1"/>
        <c:lblAlgn val="ctr"/>
        <c:lblOffset val="100"/>
        <c:noMultiLvlLbl val="0"/>
      </c:catAx>
      <c:valAx>
        <c:axId val="1374235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74247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12700" cap="flat" cmpd="sng" algn="ctr">
      <a:solidFill>
        <a:srgbClr val="00AEC7"/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7/14/2020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7/14/2020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51673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39760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38830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16217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 – 7/23/20 MWG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105561"/>
            <a:ext cx="5646034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tx2"/>
                </a:solidFill>
                <a:latin typeface="TradeGothic LT" panose="020B0506030503020504" pitchFamily="34" charset="0"/>
                <a:ea typeface="TradeGothic LT" panose="020B0506030503020504" pitchFamily="34" charset="0"/>
              </a:rPr>
              <a:t>Reporting on Statistics for </a:t>
            </a:r>
          </a:p>
          <a:p>
            <a:r>
              <a:rPr lang="en-US" sz="2000" b="1" dirty="0" smtClean="0">
                <a:solidFill>
                  <a:schemeClr val="tx2"/>
                </a:solidFill>
                <a:latin typeface="TradeGothic LT" panose="020B0506030503020504" pitchFamily="34" charset="0"/>
                <a:ea typeface="TradeGothic LT" panose="020B0506030503020504" pitchFamily="34" charset="0"/>
              </a:rPr>
              <a:t>EPS Meter Activity</a:t>
            </a:r>
            <a:endParaRPr lang="en-US" sz="2000" b="1" dirty="0">
              <a:solidFill>
                <a:schemeClr val="tx2"/>
              </a:solidFill>
              <a:latin typeface="TradeGothic LT" panose="020B0506030503020504" pitchFamily="34" charset="0"/>
              <a:ea typeface="TradeGothic LT" panose="020B0506030503020504" pitchFamily="34" charset="0"/>
            </a:endParaRPr>
          </a:p>
          <a:p>
            <a:endParaRPr lang="en-US" dirty="0" smtClean="0">
              <a:solidFill>
                <a:schemeClr val="tx2"/>
              </a:solidFill>
            </a:endParaRPr>
          </a:p>
          <a:p>
            <a:endParaRPr lang="en-US" dirty="0" smtClean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  <a:latin typeface="TradeGothic LT" panose="020B0506030503020504" pitchFamily="34" charset="0"/>
                <a:ea typeface="TradeGothic LT" panose="020B0506030503020504" pitchFamily="34" charset="0"/>
              </a:rPr>
              <a:t>Jul 23, 2020</a:t>
            </a:r>
            <a:endParaRPr lang="en-US" dirty="0">
              <a:solidFill>
                <a:schemeClr val="tx2"/>
              </a:solidFill>
              <a:latin typeface="TradeGothic LT" panose="020B0506030503020504" pitchFamily="34" charset="0"/>
              <a:ea typeface="TradeGothic LT" panose="020B05060305030205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>
                <a:latin typeface="TradeGothic LT" panose="020B0506030503020504" pitchFamily="34" charset="0"/>
                <a:ea typeface="TradeGothic LT" panose="020B0506030503020504" pitchFamily="34" charset="0"/>
              </a:rPr>
              <a:t>Annual Meter Test/Meter Reprogram – Resubmittals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6127088"/>
              </p:ext>
            </p:extLst>
          </p:nvPr>
        </p:nvGraphicFramePr>
        <p:xfrm>
          <a:off x="381000" y="762000"/>
          <a:ext cx="7315200" cy="5384404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731520"/>
                <a:gridCol w="731520"/>
                <a:gridCol w="731520"/>
                <a:gridCol w="731520"/>
                <a:gridCol w="731520"/>
                <a:gridCol w="731520"/>
                <a:gridCol w="731520"/>
                <a:gridCol w="731520"/>
                <a:gridCol w="731520"/>
                <a:gridCol w="731520"/>
              </a:tblGrid>
              <a:tr h="204092">
                <a:tc rowSpan="2" gridSpan="4">
                  <a:txBody>
                    <a:bodyPr/>
                    <a:lstStyle/>
                    <a:p>
                      <a:pPr algn="ctr" fontAlgn="b"/>
                      <a:r>
                        <a:rPr lang="en-US" sz="900" b="1" i="0" u="sng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Average Days to Receive</a:t>
                      </a:r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pPr algn="ctr" fontAlgn="b"/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 rowSpan="2" hMerge="1">
                  <a:txBody>
                    <a:bodyPr/>
                    <a:lstStyle/>
                    <a:p>
                      <a:pPr algn="ctr" fontAlgn="b"/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sz="900" b="1" u="sng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Percentage of document</a:t>
                      </a:r>
                      <a:r>
                        <a:rPr lang="en-US" sz="900" b="1" u="sng" strike="noStrike" baseline="0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 resubmittals</a:t>
                      </a:r>
                      <a:r>
                        <a:rPr lang="en-US" sz="900" b="1" u="sng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 within a 14 day timeline</a:t>
                      </a:r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</a:tr>
              <a:tr h="204092">
                <a:tc gridSpan="4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900" b="1" i="0" u="sng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2015-2018 Average</a:t>
                      </a:r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900" b="1" i="0" u="sng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2019</a:t>
                      </a:r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900" b="1" i="0" u="sng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2020</a:t>
                      </a:r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</a:tr>
              <a:tr h="201416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TDSP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2015-2018 Average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2019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2020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≤ 14 </a:t>
                      </a:r>
                      <a:r>
                        <a:rPr lang="en-US" sz="9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Days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&gt; 14 </a:t>
                      </a:r>
                      <a:r>
                        <a:rPr lang="en-US" sz="9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Days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≤ 14 </a:t>
                      </a:r>
                      <a:r>
                        <a:rPr lang="en-US" sz="9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Days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&gt; 14 </a:t>
                      </a:r>
                      <a:r>
                        <a:rPr lang="en-US" sz="9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Days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≤ 14 </a:t>
                      </a:r>
                      <a:r>
                        <a:rPr lang="en-US" sz="9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Days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&gt; 14 Days*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G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J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B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U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K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90.9%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9.1%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83.3%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16.7%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37.9%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62.1%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H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27.3%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72.7%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F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Q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73.7%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26.3%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75.0%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25.0%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C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87.5%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12.5%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69.8%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30.2%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V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78.3%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21.7%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66.7%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33.3%</a:t>
                      </a:r>
                    </a:p>
                  </a:txBody>
                  <a:tcPr marL="9525" marR="9525" marT="9525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Average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63.4%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36.6%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81.7%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18.3%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64.1%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35.9%</a:t>
                      </a:r>
                    </a:p>
                  </a:txBody>
                  <a:tcPr marL="9525" marR="9525" marT="9525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25.9%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74.1%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15.9%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84.1%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40.0%</a:t>
                      </a:r>
                    </a:p>
                  </a:txBody>
                  <a:tcPr marL="9525" marR="9525" marT="9525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69.0%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31.0%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83.3%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16.7%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50.0%</a:t>
                      </a:r>
                    </a:p>
                  </a:txBody>
                  <a:tcPr marL="9525" marR="9525" marT="9525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P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56.5%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43.5%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50.0%</a:t>
                      </a:r>
                    </a:p>
                  </a:txBody>
                  <a:tcPr marL="9525" marR="9525" marT="9525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178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31.8%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68.2%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50.0%</a:t>
                      </a:r>
                    </a:p>
                  </a:txBody>
                  <a:tcPr marL="9525" marR="9525" marT="9525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T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63.6%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36.4%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66.7%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33.3%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882783" y="6248400"/>
            <a:ext cx="41088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TradeGothic LT" panose="020B0506030503020504" pitchFamily="34" charset="0"/>
                <a:ea typeface="TradeGothic LT" panose="020B0506030503020504" pitchFamily="34" charset="0"/>
              </a:rPr>
              <a:t>*Indicates sorted by this column in lowest to highest order</a:t>
            </a:r>
            <a:endParaRPr lang="en-US" sz="1200" dirty="0">
              <a:latin typeface="TradeGothic LT" panose="020B0506030503020504" pitchFamily="34" charset="0"/>
              <a:ea typeface="TradeGothic LT" panose="020B05060305030205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2127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>
                <a:latin typeface="TradeGothic LT" panose="020B0506030503020504" pitchFamily="34" charset="0"/>
                <a:ea typeface="TradeGothic LT" panose="020B0506030503020504" pitchFamily="34" charset="0"/>
              </a:rPr>
              <a:t>Site Certifications – Initial Submittals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5965373"/>
              </p:ext>
            </p:extLst>
          </p:nvPr>
        </p:nvGraphicFramePr>
        <p:xfrm>
          <a:off x="381000" y="762000"/>
          <a:ext cx="7315200" cy="5384404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731520"/>
                <a:gridCol w="731520"/>
                <a:gridCol w="731520"/>
                <a:gridCol w="731520"/>
                <a:gridCol w="731520"/>
                <a:gridCol w="731520"/>
                <a:gridCol w="731520"/>
                <a:gridCol w="731520"/>
                <a:gridCol w="731520"/>
                <a:gridCol w="731520"/>
              </a:tblGrid>
              <a:tr h="204092">
                <a:tc rowSpan="2" gridSpan="4">
                  <a:txBody>
                    <a:bodyPr/>
                    <a:lstStyle/>
                    <a:p>
                      <a:pPr algn="ctr" fontAlgn="b"/>
                      <a:r>
                        <a:rPr lang="en-US" sz="900" b="1" i="0" u="sng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Average Days to Receive</a:t>
                      </a:r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pPr algn="ctr" fontAlgn="b"/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 rowSpan="2" hMerge="1">
                  <a:txBody>
                    <a:bodyPr/>
                    <a:lstStyle/>
                    <a:p>
                      <a:pPr algn="ctr" fontAlgn="b"/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sz="900" b="1" i="0" u="sng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Percentage of documents submitted within protocol timeline</a:t>
                      </a:r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</a:tr>
              <a:tr h="204092">
                <a:tc gridSpan="4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900" b="1" i="0" u="sng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2015-2018 Average</a:t>
                      </a:r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900" b="1" i="0" u="sng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2019</a:t>
                      </a:r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900" b="1" i="0" u="sng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2020</a:t>
                      </a:r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</a:tr>
              <a:tr h="201416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TDSP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2015-2018 Average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2019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2020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≤ 60 </a:t>
                      </a:r>
                      <a:r>
                        <a:rPr lang="en-US" sz="9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Days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&gt; 60 </a:t>
                      </a:r>
                      <a:r>
                        <a:rPr lang="en-US" sz="9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Days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≤ 60 </a:t>
                      </a:r>
                      <a:r>
                        <a:rPr lang="en-US" sz="9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Days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&gt; 60 </a:t>
                      </a:r>
                      <a:r>
                        <a:rPr lang="en-US" sz="9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Days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≤ 60 </a:t>
                      </a:r>
                      <a:r>
                        <a:rPr lang="en-US" sz="9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Days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&gt; 60 Days*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U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N/A%</a:t>
                      </a:r>
                    </a:p>
                  </a:txBody>
                  <a:tcPr marL="0" marR="0" marT="0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S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N/A%</a:t>
                      </a:r>
                    </a:p>
                  </a:txBody>
                  <a:tcPr marL="0" marR="0" marT="0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N/A%</a:t>
                      </a:r>
                    </a:p>
                  </a:txBody>
                  <a:tcPr marL="0" marR="0" marT="0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J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N/A%</a:t>
                      </a:r>
                    </a:p>
                  </a:txBody>
                  <a:tcPr marL="0" marR="0" marT="0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T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N/A%</a:t>
                      </a:r>
                    </a:p>
                  </a:txBody>
                  <a:tcPr marL="0" marR="0" marT="0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G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92.9%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7.1%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N/A%</a:t>
                      </a:r>
                    </a:p>
                  </a:txBody>
                  <a:tcPr marL="0" marR="0" marT="0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F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66.7%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33.3%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N/A%</a:t>
                      </a:r>
                    </a:p>
                  </a:txBody>
                  <a:tcPr marL="0" marR="0" marT="0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B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0" marR="0" marT="0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C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0" marR="0" marT="0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L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89.7%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10.3%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0" marR="0" marT="0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Q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86.7%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13.3%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0" marR="0" marT="0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O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93.0%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92.9%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7.1%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0" marR="0" marT="0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P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78.4%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21.6%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79.1%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20.9%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0" marR="0" marT="0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D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80.5%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19.5%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66.7%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33.3%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0" marR="0" marT="0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I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118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0" marR="0" marT="0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V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70.7%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29.3%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57.1%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42.9%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0" marR="0" marT="0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N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138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71.0%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29.0%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33.3%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66.7%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0" marR="0" marT="0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E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86.4%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13.6%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94.9%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5.1%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96.6%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3.4%</a:t>
                      </a:r>
                    </a:p>
                  </a:txBody>
                  <a:tcPr marL="0" marR="0" marT="0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Average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76.7%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23.3%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84.8%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15.2%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91.9%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8.1%</a:t>
                      </a:r>
                    </a:p>
                  </a:txBody>
                  <a:tcPr marL="0" marR="0" marT="0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M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83.3%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16.7%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94.1%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5.9%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85.7%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14.3%</a:t>
                      </a:r>
                    </a:p>
                  </a:txBody>
                  <a:tcPr marL="0" marR="0" marT="0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R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80.4%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19.6%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71.0%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29.0%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85.7%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14.3%</a:t>
                      </a:r>
                    </a:p>
                  </a:txBody>
                  <a:tcPr marL="0" marR="0" marT="0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K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115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53.8%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46.2%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40.0%</a:t>
                      </a:r>
                    </a:p>
                  </a:txBody>
                  <a:tcPr marL="0" marR="0" marT="0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H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57.1%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42.9%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92.9%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7.1%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50.0%</a:t>
                      </a:r>
                    </a:p>
                  </a:txBody>
                  <a:tcPr marL="0" marR="0" marT="0" marB="0" anchor="b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882783" y="6248400"/>
            <a:ext cx="41088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TradeGothic LT" panose="020B0506030503020504" pitchFamily="34" charset="0"/>
                <a:ea typeface="TradeGothic LT" panose="020B0506030503020504" pitchFamily="34" charset="0"/>
              </a:rPr>
              <a:t>*Indicates sorted by this column in lowest to highest order</a:t>
            </a:r>
            <a:endParaRPr lang="en-US" sz="1200" dirty="0">
              <a:latin typeface="TradeGothic LT" panose="020B0506030503020504" pitchFamily="34" charset="0"/>
              <a:ea typeface="TradeGothic LT" panose="020B05060305030205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4832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>
                <a:latin typeface="TradeGothic LT" panose="020B0506030503020504" pitchFamily="34" charset="0"/>
                <a:ea typeface="TradeGothic LT" panose="020B0506030503020504" pitchFamily="34" charset="0"/>
              </a:rPr>
              <a:t>Site Certifications – </a:t>
            </a:r>
            <a:r>
              <a:rPr lang="en-US" sz="2400" dirty="0" smtClean="0">
                <a:latin typeface="TradeGothic LT" panose="020B0506030503020504" pitchFamily="34" charset="0"/>
                <a:ea typeface="TradeGothic LT" panose="020B0506030503020504" pitchFamily="34" charset="0"/>
              </a:rPr>
              <a:t>Resubmittals</a:t>
            </a:r>
            <a:endParaRPr lang="en-US" sz="2400" dirty="0">
              <a:latin typeface="TradeGothic LT" panose="020B0506030503020504" pitchFamily="34" charset="0"/>
              <a:ea typeface="TradeGothic LT" panose="020B05060305030205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12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8396489"/>
              </p:ext>
            </p:extLst>
          </p:nvPr>
        </p:nvGraphicFramePr>
        <p:xfrm>
          <a:off x="381000" y="762000"/>
          <a:ext cx="7315200" cy="5384404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731520"/>
                <a:gridCol w="731520"/>
                <a:gridCol w="731520"/>
                <a:gridCol w="731520"/>
                <a:gridCol w="731520"/>
                <a:gridCol w="731520"/>
                <a:gridCol w="731520"/>
                <a:gridCol w="731520"/>
                <a:gridCol w="731520"/>
                <a:gridCol w="731520"/>
              </a:tblGrid>
              <a:tr h="204092">
                <a:tc rowSpan="2" gridSpan="4">
                  <a:txBody>
                    <a:bodyPr/>
                    <a:lstStyle/>
                    <a:p>
                      <a:pPr algn="ctr" fontAlgn="b"/>
                      <a:r>
                        <a:rPr lang="en-US" sz="900" b="1" i="0" u="sng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Average Days to Receive</a:t>
                      </a:r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pPr algn="ctr" fontAlgn="b"/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 rowSpan="2" hMerge="1">
                  <a:txBody>
                    <a:bodyPr/>
                    <a:lstStyle/>
                    <a:p>
                      <a:pPr algn="ctr" fontAlgn="b"/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sz="900" b="1" i="0" u="sng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Percentage of documents submitted within protocol timeline</a:t>
                      </a:r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</a:tr>
              <a:tr h="204092">
                <a:tc gridSpan="4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900" b="1" i="0" u="sng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2015-2018 Average</a:t>
                      </a:r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900" b="1" i="0" u="sng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2019</a:t>
                      </a:r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900" b="1" i="0" u="sng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2020</a:t>
                      </a:r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</a:tr>
              <a:tr h="201416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TDSP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2015-2018 Average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2019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2020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≤ 60 </a:t>
                      </a:r>
                      <a:r>
                        <a:rPr lang="en-US" sz="9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Days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&gt; 60 </a:t>
                      </a:r>
                      <a:r>
                        <a:rPr lang="en-US" sz="9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Days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≤ 60 </a:t>
                      </a:r>
                      <a:r>
                        <a:rPr lang="en-US" sz="9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Days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&gt; 60 </a:t>
                      </a:r>
                      <a:r>
                        <a:rPr lang="en-US" sz="9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Days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≤ 60 </a:t>
                      </a:r>
                      <a:r>
                        <a:rPr lang="en-US" sz="9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Days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&gt; 60 Days*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U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N/A%</a:t>
                      </a:r>
                    </a:p>
                  </a:txBody>
                  <a:tcPr marL="0" marR="0" marT="0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S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N/A%</a:t>
                      </a:r>
                    </a:p>
                  </a:txBody>
                  <a:tcPr marL="0" marR="0" marT="0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N/A%</a:t>
                      </a:r>
                    </a:p>
                  </a:txBody>
                  <a:tcPr marL="0" marR="0" marT="0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J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N/A%</a:t>
                      </a:r>
                    </a:p>
                  </a:txBody>
                  <a:tcPr marL="0" marR="0" marT="0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F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N/A%</a:t>
                      </a:r>
                    </a:p>
                  </a:txBody>
                  <a:tcPr marL="0" marR="0" marT="0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G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N/A%</a:t>
                      </a:r>
                    </a:p>
                  </a:txBody>
                  <a:tcPr marL="0" marR="0" marT="0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P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86.5%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13.5%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N/A%</a:t>
                      </a:r>
                    </a:p>
                  </a:txBody>
                  <a:tcPr marL="0" marR="0" marT="0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T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88.9%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11.1%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N/A%</a:t>
                      </a:r>
                    </a:p>
                  </a:txBody>
                  <a:tcPr marL="0" marR="0" marT="0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H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61.5%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38.5%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60.7%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39.3%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N/A%</a:t>
                      </a:r>
                    </a:p>
                  </a:txBody>
                  <a:tcPr marL="0" marR="0" marT="0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C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N/A%</a:t>
                      </a:r>
                    </a:p>
                  </a:txBody>
                  <a:tcPr marL="0" marR="0" marT="0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B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88.9%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11.1%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0" marR="0" marT="0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O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92.6%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7.4%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0" marR="0" marT="0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Q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92.0%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0" marR="0" marT="0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L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88.5%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11.5%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0" marR="0" marT="0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K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83.3%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16.7%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0" marR="0" marT="0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D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80.8%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19.2%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0" marR="0" marT="0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N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88.9%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11.1%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0" marR="0" marT="0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R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88.6%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11.4%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66.7%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33.3%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0" marR="0" marT="0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I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118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141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58.8%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41.2%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0" marR="0" marT="0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Average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84.9%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15.1%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83.9%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16.1%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90.5%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9.5%</a:t>
                      </a:r>
                    </a:p>
                  </a:txBody>
                  <a:tcPr marL="0" marR="0" marT="0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E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74.9%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25.1%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75.8%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24.2%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85.7%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14.3%</a:t>
                      </a:r>
                    </a:p>
                  </a:txBody>
                  <a:tcPr marL="0" marR="0" marT="0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V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81.5%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18.5%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95.5%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4.5%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50.0%</a:t>
                      </a:r>
                    </a:p>
                  </a:txBody>
                  <a:tcPr marL="0" marR="0" marT="0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M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90.9%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9.1%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75.0%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25.0%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50.0%</a:t>
                      </a:r>
                    </a:p>
                  </a:txBody>
                  <a:tcPr marL="0" marR="0" marT="0" marB="0" anchor="b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882783" y="6248400"/>
            <a:ext cx="41088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TradeGothic LT" panose="020B0506030503020504" pitchFamily="34" charset="0"/>
                <a:ea typeface="TradeGothic LT" panose="020B0506030503020504" pitchFamily="34" charset="0"/>
              </a:rPr>
              <a:t>*Indicates sorted by this column in lowest to highest order</a:t>
            </a:r>
            <a:endParaRPr lang="en-US" sz="1200" dirty="0">
              <a:latin typeface="TradeGothic LT" panose="020B0506030503020504" pitchFamily="34" charset="0"/>
              <a:ea typeface="TradeGothic LT" panose="020B05060305030205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4368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>
                <a:latin typeface="TradeGothic LT" panose="020B0506030503020504" pitchFamily="34" charset="0"/>
                <a:ea typeface="TradeGothic LT" panose="020B0506030503020504" pitchFamily="34" charset="0"/>
              </a:rPr>
              <a:t>Count of Follow Up Requests for Documentation</a:t>
            </a:r>
            <a:endParaRPr lang="en-US" sz="2400" dirty="0">
              <a:latin typeface="TradeGothic LT" panose="020B0506030503020504" pitchFamily="34" charset="0"/>
              <a:ea typeface="TradeGothic LT" panose="020B05060305030205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13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3336357"/>
              </p:ext>
            </p:extLst>
          </p:nvPr>
        </p:nvGraphicFramePr>
        <p:xfrm>
          <a:off x="1205849" y="762000"/>
          <a:ext cx="2926080" cy="5384404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731520"/>
                <a:gridCol w="731520"/>
                <a:gridCol w="731520"/>
                <a:gridCol w="731520"/>
              </a:tblGrid>
              <a:tr h="408184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900" b="1" i="0" u="sng" strike="noStrike" dirty="0" smtClean="0">
                          <a:solidFill>
                            <a:schemeClr val="tx1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Sit</a:t>
                      </a:r>
                      <a:r>
                        <a:rPr lang="en-US" sz="900" b="1" i="0" u="sng" strike="noStrike" baseline="0" dirty="0" smtClean="0">
                          <a:solidFill>
                            <a:schemeClr val="tx1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e Certification Follow-up Count Averages</a:t>
                      </a:r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</a:tr>
              <a:tr h="201416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TDSP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2015-2018 Average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2019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2020*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U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J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B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0.38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C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G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K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0.36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0.67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F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1.06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1.33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0.07</a:t>
                      </a:r>
                    </a:p>
                  </a:txBody>
                  <a:tcPr marL="9525" marR="9525" marT="9525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P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0.1</a:t>
                      </a:r>
                    </a:p>
                  </a:txBody>
                  <a:tcPr marL="9525" marR="9525" marT="9525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Q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0.17</a:t>
                      </a:r>
                    </a:p>
                  </a:txBody>
                  <a:tcPr marL="9525" marR="9525" marT="9525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0.18</a:t>
                      </a:r>
                    </a:p>
                  </a:txBody>
                  <a:tcPr marL="9525" marR="9525" marT="9525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Average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0.34</a:t>
                      </a:r>
                    </a:p>
                  </a:txBody>
                  <a:tcPr marL="9525" marR="9525" marT="9525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V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0.36</a:t>
                      </a:r>
                    </a:p>
                  </a:txBody>
                  <a:tcPr marL="9525" marR="9525" marT="9525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0.33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0.41</a:t>
                      </a:r>
                    </a:p>
                  </a:txBody>
                  <a:tcPr marL="9525" marR="9525" marT="9525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T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0.5</a:t>
                      </a:r>
                    </a:p>
                  </a:txBody>
                  <a:tcPr marL="9525" marR="9525" marT="9525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1.05</a:t>
                      </a:r>
                    </a:p>
                  </a:txBody>
                  <a:tcPr marL="9525" marR="9525" marT="9525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H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0.79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1.27</a:t>
                      </a:r>
                    </a:p>
                  </a:txBody>
                  <a:tcPr marL="9525" marR="9525" marT="9525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1.16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3.29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882783" y="6248400"/>
            <a:ext cx="41088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TradeGothic LT" panose="020B0506030503020504" pitchFamily="34" charset="0"/>
                <a:ea typeface="TradeGothic LT" panose="020B0506030503020504" pitchFamily="34" charset="0"/>
              </a:rPr>
              <a:t>*Indicates sorted by this column in lowest to highest order</a:t>
            </a:r>
            <a:endParaRPr lang="en-US" sz="1200" dirty="0">
              <a:latin typeface="TradeGothic LT" panose="020B0506030503020504" pitchFamily="34" charset="0"/>
              <a:ea typeface="TradeGothic LT" panose="020B0506030503020504" pitchFamily="34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9803729"/>
              </p:ext>
            </p:extLst>
          </p:nvPr>
        </p:nvGraphicFramePr>
        <p:xfrm>
          <a:off x="4953000" y="762000"/>
          <a:ext cx="2926080" cy="5384404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731520"/>
                <a:gridCol w="731520"/>
                <a:gridCol w="731520"/>
                <a:gridCol w="731520"/>
              </a:tblGrid>
              <a:tr h="408184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900" b="1" i="0" u="sng" strike="noStrike" baseline="0" dirty="0" smtClean="0">
                          <a:solidFill>
                            <a:schemeClr val="tx1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Annual Test/Reprogram Follow-up Count Averages</a:t>
                      </a:r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</a:tr>
              <a:tr h="201416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TDSP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2015-2018 Average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2019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2020*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U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G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K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J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C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V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F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1.17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B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H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P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0.01</a:t>
                      </a:r>
                    </a:p>
                  </a:txBody>
                  <a:tcPr marL="9525" marR="9525" marT="9525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0.03</a:t>
                      </a:r>
                    </a:p>
                  </a:txBody>
                  <a:tcPr marL="9525" marR="9525" marT="9525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Q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0.05</a:t>
                      </a:r>
                    </a:p>
                  </a:txBody>
                  <a:tcPr marL="9525" marR="9525" marT="9525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Average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0.05</a:t>
                      </a:r>
                    </a:p>
                  </a:txBody>
                  <a:tcPr marL="9525" marR="9525" marT="9525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0.1</a:t>
                      </a:r>
                    </a:p>
                  </a:txBody>
                  <a:tcPr marL="9525" marR="9525" marT="9525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T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0.1</a:t>
                      </a:r>
                    </a:p>
                  </a:txBody>
                  <a:tcPr marL="9525" marR="9525" marT="9525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0.19</a:t>
                      </a:r>
                    </a:p>
                  </a:txBody>
                  <a:tcPr marL="9525" marR="9525" marT="9525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0.57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2726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sz="2400" b="1" dirty="0" smtClean="0">
                <a:solidFill>
                  <a:schemeClr val="accent1"/>
                </a:solidFill>
                <a:latin typeface="TradeGothic LT" panose="020B0506030503020504" pitchFamily="34" charset="0"/>
                <a:ea typeface="TradeGothic LT" panose="020B0506030503020504" pitchFamily="34" charset="0"/>
              </a:rPr>
              <a:t>Notices issued </a:t>
            </a:r>
            <a:r>
              <a:rPr lang="en-US" sz="2400" dirty="0" smtClean="0">
                <a:latin typeface="TradeGothic LT" panose="020B0506030503020504" pitchFamily="34" charset="0"/>
                <a:ea typeface="TradeGothic LT" panose="020B0506030503020504" pitchFamily="34" charset="0"/>
              </a:rPr>
              <a:t>January</a:t>
            </a:r>
            <a:r>
              <a:rPr lang="en-US" sz="2400" dirty="0" smtClean="0">
                <a:latin typeface="TradeGothic LT" panose="020B0506030503020504" pitchFamily="34" charset="0"/>
                <a:ea typeface="TradeGothic LT" panose="020B0506030503020504" pitchFamily="34" charset="0"/>
              </a:rPr>
              <a:t> </a:t>
            </a:r>
            <a:r>
              <a:rPr lang="en-US" sz="2400" dirty="0" smtClean="0">
                <a:latin typeface="TradeGothic LT" panose="020B0506030503020504" pitchFamily="34" charset="0"/>
                <a:ea typeface="TradeGothic LT" panose="020B0506030503020504" pitchFamily="34" charset="0"/>
              </a:rPr>
              <a:t>through </a:t>
            </a:r>
            <a:r>
              <a:rPr lang="en-US" sz="2400" dirty="0" smtClean="0">
                <a:latin typeface="TradeGothic LT" panose="020B0506030503020504" pitchFamily="34" charset="0"/>
                <a:ea typeface="TradeGothic LT" panose="020B0506030503020504" pitchFamily="34" charset="0"/>
              </a:rPr>
              <a:t>March </a:t>
            </a:r>
            <a:r>
              <a:rPr lang="en-US" sz="2400" b="1" dirty="0" smtClean="0">
                <a:solidFill>
                  <a:schemeClr val="accent1"/>
                </a:solidFill>
                <a:latin typeface="TradeGothic LT" panose="020B0506030503020504" pitchFamily="34" charset="0"/>
                <a:ea typeface="TradeGothic LT" panose="020B0506030503020504" pitchFamily="34" charset="0"/>
              </a:rPr>
              <a:t>2020</a:t>
            </a:r>
            <a:endParaRPr lang="en-US" sz="2400" b="1" dirty="0">
              <a:solidFill>
                <a:schemeClr val="accent1"/>
              </a:solidFill>
              <a:latin typeface="TradeGothic LT" panose="020B0506030503020504" pitchFamily="34" charset="0"/>
              <a:ea typeface="TradeGothic LT" panose="020B05060305030205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5537341"/>
              </p:ext>
            </p:extLst>
          </p:nvPr>
        </p:nvGraphicFramePr>
        <p:xfrm>
          <a:off x="381000" y="762000"/>
          <a:ext cx="7010400" cy="1112328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2895600"/>
                <a:gridCol w="1295400"/>
                <a:gridCol w="1371600"/>
                <a:gridCol w="1447800"/>
              </a:tblGrid>
              <a:tr h="152400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504" marR="6504" marT="650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1" i="0" u="sng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January</a:t>
                      </a:r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1" i="0" u="sng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February</a:t>
                      </a:r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1" i="0" u="sng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March</a:t>
                      </a:r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5240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Total Notices </a:t>
                      </a:r>
                      <a:r>
                        <a:rPr lang="en-US" sz="10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Issued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504" marR="6504" marT="650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330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280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182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5240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Total 6 Hours issued 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504" marR="6504" marT="650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53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22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15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5240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Total 12 Hours </a:t>
                      </a:r>
                      <a:r>
                        <a:rPr lang="en-US" sz="10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issued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504" marR="6504" marT="650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110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108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48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5240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Total 5 days issued 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504" marR="6504" marT="650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167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150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119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5240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Total Notices Issued for </a:t>
                      </a:r>
                      <a:r>
                        <a:rPr lang="en-US" sz="10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IP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504" marR="6504" marT="650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39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56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5240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Total Notices Issued for Phone Line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504" marR="6504" marT="650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291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224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173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282583" y="6248395"/>
            <a:ext cx="41088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TradeGothic LT" panose="020B0506030503020504" pitchFamily="34" charset="0"/>
                <a:ea typeface="TradeGothic LT" panose="020B0506030503020504" pitchFamily="34" charset="0"/>
              </a:rPr>
              <a:t>*Indicates sorted by this column in lowest to highest order</a:t>
            </a:r>
            <a:endParaRPr lang="en-US" sz="1200" dirty="0">
              <a:latin typeface="TradeGothic LT" panose="020B0506030503020504" pitchFamily="34" charset="0"/>
              <a:ea typeface="TradeGothic LT" panose="020B0506030503020504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4301790"/>
              </p:ext>
            </p:extLst>
          </p:nvPr>
        </p:nvGraphicFramePr>
        <p:xfrm>
          <a:off x="380998" y="1901091"/>
          <a:ext cx="7924803" cy="4347304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735449"/>
                <a:gridCol w="1139776"/>
                <a:gridCol w="999495"/>
                <a:gridCol w="1683361"/>
                <a:gridCol w="1683361"/>
                <a:gridCol w="1683361"/>
              </a:tblGrid>
              <a:tr h="35217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% OF METERS ON PHONE LINE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% OF METERS ON TCP/IP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% OF TOTAL NOTICES ISSUED FOR JANUARY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% OF TOTAL NOTICES ISSUED FOR FEBRUARY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% OF TOTAL NOTICES ISSUED FOR MARCH *</a:t>
                      </a:r>
                    </a:p>
                  </a:txBody>
                  <a:tcPr marL="9525" marR="9525" marT="9525" marB="0" anchor="b"/>
                </a:tc>
              </a:tr>
              <a:tr h="18159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</a:tr>
              <a:tr h="18159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B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6.06%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0.36%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</a:tr>
              <a:tr h="18159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C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</a:tr>
              <a:tr h="18159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42%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58%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0.91%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</a:tr>
              <a:tr h="18159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J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1.43%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</a:tr>
              <a:tr h="18159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0.36%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</a:tr>
              <a:tr h="18159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T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0.71%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</a:tr>
              <a:tr h="18159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U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</a:tr>
              <a:tr h="18159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V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13.57%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</a:tr>
              <a:tr h="18159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W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</a:tr>
              <a:tr h="18159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F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1.52%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1.79%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0.55%</a:t>
                      </a:r>
                    </a:p>
                  </a:txBody>
                  <a:tcPr marL="9525" marR="9525" marT="9525" marB="0" anchor="b"/>
                </a:tc>
              </a:tr>
              <a:tr h="18159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0.55%</a:t>
                      </a:r>
                    </a:p>
                  </a:txBody>
                  <a:tcPr marL="9525" marR="9525" marT="9525" marB="0" anchor="b"/>
                </a:tc>
              </a:tr>
              <a:tr h="18159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49%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51%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2.42%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2.86%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1.10%</a:t>
                      </a:r>
                    </a:p>
                  </a:txBody>
                  <a:tcPr marL="9525" marR="9525" marT="9525" marB="0" anchor="b"/>
                </a:tc>
              </a:tr>
              <a:tr h="18159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3.21%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1.10%</a:t>
                      </a:r>
                    </a:p>
                  </a:txBody>
                  <a:tcPr marL="9525" marR="9525" marT="9525" marB="0" anchor="b"/>
                </a:tc>
              </a:tr>
              <a:tr h="18159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K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38%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62%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0.91%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2.86%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3.85%</a:t>
                      </a:r>
                    </a:p>
                  </a:txBody>
                  <a:tcPr marL="9525" marR="9525" marT="9525" marB="0" anchor="b"/>
                </a:tc>
              </a:tr>
              <a:tr h="18159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88%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1.82%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1.43%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5.49%</a:t>
                      </a:r>
                    </a:p>
                  </a:txBody>
                  <a:tcPr marL="9525" marR="9525" marT="9525" marB="0" anchor="b"/>
                </a:tc>
              </a:tr>
              <a:tr h="18159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55%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45%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8.79%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9.64%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7.69%</a:t>
                      </a:r>
                    </a:p>
                  </a:txBody>
                  <a:tcPr marL="9525" marR="9525" marT="9525" marB="0" anchor="b"/>
                </a:tc>
              </a:tr>
              <a:tr h="18159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H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96%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4.55%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5.36%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8.24%</a:t>
                      </a:r>
                    </a:p>
                  </a:txBody>
                  <a:tcPr marL="9525" marR="9525" marT="9525" marB="0" anchor="b"/>
                </a:tc>
              </a:tr>
              <a:tr h="18159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20.91%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8.57%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9.89%</a:t>
                      </a:r>
                    </a:p>
                  </a:txBody>
                  <a:tcPr marL="9525" marR="9525" marT="9525" marB="0" anchor="b"/>
                </a:tc>
              </a:tr>
              <a:tr h="18159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13.03%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7.50%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12.09%</a:t>
                      </a:r>
                    </a:p>
                  </a:txBody>
                  <a:tcPr marL="9525" marR="9525" marT="9525" marB="0" anchor="b"/>
                </a:tc>
              </a:tr>
              <a:tr h="18159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Q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13.03%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18.57%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14.84%</a:t>
                      </a:r>
                    </a:p>
                  </a:txBody>
                  <a:tcPr marL="9525" marR="9525" marT="9525" marB="0" anchor="b"/>
                </a:tc>
              </a:tr>
              <a:tr h="18159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P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61%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39%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26.06%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21.79%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34.62%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870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sz="2400" b="1" dirty="0" smtClean="0">
                <a:solidFill>
                  <a:schemeClr val="accent1"/>
                </a:solidFill>
                <a:latin typeface="TradeGothic LT" panose="020B0506030503020504" pitchFamily="34" charset="0"/>
                <a:ea typeface="TradeGothic LT" panose="020B0506030503020504" pitchFamily="34" charset="0"/>
              </a:rPr>
              <a:t>Notices issued </a:t>
            </a:r>
            <a:r>
              <a:rPr lang="en-US" sz="2400" dirty="0" smtClean="0">
                <a:latin typeface="TradeGothic LT" panose="020B0506030503020504" pitchFamily="34" charset="0"/>
                <a:ea typeface="TradeGothic LT" panose="020B0506030503020504" pitchFamily="34" charset="0"/>
              </a:rPr>
              <a:t>April </a:t>
            </a:r>
            <a:r>
              <a:rPr lang="en-US" sz="2400" dirty="0" smtClean="0">
                <a:latin typeface="TradeGothic LT" panose="020B0506030503020504" pitchFamily="34" charset="0"/>
                <a:ea typeface="TradeGothic LT" panose="020B0506030503020504" pitchFamily="34" charset="0"/>
              </a:rPr>
              <a:t>through </a:t>
            </a:r>
            <a:r>
              <a:rPr lang="en-US" sz="2400" dirty="0" smtClean="0">
                <a:latin typeface="TradeGothic LT" panose="020B0506030503020504" pitchFamily="34" charset="0"/>
                <a:ea typeface="TradeGothic LT" panose="020B0506030503020504" pitchFamily="34" charset="0"/>
              </a:rPr>
              <a:t>June</a:t>
            </a:r>
            <a:r>
              <a:rPr lang="en-US" sz="2400" dirty="0" smtClean="0">
                <a:latin typeface="TradeGothic LT" panose="020B0506030503020504" pitchFamily="34" charset="0"/>
                <a:ea typeface="TradeGothic LT" panose="020B0506030503020504" pitchFamily="34" charset="0"/>
              </a:rPr>
              <a:t> </a:t>
            </a:r>
            <a:r>
              <a:rPr lang="en-US" sz="2400" b="1" dirty="0" smtClean="0">
                <a:solidFill>
                  <a:schemeClr val="accent1"/>
                </a:solidFill>
                <a:latin typeface="TradeGothic LT" panose="020B0506030503020504" pitchFamily="34" charset="0"/>
                <a:ea typeface="TradeGothic LT" panose="020B0506030503020504" pitchFamily="34" charset="0"/>
              </a:rPr>
              <a:t>2020</a:t>
            </a:r>
            <a:endParaRPr lang="en-US" sz="2400" b="1" dirty="0">
              <a:solidFill>
                <a:schemeClr val="accent1"/>
              </a:solidFill>
              <a:latin typeface="TradeGothic LT" panose="020B0506030503020504" pitchFamily="34" charset="0"/>
              <a:ea typeface="TradeGothic LT" panose="020B05060305030205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6965025"/>
              </p:ext>
            </p:extLst>
          </p:nvPr>
        </p:nvGraphicFramePr>
        <p:xfrm>
          <a:off x="381000" y="762000"/>
          <a:ext cx="7010400" cy="1112328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2895600"/>
                <a:gridCol w="1295400"/>
                <a:gridCol w="1371600"/>
                <a:gridCol w="1447800"/>
              </a:tblGrid>
              <a:tr h="152400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504" marR="6504" marT="650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1" i="0" u="sng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April</a:t>
                      </a:r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1" i="0" u="sng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May</a:t>
                      </a:r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1" i="0" u="sng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June</a:t>
                      </a:r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5240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Total Notices </a:t>
                      </a:r>
                      <a:r>
                        <a:rPr lang="en-US" sz="10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Issued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504" marR="6504" marT="650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168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151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456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5240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Total 6 Hours issued 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504" marR="6504" marT="650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22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27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96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5240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Total 12 Hours </a:t>
                      </a:r>
                      <a:r>
                        <a:rPr lang="en-US" sz="10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issued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504" marR="6504" marT="650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46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78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235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5240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Total 5 days issued 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504" marR="6504" marT="650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46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125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5240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Total Notices Issued for </a:t>
                      </a:r>
                      <a:r>
                        <a:rPr lang="en-US" sz="10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IP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504" marR="6504" marT="650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15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20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29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5240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Total Notices Issued for Phone Line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504" marR="6504" marT="650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153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131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427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282583" y="6248395"/>
            <a:ext cx="41088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TradeGothic LT" panose="020B0506030503020504" pitchFamily="34" charset="0"/>
                <a:ea typeface="TradeGothic LT" panose="020B0506030503020504" pitchFamily="34" charset="0"/>
              </a:rPr>
              <a:t>*Indicates sorted by this column in lowest to highest order</a:t>
            </a:r>
            <a:endParaRPr lang="en-US" sz="1200" dirty="0">
              <a:latin typeface="TradeGothic LT" panose="020B0506030503020504" pitchFamily="34" charset="0"/>
              <a:ea typeface="TradeGothic LT" panose="020B0506030503020504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5824464"/>
              </p:ext>
            </p:extLst>
          </p:nvPr>
        </p:nvGraphicFramePr>
        <p:xfrm>
          <a:off x="380998" y="1901091"/>
          <a:ext cx="7924803" cy="4347304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735449"/>
                <a:gridCol w="1139776"/>
                <a:gridCol w="999495"/>
                <a:gridCol w="1683361"/>
                <a:gridCol w="1683361"/>
                <a:gridCol w="1683361"/>
              </a:tblGrid>
              <a:tr h="35217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% OF METERS ON PHONE LINE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% OF METERS ON TCP/IP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% OF TOTAL NOTICES ISSUED FOR APRIL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% OF TOTAL NOTICES ISSUED FOR MAY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% OF TOTAL NOTICES ISSUED FOR JUNE *</a:t>
                      </a:r>
                    </a:p>
                  </a:txBody>
                  <a:tcPr marL="9525" marR="9525" marT="9525" marB="0" anchor="b"/>
                </a:tc>
              </a:tr>
              <a:tr h="18159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</a:tr>
              <a:tr h="18159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B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1.19%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</a:tr>
              <a:tr h="18159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C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0.66%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</a:tr>
              <a:tr h="18159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F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</a:tr>
              <a:tr h="18159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J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</a:tr>
              <a:tr h="18159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K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38%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62%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3.97%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</a:tr>
              <a:tr h="18159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</a:tr>
              <a:tr h="18159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</a:tr>
              <a:tr h="18159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T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0.66%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</a:tr>
              <a:tr h="18159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U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</a:tr>
              <a:tr h="18159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V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</a:tr>
              <a:tr h="18159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42%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58%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0.60%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2.65%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0.22%</a:t>
                      </a:r>
                    </a:p>
                  </a:txBody>
                  <a:tcPr marL="9525" marR="9525" marT="9525" marB="0" anchor="b"/>
                </a:tc>
              </a:tr>
              <a:tr h="18159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88%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1.19%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1.99%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0.22%</a:t>
                      </a:r>
                    </a:p>
                  </a:txBody>
                  <a:tcPr marL="9525" marR="9525" marT="9525" marB="0" anchor="b"/>
                </a:tc>
              </a:tr>
              <a:tr h="18159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W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1.79%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0.22%</a:t>
                      </a:r>
                    </a:p>
                  </a:txBody>
                  <a:tcPr marL="9525" marR="9525" marT="9525" marB="0" anchor="b"/>
                </a:tc>
              </a:tr>
              <a:tr h="18159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0.44%</a:t>
                      </a:r>
                    </a:p>
                  </a:txBody>
                  <a:tcPr marL="9525" marR="9525" marT="9525" marB="0" anchor="b"/>
                </a:tc>
              </a:tr>
              <a:tr h="18159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49%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51%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0.60%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0.66%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1.75%</a:t>
                      </a:r>
                    </a:p>
                  </a:txBody>
                  <a:tcPr marL="9525" marR="9525" marT="9525" marB="0" anchor="b"/>
                </a:tc>
              </a:tr>
              <a:tr h="18159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3.57%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8.61%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3.73%</a:t>
                      </a:r>
                    </a:p>
                  </a:txBody>
                  <a:tcPr marL="9525" marR="9525" marT="9525" marB="0" anchor="b"/>
                </a:tc>
              </a:tr>
              <a:tr h="18159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Q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9.52%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7.28%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5.48%</a:t>
                      </a:r>
                    </a:p>
                  </a:txBody>
                  <a:tcPr marL="9525" marR="9525" marT="9525" marB="0" anchor="b"/>
                </a:tc>
              </a:tr>
              <a:tr h="18159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55%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45%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2.38%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10.60%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8.33%</a:t>
                      </a:r>
                    </a:p>
                  </a:txBody>
                  <a:tcPr marL="9525" marR="9525" marT="9525" marB="0" anchor="b"/>
                </a:tc>
              </a:tr>
              <a:tr h="18159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H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96%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7.14%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13.25%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13.82%</a:t>
                      </a:r>
                    </a:p>
                  </a:txBody>
                  <a:tcPr marL="9525" marR="9525" marT="9525" marB="0" anchor="b"/>
                </a:tc>
              </a:tr>
              <a:tr h="18159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P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61%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39%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43.45%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21.19%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15.57%</a:t>
                      </a:r>
                    </a:p>
                  </a:txBody>
                  <a:tcPr marL="9525" marR="9525" marT="9525" marB="0" anchor="b"/>
                </a:tc>
              </a:tr>
              <a:tr h="18159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28.57%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28.48%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50.22%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5055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>
                <a:latin typeface="TradeGothic LT" panose="020B0506030503020504" pitchFamily="34" charset="0"/>
                <a:ea typeface="TradeGothic LT" panose="020B0506030503020504" pitchFamily="34" charset="0"/>
              </a:rPr>
              <a:t>2020 </a:t>
            </a:r>
            <a:r>
              <a:rPr lang="en-US" sz="2400" dirty="0">
                <a:latin typeface="TradeGothic LT" panose="020B0506030503020504" pitchFamily="34" charset="0"/>
                <a:ea typeface="TradeGothic LT" panose="020B0506030503020504" pitchFamily="34" charset="0"/>
              </a:rPr>
              <a:t>N</a:t>
            </a:r>
            <a:r>
              <a:rPr lang="en-US" sz="2400" dirty="0" smtClean="0">
                <a:latin typeface="TradeGothic LT" panose="020B0506030503020504" pitchFamily="34" charset="0"/>
                <a:ea typeface="TradeGothic LT" panose="020B0506030503020504" pitchFamily="34" charset="0"/>
              </a:rPr>
              <a:t>otices – </a:t>
            </a:r>
            <a:r>
              <a:rPr lang="en-US" sz="2400" dirty="0">
                <a:latin typeface="TradeGothic LT" panose="020B0506030503020504" pitchFamily="34" charset="0"/>
                <a:ea typeface="TradeGothic LT" panose="020B0506030503020504" pitchFamily="34" charset="0"/>
              </a:rPr>
              <a:t>Total and Overdue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486400" y="3733800"/>
            <a:ext cx="2240186" cy="11574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1150" b="1" dirty="0" smtClean="0">
                <a:latin typeface="TradeGothic LT" panose="020B0506030503020504" pitchFamily="34" charset="0"/>
                <a:ea typeface="TradeGothic LT" panose="020B0506030503020504" pitchFamily="34" charset="0"/>
                <a:cs typeface="Times New Roman" panose="02020603050405020304" pitchFamily="18" charset="0"/>
              </a:rPr>
              <a:t>Overdue </a:t>
            </a:r>
            <a:r>
              <a:rPr lang="en-US" sz="1150" b="1" dirty="0">
                <a:latin typeface="TradeGothic LT" panose="020B0506030503020504" pitchFamily="34" charset="0"/>
                <a:ea typeface="TradeGothic LT" panose="020B0506030503020504" pitchFamily="34" charset="0"/>
                <a:cs typeface="Times New Roman" panose="02020603050405020304" pitchFamily="18" charset="0"/>
              </a:rPr>
              <a:t>timeframes: </a:t>
            </a:r>
            <a:endParaRPr lang="en-US" sz="1150" b="1" dirty="0" smtClean="0">
              <a:latin typeface="TradeGothic LT" panose="020B0506030503020504" pitchFamily="34" charset="0"/>
              <a:ea typeface="TradeGothic LT" panose="020B05060305030205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1150" dirty="0" smtClean="0">
                <a:latin typeface="TradeGothic LT" panose="020B0506030503020504" pitchFamily="34" charset="0"/>
                <a:ea typeface="TradeGothic LT" panose="020B0506030503020504" pitchFamily="34" charset="0"/>
                <a:cs typeface="Times New Roman" panose="02020603050405020304" pitchFamily="18" charset="0"/>
              </a:rPr>
              <a:t>6-hour </a:t>
            </a:r>
            <a:r>
              <a:rPr lang="en-US" sz="1150" dirty="0">
                <a:latin typeface="TradeGothic LT" panose="020B0506030503020504" pitchFamily="34" charset="0"/>
                <a:ea typeface="TradeGothic LT" panose="020B0506030503020504" pitchFamily="34" charset="0"/>
                <a:cs typeface="Times New Roman" panose="02020603050405020304" pitchFamily="18" charset="0"/>
              </a:rPr>
              <a:t>= Open over 12 </a:t>
            </a:r>
            <a:r>
              <a:rPr lang="en-US" sz="1150" dirty="0" smtClean="0">
                <a:latin typeface="TradeGothic LT" panose="020B0506030503020504" pitchFamily="34" charset="0"/>
                <a:ea typeface="TradeGothic LT" panose="020B0506030503020504" pitchFamily="34" charset="0"/>
                <a:cs typeface="Times New Roman" panose="02020603050405020304" pitchFamily="18" charset="0"/>
              </a:rPr>
              <a:t>hours; </a:t>
            </a:r>
            <a:endParaRPr lang="en-US" sz="1150" dirty="0">
              <a:latin typeface="TradeGothic LT" panose="020B0506030503020504" pitchFamily="34" charset="0"/>
              <a:ea typeface="TradeGothic LT" panose="020B05060305030205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1150" dirty="0" smtClean="0">
                <a:latin typeface="TradeGothic LT" panose="020B0506030503020504" pitchFamily="34" charset="0"/>
                <a:ea typeface="TradeGothic LT" panose="020B0506030503020504" pitchFamily="34" charset="0"/>
                <a:cs typeface="Times New Roman" panose="02020603050405020304" pitchFamily="18" charset="0"/>
              </a:rPr>
              <a:t>12-hour </a:t>
            </a:r>
            <a:r>
              <a:rPr lang="en-US" sz="1150" dirty="0">
                <a:latin typeface="TradeGothic LT" panose="020B0506030503020504" pitchFamily="34" charset="0"/>
                <a:ea typeface="TradeGothic LT" panose="020B0506030503020504" pitchFamily="34" charset="0"/>
                <a:cs typeface="Times New Roman" panose="02020603050405020304" pitchFamily="18" charset="0"/>
              </a:rPr>
              <a:t>= Open over 48 </a:t>
            </a:r>
            <a:r>
              <a:rPr lang="en-US" sz="1150" dirty="0" smtClean="0">
                <a:latin typeface="TradeGothic LT" panose="020B0506030503020504" pitchFamily="34" charset="0"/>
                <a:ea typeface="TradeGothic LT" panose="020B0506030503020504" pitchFamily="34" charset="0"/>
                <a:cs typeface="Times New Roman" panose="02020603050405020304" pitchFamily="18" charset="0"/>
              </a:rPr>
              <a:t>hours; </a:t>
            </a:r>
            <a:endParaRPr lang="en-US" sz="1150" dirty="0" smtClean="0">
              <a:latin typeface="TradeGothic LT" panose="020B0506030503020504" pitchFamily="34" charset="0"/>
              <a:ea typeface="TradeGothic LT" panose="020B05060305030205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1150" dirty="0" smtClean="0">
                <a:latin typeface="TradeGothic LT" panose="020B0506030503020504" pitchFamily="34" charset="0"/>
                <a:ea typeface="TradeGothic LT" panose="020B0506030503020504" pitchFamily="34" charset="0"/>
                <a:cs typeface="Times New Roman" panose="02020603050405020304" pitchFamily="18" charset="0"/>
              </a:rPr>
              <a:t>5-day </a:t>
            </a:r>
            <a:r>
              <a:rPr lang="en-US" sz="1150" dirty="0" smtClean="0">
                <a:latin typeface="TradeGothic LT" panose="020B0506030503020504" pitchFamily="34" charset="0"/>
                <a:ea typeface="TradeGothic LT" panose="020B0506030503020504" pitchFamily="34" charset="0"/>
                <a:cs typeface="Times New Roman" panose="02020603050405020304" pitchFamily="18" charset="0"/>
              </a:rPr>
              <a:t>= Open over 10 days</a:t>
            </a:r>
            <a:endParaRPr lang="en-US" sz="1150" dirty="0">
              <a:effectLst/>
              <a:latin typeface="TradeGothic LT" panose="020B0506030503020504" pitchFamily="34" charset="0"/>
              <a:ea typeface="TradeGothic LT" panose="020B05060305030205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7671794"/>
              </p:ext>
            </p:extLst>
          </p:nvPr>
        </p:nvGraphicFramePr>
        <p:xfrm>
          <a:off x="381000" y="990600"/>
          <a:ext cx="3657601" cy="4729300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847634"/>
                <a:gridCol w="673463"/>
                <a:gridCol w="673463"/>
                <a:gridCol w="673463"/>
                <a:gridCol w="789578"/>
              </a:tblGrid>
              <a:tr h="186700">
                <a:tc gridSpan="2">
                  <a:txBody>
                    <a:bodyPr/>
                    <a:lstStyle/>
                    <a:p>
                      <a:pPr algn="ctr" fontAlgn="ctr"/>
                      <a:endParaRPr lang="en-US" sz="115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1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Issued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1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Overdue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1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% Overdue</a:t>
                      </a:r>
                    </a:p>
                  </a:txBody>
                  <a:tcPr marL="9525" marR="9525" marT="9525" marB="0" anchor="b"/>
                </a:tc>
              </a:tr>
              <a:tr h="189275"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50" b="1" u="sng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January</a:t>
                      </a:r>
                      <a:endParaRPr lang="en-US" sz="1150" b="1" i="0" u="sng" strike="noStrike" dirty="0" smtClean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5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6-hour</a:t>
                      </a:r>
                      <a:endParaRPr lang="en-US" sz="115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41.51%</a:t>
                      </a:r>
                    </a:p>
                  </a:txBody>
                  <a:tcPr marL="9525" marR="9525" marT="9525" marB="0" anchor="b"/>
                </a:tc>
              </a:tr>
              <a:tr h="1892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5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12-hour</a:t>
                      </a:r>
                      <a:endParaRPr lang="en-US" sz="115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54.55%</a:t>
                      </a:r>
                    </a:p>
                  </a:txBody>
                  <a:tcPr marL="9525" marR="9525" marT="9525" marB="0" anchor="b"/>
                </a:tc>
              </a:tr>
              <a:tr h="1892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5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5-day</a:t>
                      </a:r>
                      <a:endParaRPr lang="en-US" sz="115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167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10.78%</a:t>
                      </a:r>
                    </a:p>
                  </a:txBody>
                  <a:tcPr marL="9525" marR="9525" marT="9525" marB="0" anchor="b"/>
                </a:tc>
              </a:tr>
              <a:tr h="1892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5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Total</a:t>
                      </a:r>
                      <a:endParaRPr lang="en-US" sz="115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30.30%</a:t>
                      </a:r>
                    </a:p>
                  </a:txBody>
                  <a:tcPr marL="9525" marR="9525" marT="9525" marB="0" anchor="b"/>
                </a:tc>
              </a:tr>
              <a:tr h="189275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150" b="1" u="sng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February</a:t>
                      </a:r>
                      <a:endParaRPr lang="en-US" sz="115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5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6-hour</a:t>
                      </a:r>
                      <a:endParaRPr lang="en-US" sz="115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50.00%</a:t>
                      </a:r>
                    </a:p>
                  </a:txBody>
                  <a:tcPr marL="9525" marR="9525" marT="9525" marB="0" anchor="b"/>
                </a:tc>
              </a:tr>
              <a:tr h="1892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5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12-hour</a:t>
                      </a:r>
                      <a:endParaRPr lang="en-US" sz="115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8.33%</a:t>
                      </a:r>
                    </a:p>
                  </a:txBody>
                  <a:tcPr marL="9525" marR="9525" marT="9525" marB="0" anchor="b"/>
                </a:tc>
              </a:tr>
              <a:tr h="1892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5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5-day</a:t>
                      </a:r>
                      <a:endParaRPr lang="en-US" sz="115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9.33%</a:t>
                      </a:r>
                    </a:p>
                  </a:txBody>
                  <a:tcPr marL="9525" marR="9525" marT="9525" marB="0" anchor="b"/>
                </a:tc>
              </a:tr>
              <a:tr h="1892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5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Total</a:t>
                      </a:r>
                      <a:endParaRPr lang="en-US" sz="115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280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12.14%</a:t>
                      </a:r>
                    </a:p>
                  </a:txBody>
                  <a:tcPr marL="9525" marR="9525" marT="9525" marB="0" anchor="b"/>
                </a:tc>
              </a:tr>
              <a:tr h="189275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150" b="1" u="sng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March</a:t>
                      </a:r>
                      <a:endParaRPr lang="en-US" sz="115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5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6-hour</a:t>
                      </a:r>
                      <a:endParaRPr lang="en-US" sz="115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53.33%</a:t>
                      </a:r>
                    </a:p>
                  </a:txBody>
                  <a:tcPr marL="9525" marR="9525" marT="9525" marB="0" anchor="b"/>
                </a:tc>
              </a:tr>
              <a:tr h="1892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5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12-hour</a:t>
                      </a:r>
                      <a:endParaRPr lang="en-US" sz="115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29.17%</a:t>
                      </a:r>
                    </a:p>
                  </a:txBody>
                  <a:tcPr marL="9525" marR="9525" marT="9525" marB="0" anchor="b"/>
                </a:tc>
              </a:tr>
              <a:tr h="1892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5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5-day</a:t>
                      </a:r>
                      <a:endParaRPr lang="en-US" sz="115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15.97%</a:t>
                      </a:r>
                    </a:p>
                  </a:txBody>
                  <a:tcPr marL="9525" marR="9525" marT="9525" marB="0" anchor="b"/>
                </a:tc>
              </a:tr>
              <a:tr h="1892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5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Total</a:t>
                      </a:r>
                      <a:endParaRPr lang="en-US" sz="115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182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22.53%</a:t>
                      </a:r>
                    </a:p>
                  </a:txBody>
                  <a:tcPr marL="9525" marR="9525" marT="9525" marB="0" anchor="b"/>
                </a:tc>
              </a:tr>
              <a:tr h="189275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150" b="1" u="sng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April</a:t>
                      </a:r>
                      <a:endParaRPr lang="en-US" sz="115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5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6-hour</a:t>
                      </a:r>
                      <a:endParaRPr lang="en-US" sz="115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31.82%</a:t>
                      </a:r>
                    </a:p>
                  </a:txBody>
                  <a:tcPr marL="9525" marR="9525" marT="9525" marB="0" anchor="b"/>
                </a:tc>
              </a:tr>
              <a:tr h="1892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5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12-hour</a:t>
                      </a:r>
                      <a:endParaRPr lang="en-US" sz="115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36.96%</a:t>
                      </a:r>
                    </a:p>
                  </a:txBody>
                  <a:tcPr marL="9525" marR="9525" marT="9525" marB="0" anchor="b"/>
                </a:tc>
              </a:tr>
              <a:tr h="1892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5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5-day</a:t>
                      </a:r>
                      <a:endParaRPr lang="en-US" sz="115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27.00%</a:t>
                      </a:r>
                    </a:p>
                  </a:txBody>
                  <a:tcPr marL="9525" marR="9525" marT="9525" marB="0" anchor="b"/>
                </a:tc>
              </a:tr>
              <a:tr h="1892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5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Total</a:t>
                      </a:r>
                      <a:endParaRPr lang="en-US" sz="115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168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30.36%</a:t>
                      </a:r>
                    </a:p>
                  </a:txBody>
                  <a:tcPr marL="9525" marR="9525" marT="9525" marB="0" anchor="b"/>
                </a:tc>
              </a:tr>
              <a:tr h="189275">
                <a:tc rowSpan="4">
                  <a:txBody>
                    <a:bodyPr/>
                    <a:lstStyle/>
                    <a:p>
                      <a:pPr algn="ctr" rtl="0" fontAlgn="ctr"/>
                      <a:r>
                        <a:rPr lang="en-US" sz="1150" b="1" i="0" u="sng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May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6-hour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37.04%</a:t>
                      </a:r>
                    </a:p>
                  </a:txBody>
                  <a:tcPr marL="9525" marR="9525" marT="9525" marB="0" anchor="b"/>
                </a:tc>
              </a:tr>
              <a:tr h="1892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12-hour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38.46%</a:t>
                      </a:r>
                    </a:p>
                  </a:txBody>
                  <a:tcPr marL="9525" marR="9525" marT="9525" marB="0" anchor="b"/>
                </a:tc>
              </a:tr>
              <a:tr h="1892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5-day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8.70%</a:t>
                      </a:r>
                    </a:p>
                  </a:txBody>
                  <a:tcPr marL="9525" marR="9525" marT="9525" marB="0" anchor="b"/>
                </a:tc>
              </a:tr>
              <a:tr h="1892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Total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151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29.14%</a:t>
                      </a:r>
                    </a:p>
                  </a:txBody>
                  <a:tcPr marL="9525" marR="9525" marT="9525" marB="0" anchor="b"/>
                </a:tc>
              </a:tr>
              <a:tr h="189275">
                <a:tc rowSpan="4">
                  <a:txBody>
                    <a:bodyPr/>
                    <a:lstStyle/>
                    <a:p>
                      <a:pPr algn="ctr" rtl="0" fontAlgn="ctr"/>
                      <a:r>
                        <a:rPr lang="en-US" sz="1150" b="1" i="0" u="sng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June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6-hour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26.04%</a:t>
                      </a:r>
                    </a:p>
                  </a:txBody>
                  <a:tcPr marL="9525" marR="9525" marT="9525" marB="0" anchor="b"/>
                </a:tc>
              </a:tr>
              <a:tr h="1892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12-hour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235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33.62%</a:t>
                      </a:r>
                    </a:p>
                  </a:txBody>
                  <a:tcPr marL="9525" marR="9525" marT="9525" marB="0" anchor="b"/>
                </a:tc>
              </a:tr>
              <a:tr h="1892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5-day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3.20%</a:t>
                      </a:r>
                    </a:p>
                  </a:txBody>
                  <a:tcPr marL="9525" marR="9525" marT="9525" marB="0" anchor="b"/>
                </a:tc>
              </a:tr>
              <a:tr h="1892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Total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456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23.68%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7550909"/>
              </p:ext>
            </p:extLst>
          </p:nvPr>
        </p:nvGraphicFramePr>
        <p:xfrm>
          <a:off x="4551318" y="2133600"/>
          <a:ext cx="3775165" cy="952809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803365"/>
                <a:gridCol w="685800"/>
                <a:gridCol w="609600"/>
                <a:gridCol w="762000"/>
                <a:gridCol w="914400"/>
              </a:tblGrid>
              <a:tr h="0">
                <a:tc rowSpan="4">
                  <a:txBody>
                    <a:bodyPr/>
                    <a:lstStyle/>
                    <a:p>
                      <a:pPr algn="ctr"/>
                      <a:r>
                        <a:rPr lang="en-US" sz="1150" b="1" u="sng" dirty="0" smtClean="0"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2020 </a:t>
                      </a:r>
                      <a:endParaRPr lang="en-US" sz="1150" b="1" u="sng" dirty="0" smtClean="0"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  <a:p>
                      <a:pPr algn="ctr"/>
                      <a:r>
                        <a:rPr lang="en-US" sz="1150" b="1" u="sng" dirty="0" smtClean="0"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Totals</a:t>
                      </a:r>
                      <a:endParaRPr lang="en-US" sz="1150" dirty="0"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6-hour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235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35.32%</a:t>
                      </a:r>
                    </a:p>
                  </a:txBody>
                  <a:tcPr marL="9525" marR="9525" marT="9525" marB="0" anchor="b"/>
                </a:tc>
              </a:tr>
              <a:tr h="18669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12-hour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209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33.44%</a:t>
                      </a:r>
                    </a:p>
                  </a:txBody>
                  <a:tcPr marL="9525" marR="9525" marT="9525" marB="0" anchor="b"/>
                </a:tc>
              </a:tr>
              <a:tr h="21480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50" b="1" dirty="0" smtClean="0"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5-day</a:t>
                      </a:r>
                      <a:endParaRPr lang="en-US" sz="1150" b="1" dirty="0"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707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12.16%</a:t>
                      </a:r>
                    </a:p>
                  </a:txBody>
                  <a:tcPr marL="9525" marR="9525" marT="9525" marB="0" anchor="b"/>
                </a:tc>
              </a:tr>
              <a:tr h="35319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Total</a:t>
                      </a:r>
                      <a:endParaRPr lang="en-US" sz="1150" dirty="0"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1567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378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24.12%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35300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>
                <a:latin typeface="TradeGothic LT" panose="020B0506030503020504" pitchFamily="34" charset="0"/>
                <a:ea typeface="TradeGothic LT" panose="020B0506030503020504" pitchFamily="34" charset="0"/>
              </a:rPr>
              <a:t>2019 </a:t>
            </a:r>
            <a:r>
              <a:rPr lang="en-US" sz="2400" dirty="0" smtClean="0">
                <a:latin typeface="TradeGothic LT" panose="020B0506030503020504" pitchFamily="34" charset="0"/>
                <a:ea typeface="TradeGothic LT" panose="020B0506030503020504" pitchFamily="34" charset="0"/>
              </a:rPr>
              <a:t>and </a:t>
            </a:r>
            <a:r>
              <a:rPr lang="en-US" sz="2400" dirty="0" smtClean="0">
                <a:latin typeface="TradeGothic LT" panose="020B0506030503020504" pitchFamily="34" charset="0"/>
                <a:ea typeface="TradeGothic LT" panose="020B0506030503020504" pitchFamily="34" charset="0"/>
              </a:rPr>
              <a:t>2020 </a:t>
            </a:r>
            <a:r>
              <a:rPr lang="en-US" sz="2400" dirty="0" smtClean="0">
                <a:latin typeface="TradeGothic LT" panose="020B0506030503020504" pitchFamily="34" charset="0"/>
                <a:ea typeface="TradeGothic LT" panose="020B0506030503020504" pitchFamily="34" charset="0"/>
              </a:rPr>
              <a:t>Monthly Averages – Issued </a:t>
            </a:r>
            <a:r>
              <a:rPr lang="en-US" sz="2400" dirty="0">
                <a:latin typeface="TradeGothic LT" panose="020B0506030503020504" pitchFamily="34" charset="0"/>
                <a:ea typeface="TradeGothic LT" panose="020B0506030503020504" pitchFamily="34" charset="0"/>
              </a:rPr>
              <a:t>and Overdue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 dirty="0"/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59080427"/>
              </p:ext>
            </p:extLst>
          </p:nvPr>
        </p:nvGraphicFramePr>
        <p:xfrm>
          <a:off x="800100" y="1219200"/>
          <a:ext cx="7620000" cy="4343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8957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sz="2400" b="1" dirty="0" smtClean="0">
                <a:solidFill>
                  <a:schemeClr val="accent1"/>
                </a:solidFill>
                <a:latin typeface="TradeGothic LT" panose="020B0506030503020504" pitchFamily="34" charset="0"/>
                <a:ea typeface="TradeGothic LT" panose="020B0506030503020504" pitchFamily="34" charset="0"/>
              </a:rPr>
              <a:t>Notices issued </a:t>
            </a:r>
            <a:r>
              <a:rPr lang="en-US" sz="2400" dirty="0" smtClean="0">
                <a:latin typeface="TradeGothic LT" panose="020B0506030503020504" pitchFamily="34" charset="0"/>
                <a:ea typeface="TradeGothic LT" panose="020B0506030503020504" pitchFamily="34" charset="0"/>
              </a:rPr>
              <a:t>June </a:t>
            </a:r>
            <a:r>
              <a:rPr lang="en-US" sz="2400" dirty="0" smtClean="0">
                <a:latin typeface="TradeGothic LT" panose="020B0506030503020504" pitchFamily="34" charset="0"/>
                <a:ea typeface="TradeGothic LT" panose="020B0506030503020504" pitchFamily="34" charset="0"/>
              </a:rPr>
              <a:t>2020</a:t>
            </a:r>
            <a:endParaRPr lang="en-US" sz="2400" b="1" dirty="0">
              <a:solidFill>
                <a:schemeClr val="accent1"/>
              </a:solidFill>
              <a:latin typeface="TradeGothic LT" panose="020B0506030503020504" pitchFamily="34" charset="0"/>
              <a:ea typeface="TradeGothic LT" panose="020B05060305030205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282583" y="6248395"/>
            <a:ext cx="41088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TradeGothic LT" panose="020B0506030503020504" pitchFamily="34" charset="0"/>
                <a:ea typeface="TradeGothic LT" panose="020B0506030503020504" pitchFamily="34" charset="0"/>
              </a:rPr>
              <a:t>*Indicates sorted by this column in lowest to highest order</a:t>
            </a:r>
            <a:endParaRPr lang="en-US" sz="1200" dirty="0">
              <a:latin typeface="TradeGothic LT" panose="020B0506030503020504" pitchFamily="34" charset="0"/>
              <a:ea typeface="TradeGothic LT" panose="020B0506030503020504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6600923"/>
              </p:ext>
            </p:extLst>
          </p:nvPr>
        </p:nvGraphicFramePr>
        <p:xfrm>
          <a:off x="381000" y="914400"/>
          <a:ext cx="7162800" cy="4856816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762000"/>
                <a:gridCol w="1295400"/>
                <a:gridCol w="1295400"/>
                <a:gridCol w="1295400"/>
                <a:gridCol w="1295400"/>
                <a:gridCol w="1219200"/>
              </a:tblGrid>
              <a:tr h="35217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TDSP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% OF TOTAL NOTICES ISSUED FOR 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JUNE*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# OF NOTICES ISSUED FOR 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JUNE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# OF NOTICES CANCELED WITHIN NOTICE TIMEFRAME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# OF NOTICES ISSUED 2 OR 3 TIMES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# OF NOTICES ISSUED 4 OR MORE TIMES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9525" marR="9525" marT="9525" marB="0"/>
                </a:tc>
              </a:tr>
              <a:tr h="18159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TDSP 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</a:tr>
              <a:tr h="18159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TDSP 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</a:tr>
              <a:tr h="18159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TDSP K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</a:tr>
              <a:tr h="18159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TDSP 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</a:tr>
              <a:tr h="18159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TDSP V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</a:tr>
              <a:tr h="18159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TDSP U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</a:tr>
              <a:tr h="18159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TDSP T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</a:tr>
              <a:tr h="18159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TDSP C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</a:tr>
              <a:tr h="18159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TDSP J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</a:tr>
              <a:tr h="18159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TDSP F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</a:tr>
              <a:tr h="18159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TDSP B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</a:tr>
              <a:tr h="18159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TDSP 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0.22%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</a:tr>
              <a:tr h="18159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TDSP W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0.22%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</a:tr>
              <a:tr h="18159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TDSP 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0.22%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</a:tr>
              <a:tr h="18159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TDSP 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0.44%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</a:tr>
              <a:tr h="18159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TDSP 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1.75%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</a:tr>
              <a:tr h="18159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TDSP 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</a:tr>
              <a:tr h="18159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TDSP Q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5.48%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</a:tr>
              <a:tr h="18159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TDSP 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</a:tr>
              <a:tr h="18159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TDSP H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13.82%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</a:tr>
              <a:tr h="18159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TDSP P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</a:tr>
              <a:tr h="18159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TDSP 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50.22%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</a:tr>
              <a:tr h="18159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Total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456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244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53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15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16075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>
                <a:latin typeface="TradeGothic LT" panose="020B0506030503020504" pitchFamily="34" charset="0"/>
                <a:ea typeface="TradeGothic LT" panose="020B0506030503020504" pitchFamily="34" charset="0"/>
              </a:rPr>
              <a:t>Temporary Exemptions Received 2015 through 2020 </a:t>
            </a:r>
            <a:endParaRPr lang="en-US" sz="2400" dirty="0">
              <a:latin typeface="TradeGothic LT" panose="020B0506030503020504" pitchFamily="34" charset="0"/>
              <a:ea typeface="TradeGothic LT" panose="020B05060305030205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249025"/>
              </p:ext>
            </p:extLst>
          </p:nvPr>
        </p:nvGraphicFramePr>
        <p:xfrm>
          <a:off x="381000" y="762000"/>
          <a:ext cx="6987411" cy="5498559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815151"/>
                <a:gridCol w="411484"/>
                <a:gridCol w="411484"/>
                <a:gridCol w="411484"/>
                <a:gridCol w="411484"/>
                <a:gridCol w="411484"/>
                <a:gridCol w="411484"/>
                <a:gridCol w="411484"/>
                <a:gridCol w="411484"/>
                <a:gridCol w="411484"/>
                <a:gridCol w="411484"/>
                <a:gridCol w="411484"/>
                <a:gridCol w="411484"/>
                <a:gridCol w="411484"/>
                <a:gridCol w="411484"/>
                <a:gridCol w="411484"/>
              </a:tblGrid>
              <a:tr h="381000">
                <a:tc gridSpan="16"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Count of Average Exemption Duration from problem identified through resolution (months)</a:t>
                      </a:r>
                    </a:p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(Does not include exemptions for delayed cutovers)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ctr"/>
                </a:tc>
              </a:tr>
              <a:tr h="152400"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b"/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2015-2018 Average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b"/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2019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b"/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2020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b"/>
                </a:tc>
              </a:tr>
              <a:tr h="20588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TDSP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0-3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3-6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6-9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9-12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&gt;</a:t>
                      </a:r>
                      <a:r>
                        <a:rPr lang="en-US" sz="11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12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0-3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3-6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6-9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9-12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&gt;</a:t>
                      </a:r>
                      <a:r>
                        <a:rPr lang="en-US" sz="11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12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0-3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3-6*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6-9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9-12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&gt;</a:t>
                      </a:r>
                      <a:r>
                        <a:rPr lang="en-US" sz="11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12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b"/>
                </a:tc>
              </a:tr>
              <a:tr h="20588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</a:tr>
              <a:tr h="20588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</a:tr>
              <a:tr h="20588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J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0.25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</a:tr>
              <a:tr h="20588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U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1.5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</a:tr>
              <a:tr h="20588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Q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9.5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</a:tr>
              <a:tr h="20588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K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1.25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0.5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</a:tr>
              <a:tr h="20588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G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1.75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</a:tr>
              <a:tr h="20588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V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15.5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1.75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</a:tr>
              <a:tr h="20588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C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0.25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</a:tr>
              <a:tr h="20588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F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1.75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</a:tr>
              <a:tr h="20588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1.75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0.25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1.5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</a:tr>
              <a:tr h="20588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5.75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</a:tr>
              <a:tr h="20588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5.5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</a:tr>
              <a:tr h="20588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T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0.25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</a:tr>
              <a:tr h="20588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B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1.5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1.75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</a:tr>
              <a:tr h="20588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11.5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1.5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17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</a:tr>
              <a:tr h="20588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11.25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7.75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0.25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16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11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</a:tr>
              <a:tr h="20588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P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12.25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2.75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0.25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1.25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</a:tr>
              <a:tr h="20588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0.5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</a:tr>
              <a:tr h="20588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5.5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6.25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1.5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1.75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13.5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</a:tr>
              <a:tr h="20588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4.75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0.75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0.25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6.25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</a:tr>
              <a:tr h="20588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H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0.75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2.5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2.25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</a:tr>
              <a:tr h="20588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1" u="none" strike="noStrike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Totals</a:t>
                      </a:r>
                      <a:endParaRPr lang="en-US" sz="1100" b="0" i="1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106.5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28.5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7.25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5.75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26.5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68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32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39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1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895600" y="6422638"/>
            <a:ext cx="41088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TradeGothic LT" panose="020B0506030503020504" pitchFamily="34" charset="0"/>
                <a:ea typeface="TradeGothic LT" panose="020B0506030503020504" pitchFamily="34" charset="0"/>
              </a:rPr>
              <a:t>*Indicates sorted by this column in lowest to highest order</a:t>
            </a:r>
            <a:endParaRPr lang="en-US" sz="1200" dirty="0">
              <a:latin typeface="TradeGothic LT" panose="020B0506030503020504" pitchFamily="34" charset="0"/>
              <a:ea typeface="TradeGothic LT" panose="020B05060305030205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368414" y="4875522"/>
            <a:ext cx="1699386" cy="15414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1100" b="1" dirty="0" smtClean="0">
                <a:latin typeface="TradeGothic LT" panose="020B0506030503020504" pitchFamily="34" charset="0"/>
                <a:ea typeface="TradeGothic LT" panose="020B0506030503020504" pitchFamily="34" charset="0"/>
                <a:cs typeface="Times New Roman" panose="02020603050405020304" pitchFamily="18" charset="0"/>
              </a:rPr>
              <a:t>Table indicates when a temporary exemption was received and the length of time it was open. Duration was as of 7/10/2020 therefore counts can move to the right in future tables.</a:t>
            </a:r>
            <a:endParaRPr lang="en-US" sz="1100" dirty="0">
              <a:effectLst/>
              <a:latin typeface="TradeGothic LT" panose="020B0506030503020504" pitchFamily="34" charset="0"/>
              <a:ea typeface="TradeGothic LT" panose="020B05060305030205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4099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>
                <a:latin typeface="TradeGothic LT" panose="020B0506030503020504" pitchFamily="34" charset="0"/>
                <a:ea typeface="TradeGothic LT" panose="020B0506030503020504" pitchFamily="34" charset="0"/>
              </a:rPr>
              <a:t>Temporary Exemption Currently Open as of 7/10/2020</a:t>
            </a:r>
            <a:endParaRPr lang="en-US" sz="2400" dirty="0">
              <a:latin typeface="TradeGothic LT" panose="020B0506030503020504" pitchFamily="34" charset="0"/>
              <a:ea typeface="TradeGothic LT" panose="020B05060305030205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2443564"/>
              </p:ext>
            </p:extLst>
          </p:nvPr>
        </p:nvGraphicFramePr>
        <p:xfrm>
          <a:off x="381000" y="762000"/>
          <a:ext cx="4206240" cy="5322192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914400"/>
                <a:gridCol w="548640"/>
                <a:gridCol w="548640"/>
                <a:gridCol w="548640"/>
                <a:gridCol w="548640"/>
                <a:gridCol w="548640"/>
                <a:gridCol w="548640"/>
              </a:tblGrid>
              <a:tr h="381000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Duration</a:t>
                      </a:r>
                      <a:r>
                        <a:rPr lang="en-US" sz="1200" b="1" u="none" strike="noStrike" baseline="0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 count of currently open Temporary Exemptions </a:t>
                      </a:r>
                      <a:r>
                        <a:rPr lang="en-US" sz="12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(months)</a:t>
                      </a:r>
                    </a:p>
                  </a:txBody>
                  <a:tcPr marL="8727" marR="8727" marT="8727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ctr"/>
                </a:tc>
              </a:tr>
              <a:tr h="20588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TDSP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0-3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3-6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6-9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9-12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12-24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24+*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b">
                    <a:noFill/>
                  </a:tcPr>
                </a:tc>
              </a:tr>
              <a:tr h="20588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</a:tr>
              <a:tr h="20588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</a:tr>
              <a:tr h="20588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</a:tr>
              <a:tr h="20588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</a:tr>
              <a:tr h="20588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noFill/>
                  </a:tcPr>
                </a:tc>
              </a:tr>
              <a:tr h="20588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V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</a:tr>
              <a:tr h="20588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T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</a:tr>
              <a:tr h="20588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U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</a:tr>
              <a:tr h="20588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</a:tr>
              <a:tr h="20588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C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</a:tr>
              <a:tr h="20588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</a:tr>
              <a:tr h="20588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</a:tr>
              <a:tr h="20588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F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</a:tr>
              <a:tr h="20588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H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11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</a:tr>
              <a:tr h="20588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P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</a:tr>
              <a:tr h="20588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G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</a:tr>
              <a:tr h="20588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K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</a:tr>
              <a:tr h="20588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Q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</a:tr>
              <a:tr h="20588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</a:tr>
              <a:tr h="20588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</a:tr>
              <a:tr h="20588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B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</a:tr>
              <a:tr h="20588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J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</a:tr>
              <a:tr h="20588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1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Current Totals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14</a:t>
                      </a:r>
                      <a:endParaRPr lang="en-US" sz="1100" b="0" i="1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</a:t>
                      </a:r>
                      <a:endParaRPr lang="en-US" sz="1100" b="0" i="1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</a:t>
                      </a:r>
                      <a:endParaRPr lang="en-US" sz="1100" b="0" i="1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  <a:endParaRPr lang="en-US" sz="1100" b="0" i="1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  <a:endParaRPr lang="en-US" sz="1100" b="0" i="1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</a:t>
                      </a:r>
                      <a:endParaRPr lang="en-US" sz="1100" b="0" i="1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895600" y="6422638"/>
            <a:ext cx="41088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TradeGothic LT" panose="020B0506030503020504" pitchFamily="34" charset="0"/>
                <a:ea typeface="TradeGothic LT" panose="020B0506030503020504" pitchFamily="34" charset="0"/>
              </a:rPr>
              <a:t>*Indicates sorted by this column in lowest to highest order</a:t>
            </a:r>
            <a:endParaRPr lang="en-US" sz="1200" dirty="0">
              <a:latin typeface="TradeGothic LT" panose="020B0506030503020504" pitchFamily="34" charset="0"/>
              <a:ea typeface="TradeGothic LT" panose="020B0506030503020504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0774749"/>
              </p:ext>
            </p:extLst>
          </p:nvPr>
        </p:nvGraphicFramePr>
        <p:xfrm>
          <a:off x="5105400" y="762000"/>
          <a:ext cx="3383280" cy="1276493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640080"/>
                <a:gridCol w="457200"/>
                <a:gridCol w="457200"/>
                <a:gridCol w="457200"/>
                <a:gridCol w="457200"/>
                <a:gridCol w="457200"/>
                <a:gridCol w="457200"/>
              </a:tblGrid>
              <a:tr h="381000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Current Totals versus</a:t>
                      </a:r>
                      <a:r>
                        <a:rPr lang="en-US" sz="1200" b="1" u="none" strike="noStrike" baseline="0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 Previous Totals</a:t>
                      </a:r>
                      <a:endParaRPr lang="en-US" sz="1200" b="1" u="none" strike="noStrike" dirty="0" smtClean="0"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ctr"/>
                </a:tc>
              </a:tr>
              <a:tr h="205883"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0-3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3-6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6-9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9-12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12-24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24+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b">
                    <a:noFill/>
                  </a:tcPr>
                </a:tc>
              </a:tr>
              <a:tr h="20588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Current 7/10/20</a:t>
                      </a:r>
                      <a:endParaRPr lang="en-US" sz="1100" b="0" i="1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14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20588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Previous</a:t>
                      </a:r>
                      <a:r>
                        <a:rPr lang="en-US" sz="1100" b="0" i="1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 2/4/20</a:t>
                      </a:r>
                      <a:endParaRPr lang="en-US" sz="1100" b="0" i="1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2823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>
                <a:latin typeface="TradeGothic LT" panose="020B0506030503020504" pitchFamily="34" charset="0"/>
                <a:ea typeface="TradeGothic LT" panose="020B0506030503020504" pitchFamily="34" charset="0"/>
              </a:rPr>
              <a:t>Annual Meter Test/Meter Reprogram – Initial Submittals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8996186"/>
              </p:ext>
            </p:extLst>
          </p:nvPr>
        </p:nvGraphicFramePr>
        <p:xfrm>
          <a:off x="381000" y="762000"/>
          <a:ext cx="7315200" cy="5384404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731520"/>
                <a:gridCol w="731520"/>
                <a:gridCol w="731520"/>
                <a:gridCol w="731520"/>
                <a:gridCol w="731520"/>
                <a:gridCol w="731520"/>
                <a:gridCol w="731520"/>
                <a:gridCol w="731520"/>
                <a:gridCol w="731520"/>
                <a:gridCol w="731520"/>
              </a:tblGrid>
              <a:tr h="204092">
                <a:tc rowSpan="2" gridSpan="4">
                  <a:txBody>
                    <a:bodyPr/>
                    <a:lstStyle/>
                    <a:p>
                      <a:pPr algn="ctr" fontAlgn="b"/>
                      <a:r>
                        <a:rPr lang="en-US" sz="900" b="1" i="0" u="sng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Average Days to Receive</a:t>
                      </a:r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pPr algn="ctr" fontAlgn="b"/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 rowSpan="2" hMerge="1">
                  <a:txBody>
                    <a:bodyPr/>
                    <a:lstStyle/>
                    <a:p>
                      <a:pPr algn="ctr" fontAlgn="b"/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sz="900" b="1" i="0" u="sng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Percentage of documents submitted within protocol timeline</a:t>
                      </a:r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</a:tr>
              <a:tr h="204092">
                <a:tc gridSpan="4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900" b="1" i="0" u="sng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2015-2018 Average</a:t>
                      </a:r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900" b="1" i="0" u="sng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2019</a:t>
                      </a:r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900" b="1" i="0" u="sng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2020</a:t>
                      </a:r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</a:tr>
              <a:tr h="201416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TDSP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2015-2018 Average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2019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2020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≤ 14 </a:t>
                      </a:r>
                      <a:r>
                        <a:rPr lang="en-US" sz="9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Days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&gt; 14 </a:t>
                      </a:r>
                      <a:r>
                        <a:rPr lang="en-US" sz="9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Days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≤ 14 </a:t>
                      </a:r>
                      <a:r>
                        <a:rPr lang="en-US" sz="9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Days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&gt; 14 </a:t>
                      </a:r>
                      <a:r>
                        <a:rPr lang="en-US" sz="9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Days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≤ 14 </a:t>
                      </a:r>
                      <a:r>
                        <a:rPr lang="en-US" sz="9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Days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&gt; 14 Days*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B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G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63.2%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36.8%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83.3%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16.7%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C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J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97.6%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2.4%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Q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78.9%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21.1%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76.9%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23.1%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P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62.8%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37.2%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99.2%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0.8%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97.7%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2.3%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97.7%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2.3%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90.2%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9.8%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97.2%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2.8%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94.1%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5.9%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91.7%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8.3%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V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90.1%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9.9%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90.7%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9.3%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H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13.5%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86.5%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85.7%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14.3%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K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25.4%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74.6%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76.5%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23.5%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F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51.9%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48.1%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Average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72.4%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27.6%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86.5%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13.5%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86.2%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13.8%</a:t>
                      </a:r>
                    </a:p>
                  </a:txBody>
                  <a:tcPr marL="9525" marR="9525" marT="9525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T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64.6%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35.4%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84.6%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15.4%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83.3%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16.7%</a:t>
                      </a:r>
                    </a:p>
                  </a:txBody>
                  <a:tcPr marL="9525" marR="9525" marT="9525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94.3%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5.7%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85.2%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14.8%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78.3%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21.7%</a:t>
                      </a:r>
                    </a:p>
                  </a:txBody>
                  <a:tcPr marL="9525" marR="9525" marT="9525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30.3%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69.7%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26.7%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73.3%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75.0%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25.0%</a:t>
                      </a:r>
                    </a:p>
                  </a:txBody>
                  <a:tcPr marL="9525" marR="9525" marT="9525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80.8%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19.2%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97.1%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2.9%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69.4%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30.6%</a:t>
                      </a:r>
                    </a:p>
                  </a:txBody>
                  <a:tcPr marL="9525" marR="9525" marT="9525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26.2%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73.8%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37.4%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62.6%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31.4%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68.6%</a:t>
                      </a:r>
                    </a:p>
                  </a:txBody>
                  <a:tcPr marL="9525" marR="9525" marT="9525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U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54.2%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45.8%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882783" y="6248400"/>
            <a:ext cx="41088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TradeGothic LT" panose="020B0506030503020504" pitchFamily="34" charset="0"/>
                <a:ea typeface="TradeGothic LT" panose="020B0506030503020504" pitchFamily="34" charset="0"/>
              </a:rPr>
              <a:t>*Indicates sorted by this column in lowest to highest order</a:t>
            </a:r>
            <a:endParaRPr lang="en-US" sz="1200" dirty="0">
              <a:latin typeface="TradeGothic LT" panose="020B0506030503020504" pitchFamily="34" charset="0"/>
              <a:ea typeface="TradeGothic LT" panose="020B05060305030205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5834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9D3683894B5264EB8E83338F6BA777E" ma:contentTypeVersion="0" ma:contentTypeDescription="Create a new document." ma:contentTypeScope="" ma:versionID="6d9fae79e75f4a0e2854e81853c40662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3B813C5-B896-4665-8CDA-23C23DD459F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purl.org/dc/dcmitype/"/>
    <ds:schemaRef ds:uri="c34af464-7aa1-4edd-9be4-83dffc1cb926"/>
    <ds:schemaRef ds:uri="http://schemas.microsoft.com/office/infopath/2007/PartnerControl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7013</TotalTime>
  <Words>3920</Words>
  <Application>Microsoft Office PowerPoint</Application>
  <PresentationFormat>On-screen Show (4:3)</PresentationFormat>
  <Paragraphs>2398</Paragraphs>
  <Slides>13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Times New Roman</vt:lpstr>
      <vt:lpstr>TradeGothic LT</vt:lpstr>
      <vt:lpstr>1_Custom Design</vt:lpstr>
      <vt:lpstr>Office Theme</vt:lpstr>
      <vt:lpstr>PowerPoint Presentation</vt:lpstr>
      <vt:lpstr>Notices issued January through March 2020</vt:lpstr>
      <vt:lpstr>Notices issued April through June 2020</vt:lpstr>
      <vt:lpstr>2020 Notices – Total and Overdue</vt:lpstr>
      <vt:lpstr>2019 and 2020 Monthly Averages – Issued and Overdue</vt:lpstr>
      <vt:lpstr>Notices issued June 2020</vt:lpstr>
      <vt:lpstr>Temporary Exemptions Received 2015 through 2020 </vt:lpstr>
      <vt:lpstr>Temporary Exemption Currently Open as of 7/10/2020</vt:lpstr>
      <vt:lpstr>Annual Meter Test/Meter Reprogram – Initial Submittals</vt:lpstr>
      <vt:lpstr>Annual Meter Test/Meter Reprogram – Resubmittals</vt:lpstr>
      <vt:lpstr>Site Certifications – Initial Submittals</vt:lpstr>
      <vt:lpstr>Site Certifications – Resubmittals</vt:lpstr>
      <vt:lpstr>Count of Follow Up Requests for Documentation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Nuckolls, Stacy</cp:lastModifiedBy>
  <cp:revision>179</cp:revision>
  <cp:lastPrinted>2016-01-21T20:53:15Z</cp:lastPrinted>
  <dcterms:created xsi:type="dcterms:W3CDTF">2016-01-21T15:20:31Z</dcterms:created>
  <dcterms:modified xsi:type="dcterms:W3CDTF">2020-07-14T22:55:55Z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0x010100D9D3683894B5264EB8E83338F6BA777E</vt:lpwstr>
  </property>
</Properties>
</file>