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5"/>
  </p:notesMasterIdLst>
  <p:handoutMasterIdLst>
    <p:handoutMasterId r:id="rId36"/>
  </p:handoutMasterIdLst>
  <p:sldIdLst>
    <p:sldId id="260" r:id="rId7"/>
    <p:sldId id="301" r:id="rId8"/>
    <p:sldId id="289" r:id="rId9"/>
    <p:sldId id="270" r:id="rId10"/>
    <p:sldId id="279" r:id="rId11"/>
    <p:sldId id="273" r:id="rId12"/>
    <p:sldId id="265" r:id="rId13"/>
    <p:sldId id="269" r:id="rId14"/>
    <p:sldId id="266" r:id="rId15"/>
    <p:sldId id="267" r:id="rId16"/>
    <p:sldId id="290" r:id="rId17"/>
    <p:sldId id="287" r:id="rId18"/>
    <p:sldId id="288" r:id="rId19"/>
    <p:sldId id="291" r:id="rId20"/>
    <p:sldId id="280" r:id="rId21"/>
    <p:sldId id="281" r:id="rId22"/>
    <p:sldId id="293" r:id="rId23"/>
    <p:sldId id="302" r:id="rId24"/>
    <p:sldId id="303" r:id="rId25"/>
    <p:sldId id="292" r:id="rId26"/>
    <p:sldId id="284" r:id="rId27"/>
    <p:sldId id="285" r:id="rId28"/>
    <p:sldId id="286" r:id="rId29"/>
    <p:sldId id="304" r:id="rId30"/>
    <p:sldId id="305" r:id="rId31"/>
    <p:sldId id="296" r:id="rId32"/>
    <p:sldId id="297" r:id="rId33"/>
    <p:sldId id="264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64273" autoAdjust="0"/>
  </p:normalViewPr>
  <p:slideViewPr>
    <p:cSldViewPr showGuides="1">
      <p:cViewPr varScale="1">
        <p:scale>
          <a:sx n="48" d="100"/>
          <a:sy n="48" d="100"/>
        </p:scale>
        <p:origin x="2040" y="4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-372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49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BAL-003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3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OP2018: FRO = -381.0, </a:t>
            </a:r>
            <a:r>
              <a:rPr lang="en-US" baseline="0" dirty="0" err="1" smtClean="0"/>
              <a:t>FRM_median</a:t>
            </a:r>
            <a:r>
              <a:rPr lang="en-US" baseline="0" dirty="0" smtClean="0"/>
              <a:t> = -843.17, </a:t>
            </a:r>
            <a:r>
              <a:rPr lang="en-US" baseline="0" dirty="0" err="1" smtClean="0"/>
              <a:t>FRM_average</a:t>
            </a:r>
            <a:r>
              <a:rPr lang="en-US" baseline="0" dirty="0" smtClean="0"/>
              <a:t> = -959.7</a:t>
            </a:r>
          </a:p>
          <a:p>
            <a:r>
              <a:rPr lang="en-US" baseline="0" dirty="0" smtClean="0"/>
              <a:t>OP2019: FRO = -381.0</a:t>
            </a:r>
          </a:p>
          <a:p>
            <a:r>
              <a:rPr lang="en-US" baseline="0" dirty="0" smtClean="0"/>
              <a:t>OP2020: FRO = -425.0, </a:t>
            </a:r>
            <a:r>
              <a:rPr lang="en-US" baseline="0" dirty="0" err="1" smtClean="0"/>
              <a:t>FRM_median</a:t>
            </a:r>
            <a:r>
              <a:rPr lang="en-US" baseline="0" dirty="0" smtClean="0"/>
              <a:t> = -811.14, </a:t>
            </a:r>
            <a:r>
              <a:rPr lang="en-US" baseline="0" dirty="0" err="1" smtClean="0"/>
              <a:t>FRM_average</a:t>
            </a:r>
            <a:r>
              <a:rPr lang="en-US" baseline="0" dirty="0" smtClean="0"/>
              <a:t> = -892.5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35,374,846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MWh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8,304,076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M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23.74%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980,459 MWh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08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2.77%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Minimum Inertia</a:t>
            </a:r>
            <a:r>
              <a:rPr lang="en-US" baseline="0" dirty="0" smtClean="0"/>
              <a:t> = 206,068 MW*s on 6/14/2020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Previous Minimum was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128,759</a:t>
            </a:r>
            <a:r>
              <a:rPr lang="en-US" dirty="0" smtClean="0"/>
              <a:t> </a:t>
            </a:r>
            <a:r>
              <a:rPr lang="en-US" baseline="0" dirty="0" smtClean="0"/>
              <a:t> MW*s on 11/18/2018.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Mean: </a:t>
            </a:r>
            <a:r>
              <a:rPr lang="en-US" sz="1600" b="1" baseline="0" dirty="0" smtClean="0"/>
              <a:t>232,728</a:t>
            </a:r>
          </a:p>
          <a:p>
            <a:pPr lvl="0"/>
            <a:r>
              <a:rPr lang="en-US" sz="1600" dirty="0" smtClean="0">
                <a:solidFill>
                  <a:schemeClr val="accent2"/>
                </a:solidFill>
              </a:rPr>
              <a:t>Max: </a:t>
            </a:r>
            <a:r>
              <a:rPr lang="en-US" sz="1600" b="1" dirty="0" smtClean="0">
                <a:solidFill>
                  <a:schemeClr val="accent2"/>
                </a:solidFill>
              </a:rPr>
              <a:t>272,282 </a:t>
            </a:r>
            <a:r>
              <a:rPr lang="en-US" sz="1600" dirty="0" smtClean="0">
                <a:solidFill>
                  <a:schemeClr val="accent2"/>
                </a:solidFill>
              </a:rPr>
              <a:t>on Jun 10th</a:t>
            </a:r>
          </a:p>
          <a:p>
            <a:pPr lvl="0"/>
            <a:r>
              <a:rPr lang="en-US" sz="1600" dirty="0" smtClean="0">
                <a:solidFill>
                  <a:schemeClr val="accent2"/>
                </a:solidFill>
              </a:rPr>
              <a:t>Min: </a:t>
            </a:r>
            <a:r>
              <a:rPr lang="en-US" sz="1600" b="1" dirty="0" smtClean="0">
                <a:solidFill>
                  <a:schemeClr val="accent2"/>
                </a:solidFill>
              </a:rPr>
              <a:t>206,068 </a:t>
            </a:r>
            <a:r>
              <a:rPr lang="en-US" sz="1600" dirty="0" smtClean="0">
                <a:solidFill>
                  <a:schemeClr val="accent2"/>
                </a:solidFill>
              </a:rPr>
              <a:t>on Jun</a:t>
            </a:r>
            <a:r>
              <a:rPr lang="en-US" sz="1600" baseline="0" dirty="0" smtClean="0">
                <a:solidFill>
                  <a:schemeClr val="accent2"/>
                </a:solidFill>
              </a:rPr>
              <a:t>14th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1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Outliers: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>
                <a:solidFill>
                  <a:srgbClr val="FF0000"/>
                </a:solidFill>
              </a:rPr>
              <a:t>1. 63.2% @ 17:00 6/20/2020: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Expected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gen deviation: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Large expected gen deviation a the beginning of the hour.(-1812 MW  @17:19)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Solar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resources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contribute significantly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total expected gen deviation from 17:05 to17:20.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Wind/Solar Ramp: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Solar ramps down from </a:t>
            </a:r>
            <a:r>
              <a:rPr lang="en-US" dirty="0" smtClean="0">
                <a:effectLst/>
              </a:rPr>
              <a:t> 2940 MW to 2380 MW within a 15 min interval from 17:05 to 17:20.</a:t>
            </a:r>
          </a:p>
          <a:p>
            <a:r>
              <a:rPr lang="en-US" dirty="0" smtClean="0">
                <a:effectLst/>
              </a:rPr>
              <a:t>All </a:t>
            </a:r>
            <a:r>
              <a:rPr lang="en-US" dirty="0" err="1" smtClean="0">
                <a:effectLst/>
              </a:rPr>
              <a:t>reg</a:t>
            </a:r>
            <a:r>
              <a:rPr lang="en-US" dirty="0" smtClean="0">
                <a:effectLst/>
              </a:rPr>
              <a:t>-ups</a:t>
            </a:r>
            <a:r>
              <a:rPr lang="en-US" baseline="0" dirty="0" smtClean="0">
                <a:effectLst/>
              </a:rPr>
              <a:t> are deployed.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baseline="0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>
                <a:solidFill>
                  <a:srgbClr val="FF0000"/>
                </a:solidFill>
              </a:rPr>
              <a:t>2. 64.8% @ 18:00 6/20/2020: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Expected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gen deviation: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Large expected gen deviation for two periods of time for the hour.(18:10 to 18:15,18:26 to 18:46)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(-1228 MW  @18:14; -774 MW @18:37 )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Large expected gen deviations are mostly from solar with the exception of thermal generation in shutdown mode.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thermal unit was in shutdown mode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Wind /solar Ramp: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Solar down ramps from 2072 MW to 1885 MW within a 5 min interval from 18:10 to 18:15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Solar down ramps from 2195 MW to 1550 MW within a 20 min interval from 18:26 to 18:46</a:t>
            </a:r>
          </a:p>
          <a:p>
            <a:endParaRPr lang="en-US" baseline="0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>
                <a:solidFill>
                  <a:srgbClr val="FF0000"/>
                </a:solidFill>
              </a:rPr>
              <a:t>3. 96.4% @ 12:00 6/22/2020: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Expected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gen deviation: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Large expected gen deviation from 12:30 to 12:45. (-2137 MW  @12:42 )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Negative throughout the hour.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Large expected gen deviations are from both renewables and thermal resources.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Wind/solar Ramp: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Consistent Wind down ramp throughout the entire hour 11077 MW to 7488 MW ( 300MW /5min) 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steep 100 MW solar down ramp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wihtin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  from 12:35 to 12:43.</a:t>
            </a:r>
            <a:endParaRPr lang="en-US" baseline="0" dirty="0" smtClean="0">
              <a:solidFill>
                <a:srgbClr val="FF0000"/>
              </a:solidFill>
            </a:endParaRPr>
          </a:p>
          <a:p>
            <a:r>
              <a:rPr lang="en-US" baseline="0" dirty="0" smtClean="0">
                <a:solidFill>
                  <a:srgbClr val="FF0000"/>
                </a:solidFill>
              </a:rPr>
              <a:t>Other:</a:t>
            </a:r>
          </a:p>
          <a:p>
            <a:r>
              <a:rPr lang="en-US" baseline="0" dirty="0" smtClean="0">
                <a:solidFill>
                  <a:srgbClr val="FF0000"/>
                </a:solidFill>
              </a:rPr>
              <a:t>Generation loss of approximately 72 MW.</a:t>
            </a:r>
          </a:p>
          <a:p>
            <a:endParaRPr lang="en-US" baseline="0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>
                <a:solidFill>
                  <a:srgbClr val="FF0000"/>
                </a:solidFill>
              </a:rPr>
              <a:t>4. 69.0% @ 22:00 6/24/2020: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Expected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gen deviation: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Large expected gen deviation from 22:10 to 22:20. (-1900 MW  @22:20)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combine cycle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resource coming off at the beginning of the hour causing low frequency.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Wind Ramp: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170MW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/10min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wind down occurred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22:10.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>
                <a:solidFill>
                  <a:srgbClr val="FF0000"/>
                </a:solidFill>
              </a:rPr>
              <a:t>5. 98.7% @ 16:00 6/30/2020: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Expected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gen deviation: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Large expected gen deviation at the beginning and the end of the hour. (-1190 MW  @16:03; -1498MW @16:48 )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DC tie export ramps from 179 MW to 226 MW during  the first 5 minute of the hour.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Wind/Solar  Ramp: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Solar ramps down from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2879MW to 2696 MW within 4 minutes at the beginning of the hour.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Wind down ramp 164MW/5min at 16:40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Solar down ramp 191 MW/5min at 16:40.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47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en-US" sz="1600" dirty="0" smtClean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52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dirty="0" smtClean="0">
              <a:solidFill>
                <a:schemeClr val="accent2"/>
              </a:solidFill>
            </a:endParaRPr>
          </a:p>
          <a:p>
            <a:pPr lvl="0"/>
            <a:endParaRPr lang="en-US" sz="1600" dirty="0" smtClean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ERCOT Frequency Control Report</a:t>
            </a:r>
          </a:p>
          <a:p>
            <a:r>
              <a:rPr lang="en-US" b="1" dirty="0" smtClean="0"/>
              <a:t>June 2020</a:t>
            </a:r>
            <a:endParaRPr lang="en-US" b="1" dirty="0"/>
          </a:p>
          <a:p>
            <a:endParaRPr lang="en-US" dirty="0"/>
          </a:p>
          <a:p>
            <a:r>
              <a:rPr lang="en-US" dirty="0" smtClean="0"/>
              <a:t>ERCOT</a:t>
            </a:r>
          </a:p>
          <a:p>
            <a:r>
              <a:rPr lang="en-US" dirty="0" smtClean="0"/>
              <a:t>Operations Planning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PDCWG | July 15</a:t>
            </a:r>
            <a:r>
              <a:rPr lang="en-US" baseline="30000" dirty="0" smtClean="0"/>
              <a:t>th</a:t>
            </a:r>
            <a:r>
              <a:rPr lang="en-US" dirty="0" smtClean="0"/>
              <a:t>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024" y="914400"/>
            <a:ext cx="7290152" cy="52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Frequency Profile Comparison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Profile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914400"/>
            <a:ext cx="7285050" cy="52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126" y="838200"/>
            <a:ext cx="7279948" cy="52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Time Error Correction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Daily Time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126" y="838200"/>
            <a:ext cx="7279948" cy="52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Error Corrections Log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have been no time error corrections since December 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BAL-003 Performance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</a:t>
            </a:r>
            <a:r>
              <a:rPr lang="en-US" dirty="0" smtClean="0"/>
              <a:t>2018 </a:t>
            </a:r>
            <a:r>
              <a:rPr lang="en-US" dirty="0"/>
              <a:t>BAL-003 Selected </a:t>
            </a:r>
            <a:r>
              <a:rPr lang="en-US" dirty="0" smtClean="0"/>
              <a:t>Events –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20" y="2133600"/>
            <a:ext cx="9051059" cy="229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6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</a:t>
            </a:r>
            <a:r>
              <a:rPr lang="en-US" dirty="0" smtClean="0"/>
              <a:t>2018 </a:t>
            </a:r>
            <a:r>
              <a:rPr lang="en-US" dirty="0"/>
              <a:t>BAL-003 FRM </a:t>
            </a:r>
            <a:r>
              <a:rPr lang="en-US" dirty="0" smtClean="0"/>
              <a:t>Performance -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2874583"/>
            <a:ext cx="8534400" cy="126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8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411208"/>
          </a:xfrm>
        </p:spPr>
        <p:txBody>
          <a:bodyPr/>
          <a:lstStyle/>
          <a:p>
            <a:r>
              <a:rPr lang="en-US" dirty="0" smtClean="0"/>
              <a:t>Summary of June 2020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67" y="1583158"/>
            <a:ext cx="4114800" cy="41108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CPS1: </a:t>
            </a:r>
            <a:r>
              <a:rPr lang="en-US" sz="1800" b="1" dirty="0" smtClean="0">
                <a:solidFill>
                  <a:schemeClr val="accent2"/>
                </a:solidFill>
              </a:rPr>
              <a:t>170.75%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Current CPS1 12-Month </a:t>
            </a:r>
            <a:r>
              <a:rPr lang="en-US" sz="1800" dirty="0">
                <a:solidFill>
                  <a:schemeClr val="accent2"/>
                </a:solidFill>
              </a:rPr>
              <a:t>Rolling Average</a:t>
            </a:r>
            <a:r>
              <a:rPr lang="en-US" sz="1800" dirty="0" smtClean="0">
                <a:solidFill>
                  <a:schemeClr val="accent2"/>
                </a:solidFill>
              </a:rPr>
              <a:t>: </a:t>
            </a:r>
            <a:r>
              <a:rPr lang="en-US" sz="1800" b="1" dirty="0" smtClean="0">
                <a:solidFill>
                  <a:schemeClr val="accent2"/>
                </a:solidFill>
              </a:rPr>
              <a:t>173.74%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b="1" dirty="0" smtClean="0">
                <a:solidFill>
                  <a:schemeClr val="accent2"/>
                </a:solidFill>
              </a:rPr>
              <a:t>0</a:t>
            </a:r>
            <a:r>
              <a:rPr lang="en-US" sz="1800" dirty="0" smtClean="0">
                <a:solidFill>
                  <a:schemeClr val="accent2"/>
                </a:solidFill>
              </a:rPr>
              <a:t> BAAL Exceedance</a:t>
            </a:r>
          </a:p>
          <a:p>
            <a:pPr>
              <a:spcBef>
                <a:spcPts val="600"/>
              </a:spcBef>
            </a:pPr>
            <a:r>
              <a:rPr lang="en-US" sz="1800" b="1" dirty="0" smtClean="0">
                <a:solidFill>
                  <a:schemeClr val="accent2"/>
                </a:solidFill>
              </a:rPr>
              <a:t>5 </a:t>
            </a:r>
            <a:r>
              <a:rPr lang="en-US" sz="1800" dirty="0" smtClean="0">
                <a:solidFill>
                  <a:schemeClr val="accent2"/>
                </a:solidFill>
              </a:rPr>
              <a:t>hourly CPS1 score below 100%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BAAL-003 Events have updated through 2019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2018 BAAL-003 FRM Performance: </a:t>
            </a:r>
            <a:r>
              <a:rPr lang="en-US" sz="1800" b="1" dirty="0" smtClean="0">
                <a:solidFill>
                  <a:schemeClr val="accent2"/>
                </a:solidFill>
              </a:rPr>
              <a:t>-843.17</a:t>
            </a:r>
          </a:p>
          <a:p>
            <a:endParaRPr lang="en-US" sz="1800" dirty="0" smtClean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 smtClean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9"/>
            <a:ext cx="457200" cy="168766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50979" y="1524000"/>
            <a:ext cx="4267200" cy="41108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/>
                </a:solidFill>
              </a:rPr>
              <a:t>2020 RMS1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</a:t>
            </a:r>
            <a:r>
              <a:rPr lang="en-US" sz="1600" dirty="0" smtClean="0">
                <a:solidFill>
                  <a:schemeClr val="accent2"/>
                </a:solidFill>
              </a:rPr>
              <a:t>: 16.00 </a:t>
            </a:r>
            <a:r>
              <a:rPr lang="en-US" sz="1600" dirty="0" err="1" smtClean="0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dirty="0" smtClean="0">
                <a:solidFill>
                  <a:schemeClr val="accent2"/>
                </a:solidFill>
              </a:rPr>
              <a:t>12.25 </a:t>
            </a:r>
            <a:r>
              <a:rPr lang="en-US" sz="1600" dirty="0" err="1" smtClean="0">
                <a:solidFill>
                  <a:schemeClr val="accent2"/>
                </a:solidFill>
              </a:rPr>
              <a:t>mHz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Max: 20.34 </a:t>
            </a:r>
            <a:r>
              <a:rPr lang="en-US" sz="1600" dirty="0" err="1" smtClean="0">
                <a:solidFill>
                  <a:schemeClr val="accent2"/>
                </a:solidFill>
              </a:rPr>
              <a:t>mHz</a:t>
            </a:r>
            <a:endParaRPr lang="en-US" sz="1600" dirty="0" smtClean="0">
              <a:solidFill>
                <a:schemeClr val="accent2"/>
              </a:solidFill>
            </a:endParaRPr>
          </a:p>
          <a:p>
            <a:r>
              <a:rPr lang="en-US" sz="1800" dirty="0" smtClean="0">
                <a:solidFill>
                  <a:schemeClr val="accent2"/>
                </a:solidFill>
              </a:rPr>
              <a:t>Energy Statistics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Total Energy: </a:t>
            </a:r>
            <a:r>
              <a:rPr lang="en-US" sz="1600" b="1" dirty="0">
                <a:solidFill>
                  <a:schemeClr val="accent2"/>
                </a:solidFill>
              </a:rPr>
              <a:t>35,374,846</a:t>
            </a:r>
            <a:r>
              <a:rPr lang="en-US" sz="1600" dirty="0" smtClean="0">
                <a:solidFill>
                  <a:schemeClr val="accent2"/>
                </a:solidFill>
              </a:rPr>
              <a:t> MWh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Wind Energy: </a:t>
            </a:r>
            <a:r>
              <a:rPr lang="en-US" sz="1600" b="1" dirty="0" smtClean="0">
                <a:solidFill>
                  <a:schemeClr val="accent2"/>
                </a:solidFill>
              </a:rPr>
              <a:t>8,304,076 </a:t>
            </a:r>
            <a:r>
              <a:rPr lang="en-US" sz="1600" dirty="0" smtClean="0">
                <a:solidFill>
                  <a:schemeClr val="accent2"/>
                </a:solidFill>
              </a:rPr>
              <a:t>MWh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Percent Energy from Wind: </a:t>
            </a:r>
            <a:r>
              <a:rPr lang="en-US" sz="1600" b="1" dirty="0" smtClean="0">
                <a:solidFill>
                  <a:schemeClr val="accent2"/>
                </a:solidFill>
              </a:rPr>
              <a:t>23.47%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Solar Energy: </a:t>
            </a:r>
            <a:r>
              <a:rPr lang="en-US" sz="1600" b="1" dirty="0" smtClean="0">
                <a:solidFill>
                  <a:schemeClr val="accent2"/>
                </a:solidFill>
              </a:rPr>
              <a:t>980,459 </a:t>
            </a:r>
            <a:r>
              <a:rPr lang="en-US" sz="1600" dirty="0" smtClean="0">
                <a:solidFill>
                  <a:schemeClr val="accent2"/>
                </a:solidFill>
              </a:rPr>
              <a:t>MWh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Percent Energy from Solar: </a:t>
            </a:r>
            <a:r>
              <a:rPr lang="en-US" sz="1600" b="1" dirty="0" smtClean="0">
                <a:solidFill>
                  <a:schemeClr val="accent2"/>
                </a:solidFill>
              </a:rPr>
              <a:t>2.77%</a:t>
            </a:r>
            <a:endParaRPr lang="en-US" sz="1600" b="1" dirty="0">
              <a:solidFill>
                <a:schemeClr val="accent2"/>
              </a:solidFill>
            </a:endParaRPr>
          </a:p>
          <a:p>
            <a:r>
              <a:rPr lang="en-US" sz="1800" dirty="0" smtClean="0">
                <a:solidFill>
                  <a:schemeClr val="accent2"/>
                </a:solidFill>
              </a:rPr>
              <a:t>Minimum System Inertia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Mean: </a:t>
            </a:r>
            <a:r>
              <a:rPr lang="en-US" sz="1600" b="1" dirty="0" smtClean="0">
                <a:solidFill>
                  <a:schemeClr val="accent2"/>
                </a:solidFill>
              </a:rPr>
              <a:t>232,728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Max: </a:t>
            </a:r>
            <a:r>
              <a:rPr lang="en-US" sz="1600" b="1" dirty="0" smtClean="0">
                <a:solidFill>
                  <a:schemeClr val="accent2"/>
                </a:solidFill>
              </a:rPr>
              <a:t>272,282 </a:t>
            </a:r>
            <a:r>
              <a:rPr lang="en-US" sz="1600" b="1" dirty="0">
                <a:solidFill>
                  <a:schemeClr val="accent2"/>
                </a:solidFill>
              </a:rPr>
              <a:t>on </a:t>
            </a:r>
            <a:r>
              <a:rPr lang="en-US" sz="1600" b="1" dirty="0" smtClean="0">
                <a:solidFill>
                  <a:schemeClr val="accent2"/>
                </a:solidFill>
              </a:rPr>
              <a:t>Jun 10th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Min: </a:t>
            </a:r>
            <a:r>
              <a:rPr lang="en-US" sz="1600" b="1" dirty="0" smtClean="0">
                <a:solidFill>
                  <a:schemeClr val="accent2"/>
                </a:solidFill>
              </a:rPr>
              <a:t>206,068 </a:t>
            </a:r>
            <a:r>
              <a:rPr lang="en-US" sz="1600" b="1" dirty="0">
                <a:solidFill>
                  <a:schemeClr val="accent2"/>
                </a:solidFill>
              </a:rPr>
              <a:t>on Jun </a:t>
            </a:r>
            <a:r>
              <a:rPr lang="en-US" sz="1600" b="1" dirty="0" smtClean="0">
                <a:solidFill>
                  <a:schemeClr val="accent2"/>
                </a:solidFill>
              </a:rPr>
              <a:t>14th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endParaRPr lang="en-US" sz="1600" dirty="0">
              <a:solidFill>
                <a:schemeClr val="accent2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59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ERCOT Energy Statistics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575" y="762000"/>
            <a:ext cx="7285050" cy="52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 from Wind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58" y="838200"/>
            <a:ext cx="7285050" cy="52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 Energy from Wind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575" y="838200"/>
            <a:ext cx="7285050" cy="52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 From Solar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575" y="914400"/>
            <a:ext cx="7285050" cy="52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2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 Energy from Solar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575" y="914400"/>
            <a:ext cx="7285050" cy="52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1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ERCOT System Inertia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Minimum System Inertia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575" y="914400"/>
            <a:ext cx="7285050" cy="52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Frequency Control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CPS1, BAAL, &amp; RMS1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071174"/>
            <a:ext cx="7132320" cy="51807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Hourly CPS1 by 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64382" y="5853638"/>
            <a:ext cx="2813591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Jun-20 CPS1 (%): 170.75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BAAL Exceedances</a:t>
            </a:r>
            <a:r>
              <a:rPr lang="en-US" dirty="0"/>
              <a:t> </a:t>
            </a:r>
            <a:r>
              <a:rPr lang="en-US" dirty="0" smtClean="0"/>
              <a:t>&amp; Violations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was 0 BAAL exceedance in June</a:t>
            </a:r>
            <a:endParaRPr lang="en-US" sz="1600" dirty="0"/>
          </a:p>
          <a:p>
            <a:pPr lvl="1"/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575" y="914400"/>
            <a:ext cx="7285050" cy="52852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42643" y="937192"/>
            <a:ext cx="2941831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June-20 </a:t>
            </a:r>
            <a:r>
              <a:rPr lang="en-US" dirty="0"/>
              <a:t>CPS1 (%): </a:t>
            </a:r>
            <a:r>
              <a:rPr lang="en-US" dirty="0" smtClean="0"/>
              <a:t>170.75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725" y="851266"/>
            <a:ext cx="7274846" cy="52852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12-Month Rolling Average CPS1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80184" y="851266"/>
            <a:ext cx="3693319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Current 12-Month Rolling Average: 173.74%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</a:t>
            </a:r>
            <a:r>
              <a:rPr lang="en-US" dirty="0" smtClean="0"/>
              <a:t>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575" y="838200"/>
            <a:ext cx="7285050" cy="52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RMS1 of ERCOT Frequency by Month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838200"/>
            <a:ext cx="7290152" cy="52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48F63C-08AC-4CDD-B36F-0851B11853CB}">
  <ds:schemaRefs>
    <ds:schemaRef ds:uri="http://schemas.microsoft.com/office/2006/documentManagement/types"/>
    <ds:schemaRef ds:uri="c34af464-7aa1-4edd-9be4-83dffc1cb926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54817</TotalTime>
  <Words>402</Words>
  <Application>Microsoft Office PowerPoint</Application>
  <PresentationFormat>On-screen Show (4:3)</PresentationFormat>
  <Paragraphs>180</Paragraphs>
  <Slides>28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1_Custom Design</vt:lpstr>
      <vt:lpstr>Office Theme</vt:lpstr>
      <vt:lpstr>Custom Design</vt:lpstr>
      <vt:lpstr>PowerPoint Presentation</vt:lpstr>
      <vt:lpstr>Summary of June 2020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Op. Year 2018 BAL-003 Selected Events – Update</vt:lpstr>
      <vt:lpstr>Op. Year 2018 BAL-003 FRM Performance - Update</vt:lpstr>
      <vt:lpstr>ERCOT Energy Statistics</vt:lpstr>
      <vt:lpstr>Total Energy</vt:lpstr>
      <vt:lpstr>Total Energy from Wind Generation</vt:lpstr>
      <vt:lpstr>% Energy from Wind Generation</vt:lpstr>
      <vt:lpstr>Total Energy From Solar Generation</vt:lpstr>
      <vt:lpstr>% Energy from Solar Generation</vt:lpstr>
      <vt:lpstr>ERCOT System Inertia</vt:lpstr>
      <vt:lpstr>Daily Minimum System Inertia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Li, Weifeng</cp:lastModifiedBy>
  <cp:revision>790</cp:revision>
  <cp:lastPrinted>2016-01-21T20:53:15Z</cp:lastPrinted>
  <dcterms:created xsi:type="dcterms:W3CDTF">2016-01-21T15:20:31Z</dcterms:created>
  <dcterms:modified xsi:type="dcterms:W3CDTF">2020-07-14T20:31:03Z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