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70" r:id="rId2"/>
    <p:sldId id="404" r:id="rId3"/>
    <p:sldId id="400" r:id="rId4"/>
    <p:sldId id="405" r:id="rId5"/>
    <p:sldId id="385" r:id="rId6"/>
    <p:sldId id="380" r:id="rId7"/>
    <p:sldId id="381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2" d="100"/>
          <a:sy n="82" d="100"/>
        </p:scale>
        <p:origin x="1426" y="7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Update to RMS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814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July 14, 2020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80999" y="5410200"/>
            <a:ext cx="8305801" cy="476250"/>
          </a:xfrm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accent5">
                    <a:lumMod val="50000"/>
                  </a:schemeClr>
                </a:solidFill>
              </a:rPr>
              <a:t>Debbie McKeever, Oncor               Tomas Fernandez, NRG            Sheri Wiegand, TXU Energy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108E0-F376-4CC9-A51F-AE578A0B9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2020 Scheduled Retail Training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712751-15F8-4AA5-999B-34629B35D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249018-8AED-4130-A010-DBA9D9A187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CDCA581-3BAD-4EE6-A237-C96427E11D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254385"/>
              </p:ext>
            </p:extLst>
          </p:nvPr>
        </p:nvGraphicFramePr>
        <p:xfrm>
          <a:off x="1600200" y="1143000"/>
          <a:ext cx="5562600" cy="337354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572307">
                  <a:extLst>
                    <a:ext uri="{9D8B030D-6E8A-4147-A177-3AD203B41FA5}">
                      <a16:colId xmlns:a16="http://schemas.microsoft.com/office/drawing/2014/main" val="397020503"/>
                    </a:ext>
                  </a:extLst>
                </a:gridCol>
                <a:gridCol w="2990293">
                  <a:extLst>
                    <a:ext uri="{9D8B030D-6E8A-4147-A177-3AD203B41FA5}">
                      <a16:colId xmlns:a16="http://schemas.microsoft.com/office/drawing/2014/main" val="1171185"/>
                    </a:ext>
                  </a:extLst>
                </a:gridCol>
              </a:tblGrid>
              <a:tr h="422728">
                <a:tc gridSpan="2"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2020 Retail Training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747192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RETAIL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896073"/>
                  </a:ext>
                </a:extLst>
              </a:tr>
              <a:tr h="386502">
                <a:tc>
                  <a:txBody>
                    <a:bodyPr/>
                    <a:lstStyle/>
                    <a:p>
                      <a:r>
                        <a:rPr lang="en-US" sz="2000" dirty="0"/>
                        <a:t>WebEx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Thurs, August 6th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429615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/>
                        <a:t>TX SET 101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194597"/>
                  </a:ext>
                </a:extLst>
              </a:tr>
              <a:tr h="386502"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No classes scheduled at this time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903948"/>
                  </a:ext>
                </a:extLst>
              </a:tr>
              <a:tr h="422728">
                <a:tc gridSpan="2">
                  <a:txBody>
                    <a:bodyPr/>
                    <a:lstStyle/>
                    <a:p>
                      <a:r>
                        <a:rPr lang="en-US" sz="2400" b="1" i="1" u="sng" dirty="0" err="1"/>
                        <a:t>MarkeTrak</a:t>
                      </a:r>
                      <a:r>
                        <a:rPr lang="en-US" sz="2400" b="1" i="1" u="sng" dirty="0"/>
                        <a:t> &amp; Inadvertent Gain Training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902733"/>
                  </a:ext>
                </a:extLst>
              </a:tr>
              <a:tr h="338182"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WebEx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i="0" u="none" dirty="0"/>
                        <a:t>Wed, August 12th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32387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61460F-B0F8-488F-A220-CCB3217077BF}"/>
              </a:ext>
            </a:extLst>
          </p:cNvPr>
          <p:cNvSpPr txBox="1"/>
          <p:nvPr/>
        </p:nvSpPr>
        <p:spPr>
          <a:xfrm>
            <a:off x="228600" y="4904547"/>
            <a:ext cx="8534400" cy="101566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RMTTF will continue to monitor ERCOT and market participant COVID-19 guidelines to determine if any instructor led classes may be held later in the year. </a:t>
            </a:r>
          </a:p>
        </p:txBody>
      </p:sp>
    </p:spTree>
    <p:extLst>
      <p:ext uri="{BB962C8B-B14F-4D97-AF65-F5344CB8AC3E}">
        <p14:creationId xmlns:p14="http://schemas.microsoft.com/office/powerpoint/2010/main" val="39986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2200" b="1" dirty="0">
                <a:latin typeface="Arial Black" panose="020B0A04020102020204" pitchFamily="34" charset="0"/>
              </a:rPr>
              <a:t>MarkeTrak On-line Training Modules Available </a:t>
            </a:r>
            <a:endParaRPr lang="en-US" sz="22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Usage and Billing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Other D2D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3352232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C625E-53ED-48D4-BE4E-7F69CC7A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Management System On-line Training Statistics &amp; New Mass Transition Module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CF92B-8280-43F2-9637-BB1D7A34B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4876F-C4F0-4F0A-954A-C595581233D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7853D23-1CBC-4374-A9B1-3D44D6CFFB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910110"/>
              </p:ext>
            </p:extLst>
          </p:nvPr>
        </p:nvGraphicFramePr>
        <p:xfrm>
          <a:off x="495300" y="914400"/>
          <a:ext cx="815339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93977941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2152644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020326276"/>
                    </a:ext>
                  </a:extLst>
                </a:gridCol>
                <a:gridCol w="1600199">
                  <a:extLst>
                    <a:ext uri="{9D8B030D-6E8A-4147-A177-3AD203B41FA5}">
                      <a16:colId xmlns:a16="http://schemas.microsoft.com/office/drawing/2014/main" val="2961936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LMS Stats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Total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433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381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/>
                        <a:t>MarkeTrak</a:t>
                      </a:r>
                      <a:r>
                        <a:rPr lang="en-US" sz="2400" dirty="0"/>
                        <a:t>-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26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101 - YTD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642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Retail 101 – All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953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80326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862430A-9E17-4677-A5A9-6DF04C2CA03D}"/>
              </a:ext>
            </a:extLst>
          </p:cNvPr>
          <p:cNvSpPr txBox="1"/>
          <p:nvPr/>
        </p:nvSpPr>
        <p:spPr>
          <a:xfrm>
            <a:off x="571499" y="4038600"/>
            <a:ext cx="8001000" cy="16312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Development of a Mass Transition on line module is underway with a summer launch planned.  Goals of the module include: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What a Mass Transition is and why it occurs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How a Mass Transition is executed and completed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The roles and requirements of market participants involved </a:t>
            </a:r>
          </a:p>
        </p:txBody>
      </p:sp>
    </p:spTree>
    <p:extLst>
      <p:ext uri="{BB962C8B-B14F-4D97-AF65-F5344CB8AC3E}">
        <p14:creationId xmlns:p14="http://schemas.microsoft.com/office/powerpoint/2010/main" val="135636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latin typeface="Arial Black" panose="020B0A04020102020204" pitchFamily="34" charset="0"/>
              </a:rPr>
              <a:t>Retail Market Training - Registration</a:t>
            </a:r>
            <a:endParaRPr lang="en-US" sz="2800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31242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3600" b="1" dirty="0">
                <a:latin typeface="Calibri" panose="020F0502020204030204" pitchFamily="34" charset="0"/>
              </a:rPr>
              <a:t>July 17, 2020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3600" dirty="0">
                <a:latin typeface="Calibri" panose="020F0502020204030204" pitchFamily="34" charset="0"/>
              </a:rPr>
              <a:t>9:30 AM</a:t>
            </a:r>
          </a:p>
          <a:p>
            <a:pPr algn="ctr"/>
            <a:r>
              <a:rPr lang="en-US" sz="3600" dirty="0">
                <a:latin typeface="Calibri" panose="020F0502020204030204" pitchFamily="34" charset="0"/>
              </a:rPr>
              <a:t>WebEx only</a:t>
            </a: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r>
              <a:rPr lang="en-US" b="1" u="sng" dirty="0">
                <a:latin typeface="Calibri" panose="020F0502020204030204" pitchFamily="34" charset="0"/>
              </a:rPr>
              <a:t>AGENDA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1. Discuss progress on Mass Transition on line module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2. Discuss WebEx </a:t>
            </a:r>
            <a:r>
              <a:rPr lang="en-US" dirty="0" err="1">
                <a:latin typeface="Calibri" panose="020F0502020204030204" pitchFamily="34" charset="0"/>
              </a:rPr>
              <a:t>Marketrak</a:t>
            </a:r>
            <a:r>
              <a:rPr lang="en-US" dirty="0">
                <a:latin typeface="Calibri" panose="020F0502020204030204" pitchFamily="34" charset="0"/>
              </a:rPr>
              <a:t> – IAG training </a:t>
            </a:r>
          </a:p>
          <a:p>
            <a:pPr algn="ctr"/>
            <a:r>
              <a:rPr lang="en-US" dirty="0">
                <a:latin typeface="Calibri" panose="020F0502020204030204" pitchFamily="34" charset="0"/>
              </a:rPr>
              <a:t>3. Discuss providing TX SET training via </a:t>
            </a:r>
            <a:r>
              <a:rPr lang="en-US" dirty="0" err="1">
                <a:latin typeface="Calibri" panose="020F0502020204030204" pitchFamily="34" charset="0"/>
              </a:rPr>
              <a:t>webex</a:t>
            </a:r>
            <a:endParaRPr lang="en-US" dirty="0">
              <a:latin typeface="Calibri" panose="020F0502020204030204" pitchFamily="34" charset="0"/>
            </a:endParaRPr>
          </a:p>
          <a:p>
            <a:pPr marL="457200" indent="-457200" algn="ctr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457200" indent="-457200" algn="ctr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marL="457200" indent="-457200" algn="ctr">
              <a:buAutoNum type="arabicPeriod"/>
            </a:pPr>
            <a:endParaRPr lang="en-US" dirty="0">
              <a:latin typeface="Calibri" panose="020F0502020204030204" pitchFamily="34" charset="0"/>
            </a:endParaRPr>
          </a:p>
          <a:p>
            <a:pPr algn="ctr"/>
            <a:endParaRPr lang="en-US" sz="3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algn="ctr"/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Upcoming</a:t>
            </a:r>
            <a:br>
              <a:rPr lang="en-US" sz="3600" b="1" dirty="0">
                <a:latin typeface="Calibri" panose="020F0502020204030204" pitchFamily="34" charset="0"/>
              </a:rPr>
            </a:br>
            <a:r>
              <a:rPr lang="en-US" sz="3600" b="1" dirty="0">
                <a:latin typeface="Calibri" panose="020F0502020204030204" pitchFamily="34" charset="0"/>
              </a:rPr>
              <a:t> RMTTF Meeting</a:t>
            </a: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Update to RMS</a:t>
            </a:r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8088</TotalTime>
  <Words>465</Words>
  <Application>Microsoft Office PowerPoint</Application>
  <PresentationFormat>On-screen Show (4:3)</PresentationFormat>
  <Paragraphs>94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Wingdings</vt:lpstr>
      <vt:lpstr>Custom Design</vt:lpstr>
      <vt:lpstr>ERCOT  Retail Market Training  Task Force</vt:lpstr>
      <vt:lpstr>2020 Scheduled Retail Training </vt:lpstr>
      <vt:lpstr>MarkeTrak On-line Training Modules Available </vt:lpstr>
      <vt:lpstr>Learning Management System On-line Training Statistics &amp; New Mass Transition Module</vt:lpstr>
      <vt:lpstr>Retail Market Training - Registration</vt:lpstr>
      <vt:lpstr>Upcoming 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Fernandez, Tomas</cp:lastModifiedBy>
  <cp:revision>434</cp:revision>
  <cp:lastPrinted>2016-02-12T19:29:41Z</cp:lastPrinted>
  <dcterms:created xsi:type="dcterms:W3CDTF">2005-04-21T14:28:35Z</dcterms:created>
  <dcterms:modified xsi:type="dcterms:W3CDTF">2020-07-13T18:57:45Z</dcterms:modified>
</cp:coreProperties>
</file>