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8"/>
  </p:notesMasterIdLst>
  <p:handoutMasterIdLst>
    <p:handoutMasterId r:id="rId29"/>
  </p:handoutMasterIdLst>
  <p:sldIdLst>
    <p:sldId id="260" r:id="rId7"/>
    <p:sldId id="330" r:id="rId8"/>
    <p:sldId id="338" r:id="rId9"/>
    <p:sldId id="337" r:id="rId10"/>
    <p:sldId id="305" r:id="rId11"/>
    <p:sldId id="314" r:id="rId12"/>
    <p:sldId id="295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261" r:id="rId22"/>
    <p:sldId id="328" r:id="rId23"/>
    <p:sldId id="329" r:id="rId24"/>
    <p:sldId id="327" r:id="rId25"/>
    <p:sldId id="324" r:id="rId26"/>
    <p:sldId id="322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  <p:cmAuthor id="2" name="Papudesi, Spoorthy" initials="PS" lastIdx="2" clrIdx="1">
    <p:extLst>
      <p:ext uri="{19B8F6BF-5375-455C-9EA6-DF929625EA0E}">
        <p15:presenceInfo xmlns:p15="http://schemas.microsoft.com/office/powerpoint/2012/main" userId="S-1-5-21-639947351-343809578-3807592339-422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 autoAdjust="0"/>
  </p:normalViewPr>
  <p:slideViewPr>
    <p:cSldViewPr showGuides="1">
      <p:cViewPr varScale="1">
        <p:scale>
          <a:sx n="135" d="100"/>
          <a:sy n="135" d="100"/>
        </p:scale>
        <p:origin x="6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38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4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3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8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9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Credit Exposure Update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Spoorthy Papudesi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Jul 15, </a:t>
            </a:r>
            <a:r>
              <a:rPr lang="en-US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2020</a:t>
            </a:r>
            <a:endParaRPr lang="en-US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settlements </a:t>
            </a:r>
            <a:r>
              <a:rPr lang="en-US" sz="1800" dirty="0" smtClean="0">
                <a:cs typeface="Times New Roman" panose="02020603050405020304" pitchFamily="18" charset="0"/>
              </a:rPr>
              <a:t>Apr 2019-May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6943"/>
            <a:ext cx="405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generally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82" y="1066800"/>
            <a:ext cx="7748688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3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settlements </a:t>
            </a:r>
            <a:r>
              <a:rPr lang="en-US" sz="1800" dirty="0" smtClean="0">
                <a:cs typeface="Times New Roman" panose="02020603050405020304" pitchFamily="18" charset="0"/>
              </a:rPr>
              <a:t>Apr 2019-May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029200"/>
            <a:ext cx="7008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Actual/invoice exposure slightly higher than TPEA except during summer peak and fall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77" y="914400"/>
            <a:ext cx="7874524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settlements </a:t>
            </a:r>
            <a:r>
              <a:rPr lang="en-US" sz="1800" dirty="0" smtClean="0">
                <a:cs typeface="Times New Roman" panose="02020603050405020304" pitchFamily="18" charset="0"/>
              </a:rPr>
              <a:t>Apr 2019-May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6943"/>
            <a:ext cx="7170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closely approximates actual/invoice exposure except during summer peak and fall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90" y="1219200"/>
            <a:ext cx="6955109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settlements </a:t>
            </a:r>
            <a:r>
              <a:rPr lang="en-US" sz="1800" dirty="0" smtClean="0">
                <a:cs typeface="Times New Roman" panose="02020603050405020304" pitchFamily="18" charset="0"/>
              </a:rPr>
              <a:t>Apr 2019-May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835" y="5213265"/>
            <a:ext cx="405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generally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3000"/>
            <a:ext cx="7239000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coverage of </a:t>
            </a:r>
            <a:r>
              <a:rPr lang="en-US" sz="1600" dirty="0" smtClean="0">
                <a:cs typeface="Times New Roman" panose="02020603050405020304" pitchFamily="18" charset="0"/>
              </a:rPr>
              <a:t>settlements </a:t>
            </a:r>
            <a:r>
              <a:rPr lang="en-US" sz="1600" dirty="0" smtClean="0">
                <a:cs typeface="Times New Roman" panose="02020603050405020304" pitchFamily="18" charset="0"/>
              </a:rPr>
              <a:t>Apr 2019-May </a:t>
            </a:r>
            <a:r>
              <a:rPr lang="en-US" sz="1600" dirty="0">
                <a:cs typeface="Times New Roman" panose="02020603050405020304" pitchFamily="18" charset="0"/>
              </a:rPr>
              <a:t>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3221" y="4886446"/>
            <a:ext cx="3858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TPES mostly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62" y="1066800"/>
            <a:ext cx="6998815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coverage of </a:t>
            </a:r>
            <a:r>
              <a:rPr lang="en-US" sz="1600" dirty="0" smtClean="0">
                <a:cs typeface="Times New Roman" panose="02020603050405020304" pitchFamily="18" charset="0"/>
              </a:rPr>
              <a:t>settlements </a:t>
            </a:r>
            <a:r>
              <a:rPr lang="en-US" sz="1600" dirty="0" smtClean="0">
                <a:cs typeface="Times New Roman" panose="02020603050405020304" pitchFamily="18" charset="0"/>
              </a:rPr>
              <a:t>Apr 2019-May </a:t>
            </a:r>
            <a:r>
              <a:rPr lang="en-US" sz="1600" dirty="0">
                <a:cs typeface="Times New Roman" panose="02020603050405020304" pitchFamily="18" charset="0"/>
              </a:rPr>
              <a:t>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7080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closely approximates actual/invoice exposure during winter and shoulder months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7315200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AEC7"/>
                </a:solidFill>
              </a:rPr>
              <a:t>Appendix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</a:t>
            </a:r>
            <a:r>
              <a:rPr lang="en-US" sz="1800" dirty="0" smtClean="0"/>
              <a:t>Distribution </a:t>
            </a:r>
            <a:r>
              <a:rPr lang="en-US" sz="1800" dirty="0"/>
              <a:t>by </a:t>
            </a:r>
            <a:r>
              <a:rPr lang="en-US" sz="1800" dirty="0" smtClean="0"/>
              <a:t>Market Segment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" y="5867400"/>
            <a:ext cx="8343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Note: </a:t>
            </a:r>
            <a:r>
              <a:rPr lang="en-US" sz="1100" dirty="0" smtClean="0"/>
              <a:t>Excess </a:t>
            </a:r>
            <a:r>
              <a:rPr lang="en-US" sz="1100" dirty="0"/>
              <a:t>collateral doesn’t include Unsecured Credit </a:t>
            </a:r>
            <a:r>
              <a:rPr lang="en-US" sz="1100" dirty="0" smtClean="0"/>
              <a:t>Limit and is defined as Collateral in excess of TPE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77057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5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</a:t>
            </a:r>
            <a:r>
              <a:rPr lang="en-US" sz="1800" dirty="0" smtClean="0"/>
              <a:t>Distribution </a:t>
            </a:r>
            <a:r>
              <a:rPr lang="en-US" sz="1800" dirty="0"/>
              <a:t>by Rating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77057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TPE by Rating and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77255"/>
            <a:ext cx="82296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Monthly Highlights </a:t>
            </a:r>
            <a:r>
              <a:rPr lang="en-US" sz="1800" dirty="0">
                <a:cs typeface="Times New Roman" panose="02020603050405020304" pitchFamily="18" charset="0"/>
              </a:rPr>
              <a:t>May</a:t>
            </a:r>
            <a:r>
              <a:rPr lang="en-US" sz="1800" dirty="0" smtClean="0"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cs typeface="Times New Roman" panose="02020603050405020304" pitchFamily="18" charset="0"/>
              </a:rPr>
              <a:t>2020- 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Jun 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2020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Market-wide average TPE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slightly decreased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from 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$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442.4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million to $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439.5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million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TPE decreased mainly due to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lower Real-Time and Day-Ahead prices in June compared to May</a:t>
            </a:r>
            <a:endParaRPr lang="en-US" sz="1400" dirty="0" smtClean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Discretionary Collateral is defined as Secured Collateral in excess of TPE,CRR Locked ACL and DAM Exposure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Average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Discretionary Collateral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de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creased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from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$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1,319.1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million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to $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1,243.6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million 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The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de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crease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in Discretionary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C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ollateral is largely due to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in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crease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in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CRR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Locked ACL</a:t>
            </a: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Number of active Counter-Parties increased by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5</a:t>
            </a:r>
            <a:endParaRPr lang="en-US" sz="1400" dirty="0" smtClean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No unusual collateral call activity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</a:t>
            </a:r>
            <a:r>
              <a:rPr lang="en-US" sz="1800" dirty="0" smtClean="0"/>
              <a:t>Excess Collateral </a:t>
            </a:r>
            <a:r>
              <a:rPr lang="en-US" sz="1800" dirty="0"/>
              <a:t>by Rating and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180" y="5791200"/>
            <a:ext cx="834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Note: </a:t>
            </a:r>
            <a:r>
              <a:rPr lang="en-US" sz="1400" dirty="0" smtClean="0"/>
              <a:t>Excess </a:t>
            </a:r>
            <a:r>
              <a:rPr lang="en-US" sz="1400" dirty="0"/>
              <a:t>collateral doesn’t include Unsecured Credit </a:t>
            </a:r>
            <a:r>
              <a:rPr lang="en-US" sz="1400" dirty="0" smtClean="0"/>
              <a:t>Limit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4105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AEC7"/>
                </a:solidFill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 smtClean="0">
                <a:cs typeface="Times New Roman" panose="02020603050405020304" pitchFamily="18" charset="0"/>
              </a:rPr>
              <a:t>TPE/Real-Time &amp; Day-Ahead Daily Average Settlement Point Prices for HB_NORTH </a:t>
            </a:r>
            <a:br>
              <a:rPr lang="en-US" sz="1600" dirty="0" smtClean="0">
                <a:cs typeface="Times New Roman" panose="02020603050405020304" pitchFamily="18" charset="0"/>
              </a:rPr>
            </a:br>
            <a:r>
              <a:rPr lang="en-US" sz="1600" dirty="0" smtClean="0">
                <a:cs typeface="Times New Roman" panose="02020603050405020304" pitchFamily="18" charset="0"/>
              </a:rPr>
              <a:t>May </a:t>
            </a:r>
            <a:r>
              <a:rPr lang="en-US" sz="1600" dirty="0" smtClean="0">
                <a:cs typeface="Times New Roman" panose="02020603050405020304" pitchFamily="18" charset="0"/>
              </a:rPr>
              <a:t>2019- </a:t>
            </a:r>
            <a:r>
              <a:rPr lang="en-US" sz="1600" dirty="0" smtClean="0">
                <a:cs typeface="Times New Roman" panose="02020603050405020304" pitchFamily="18" charset="0"/>
              </a:rPr>
              <a:t>Jun </a:t>
            </a:r>
            <a:r>
              <a:rPr lang="en-US" sz="1600" dirty="0">
                <a:cs typeface="Times New Roman" panose="02020603050405020304" pitchFamily="18" charset="0"/>
              </a:rPr>
              <a:t>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63" y="1143000"/>
            <a:ext cx="7596274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TPE and Forward Adjustment Factors </a:t>
            </a:r>
            <a:r>
              <a:rPr lang="en-US" sz="1800" dirty="0" smtClean="0">
                <a:cs typeface="Times New Roman" panose="02020603050405020304" pitchFamily="18" charset="0"/>
              </a:rPr>
              <a:t>May</a:t>
            </a:r>
            <a:r>
              <a:rPr lang="en-US" sz="1800" dirty="0" smtClean="0"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cs typeface="Times New Roman" panose="02020603050405020304" pitchFamily="18" charset="0"/>
              </a:rPr>
              <a:t>2019- </a:t>
            </a:r>
            <a:r>
              <a:rPr lang="en-US" sz="1800" dirty="0" smtClean="0">
                <a:cs typeface="Times New Roman" panose="02020603050405020304" pitchFamily="18" charset="0"/>
              </a:rPr>
              <a:t>Jun</a:t>
            </a:r>
            <a:r>
              <a:rPr lang="en-US" sz="1800" dirty="0" smtClean="0"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43000"/>
            <a:ext cx="7590178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Available Credit by Type Compared to Total Potential Exposure (TPE)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0054" y="5715000"/>
            <a:ext cx="8334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B6770"/>
                </a:solidFill>
              </a:rPr>
              <a:t>*Numbers are as of month end except for Max TPE</a:t>
            </a:r>
            <a:endParaRPr lang="en-US" sz="1200" dirty="0">
              <a:solidFill>
                <a:srgbClr val="5B677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321062"/>
            <a:ext cx="8534400" cy="33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Discretionary Collateral </a:t>
            </a:r>
            <a:r>
              <a:rPr lang="en-US" sz="1800" dirty="0" smtClean="0">
                <a:cs typeface="Times New Roman" panose="02020603050405020304" pitchFamily="18" charset="0"/>
              </a:rPr>
              <a:t>May </a:t>
            </a:r>
            <a:r>
              <a:rPr lang="en-US" sz="1800" dirty="0">
                <a:cs typeface="Times New Roman" panose="02020603050405020304" pitchFamily="18" charset="0"/>
              </a:rPr>
              <a:t>2020- </a:t>
            </a:r>
            <a:r>
              <a:rPr lang="en-US" sz="1800" dirty="0" smtClean="0">
                <a:cs typeface="Times New Roman" panose="02020603050405020304" pitchFamily="18" charset="0"/>
              </a:rPr>
              <a:t>Jun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b="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486" y="806105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a Counter-Party level, no unusual changes were noted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71500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Discretionary </a:t>
            </a:r>
            <a:r>
              <a:rPr lang="en-US" sz="1400" dirty="0"/>
              <a:t>c</a:t>
            </a:r>
            <a:r>
              <a:rPr lang="en-US" sz="1400" dirty="0" smtClean="0"/>
              <a:t>ollateral doesn’t include Unsecured Credit Limit or parent guarantees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16" y="1295400"/>
            <a:ext cx="6858594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TPE and Discretionary Collateral by Market Segment- </a:t>
            </a:r>
            <a:r>
              <a:rPr lang="en-US" sz="1800" dirty="0" smtClean="0">
                <a:cs typeface="Times New Roman" panose="02020603050405020304" pitchFamily="18" charset="0"/>
              </a:rPr>
              <a:t>Jun </a:t>
            </a:r>
            <a:r>
              <a:rPr lang="en-US" sz="1800" dirty="0" smtClean="0">
                <a:cs typeface="Times New Roman" panose="02020603050405020304" pitchFamily="18" charset="0"/>
              </a:rPr>
              <a:t>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Load and Generation entities accounted for the largest portion of </a:t>
            </a:r>
            <a:r>
              <a:rPr lang="en-US" sz="1400" dirty="0"/>
              <a:t>d</a:t>
            </a:r>
            <a:r>
              <a:rPr lang="en-US" sz="1400" dirty="0" smtClean="0"/>
              <a:t>iscretionary collateral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46" y="1417145"/>
            <a:ext cx="7712108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ICE Daily Average Price Evolution </a:t>
            </a:r>
            <a:r>
              <a:rPr lang="en-US" sz="1800" dirty="0" smtClean="0">
                <a:cs typeface="Times New Roman" panose="02020603050405020304" pitchFamily="18" charset="0"/>
              </a:rPr>
              <a:t>Jul </a:t>
            </a:r>
            <a:r>
              <a:rPr lang="en-US" sz="1800" dirty="0" smtClean="0">
                <a:cs typeface="Times New Roman" panose="02020603050405020304" pitchFamily="18" charset="0"/>
              </a:rPr>
              <a:t>2020- Sep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05" y="1066800"/>
            <a:ext cx="8382000" cy="35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settlements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14400"/>
            <a:ext cx="8534400" cy="5181600"/>
          </a:xfrm>
        </p:spPr>
        <p:txBody>
          <a:bodyPr/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TPEA covers </a:t>
            </a:r>
            <a:r>
              <a:rPr lang="en-US" sz="1800" dirty="0">
                <a:solidFill>
                  <a:srgbClr val="5B6770"/>
                </a:solidFill>
                <a:latin typeface="+mj-lt"/>
              </a:rPr>
              <a:t>S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ettlement/Invoice exposure and estimated Real-Time and Day- Ahead completed but not settled activity (RTLCNS and UDAA)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The analysis was performed for the period, 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Apr 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2019- 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May 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2020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Only Settlement invoices due to ERCOT are considered in the calculation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M1 values as of 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May 28, 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2020 were used for the entire period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sz="1800" b="1" u="sng" dirty="0" smtClean="0">
                <a:solidFill>
                  <a:srgbClr val="5B6770"/>
                </a:solidFill>
                <a:latin typeface="+mj-lt"/>
              </a:rPr>
              <a:t>Example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For business date 2/1/2020, if a Counter-Party has M1 value of 20, then all the charge invoices till 2/21/2020 including RTLCNS and UDAA as of 2/1/2020 is summed up to arrive at “Invoice Exposure”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93297</TotalTime>
  <Words>485</Words>
  <Application>Microsoft Office PowerPoint</Application>
  <PresentationFormat>On-screen Show (4:3)</PresentationFormat>
  <Paragraphs>99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1_Custom Design</vt:lpstr>
      <vt:lpstr>Office Theme</vt:lpstr>
      <vt:lpstr>Custom Design</vt:lpstr>
      <vt:lpstr>PowerPoint Presentation</vt:lpstr>
      <vt:lpstr>Monthly Highlights May 2020- Jun 2020</vt:lpstr>
      <vt:lpstr>TPE/Real-Time &amp; Day-Ahead Daily Average Settlement Point Prices for HB_NORTH  May 2019- Jun 2020</vt:lpstr>
      <vt:lpstr>TPE and Forward Adjustment Factors May 2019- Jun 2020</vt:lpstr>
      <vt:lpstr>Available Credit by Type Compared to Total Potential Exposure (TPE)</vt:lpstr>
      <vt:lpstr>Discretionary Collateral May 2020- Jun 2020</vt:lpstr>
      <vt:lpstr>TPE and Discretionary Collateral by Market Segment- Jun 2020</vt:lpstr>
      <vt:lpstr>ICE Daily Average Price Evolution Jul 2020- Sep 2020</vt:lpstr>
      <vt:lpstr>TPE coverage of settlements</vt:lpstr>
      <vt:lpstr>TPE coverage of settlements Apr 2019-May 2020</vt:lpstr>
      <vt:lpstr>TPE coverage of settlements Apr 2019-May 2020</vt:lpstr>
      <vt:lpstr>TPE coverage of settlements Apr 2019-May 2020</vt:lpstr>
      <vt:lpstr>TPE coverage of settlements Apr 2019-May 2020</vt:lpstr>
      <vt:lpstr>TPE coverage of settlements Apr 2019-May 2020</vt:lpstr>
      <vt:lpstr>TPE coverage of settlements Apr 2019-May 2020</vt:lpstr>
      <vt:lpstr>PowerPoint Presentation</vt:lpstr>
      <vt:lpstr>Summary of Distribution by Market Segment</vt:lpstr>
      <vt:lpstr>Summary of Distribution by Rating Group </vt:lpstr>
      <vt:lpstr>Distribution of TPE by Rating and Category</vt:lpstr>
      <vt:lpstr>Distribution of Excess Collateral by Rating and Category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Papudesi, Spoorthy</cp:lastModifiedBy>
  <cp:revision>593</cp:revision>
  <cp:lastPrinted>2019-06-18T19:02:16Z</cp:lastPrinted>
  <dcterms:created xsi:type="dcterms:W3CDTF">2016-01-21T15:20:31Z</dcterms:created>
  <dcterms:modified xsi:type="dcterms:W3CDTF">2020-07-13T15:15:13Z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