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68" r:id="rId8"/>
    <p:sldId id="275" r:id="rId9"/>
    <p:sldId id="276" r:id="rId10"/>
    <p:sldId id="269" r:id="rId11"/>
    <p:sldId id="277"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76" userDrawn="1">
          <p15:clr>
            <a:srgbClr val="A4A3A4"/>
          </p15:clr>
        </p15:guide>
        <p15:guide id="4"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8" d="100"/>
          <a:sy n="128" d="100"/>
        </p:scale>
        <p:origin x="1120" y="68"/>
      </p:cViewPr>
      <p:guideLst>
        <p:guide orient="horz" pos="2160"/>
        <p:guide pos="2880"/>
        <p:guide orient="horz" pos="576"/>
        <p:guide pos="2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7/14/2020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1654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457890"/>
            <a:ext cx="1164525" cy="400110"/>
          </a:xfrm>
          <a:prstGeom prst="rect">
            <a:avLst/>
          </a:prstGeom>
          <a:noFill/>
        </p:spPr>
        <p:txBody>
          <a:bodyPr wrap="square" rtlCol="0">
            <a:spAutoFit/>
          </a:bodyPr>
          <a:lstStyle/>
          <a:p>
            <a:pPr algn="l"/>
            <a:endParaRPr lang="en-US" sz="1000" b="1" baseline="0" dirty="0" smtClean="0">
              <a:solidFill>
                <a:schemeClr val="tx1"/>
              </a:solidFill>
            </a:endParaRPr>
          </a:p>
          <a:p>
            <a:pPr algn="l"/>
            <a:r>
              <a:rPr lang="en-US" sz="1000" b="0" baseline="0" dirty="0" smtClean="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services/comm/mkt_notices/archives/4605"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893100"/>
          </a:xfrm>
          <a:prstGeom prst="rect">
            <a:avLst/>
          </a:prstGeom>
          <a:noFill/>
        </p:spPr>
        <p:txBody>
          <a:bodyPr wrap="square" rtlCol="0">
            <a:spAutoFit/>
          </a:bodyPr>
          <a:lstStyle/>
          <a:p>
            <a:r>
              <a:rPr lang="en-US" sz="2000" b="1" dirty="0" smtClean="0"/>
              <a:t>Item 11: CMM Process Issue</a:t>
            </a:r>
            <a:endParaRPr lang="en-US" sz="2000" b="1" dirty="0"/>
          </a:p>
          <a:p>
            <a:endParaRPr lang="en-US" dirty="0"/>
          </a:p>
          <a:p>
            <a:r>
              <a:rPr lang="en-US" i="1" dirty="0" smtClean="0"/>
              <a:t>Vanessa Spells</a:t>
            </a:r>
            <a:endParaRPr lang="en-US" i="1" dirty="0"/>
          </a:p>
          <a:p>
            <a:r>
              <a:rPr lang="en-US" dirty="0" smtClean="0"/>
              <a:t>Manager, Credit</a:t>
            </a:r>
          </a:p>
          <a:p>
            <a:endParaRPr lang="en-US" dirty="0"/>
          </a:p>
          <a:p>
            <a:r>
              <a:rPr lang="en-US" dirty="0" smtClean="0"/>
              <a:t>Credit Work Group</a:t>
            </a:r>
          </a:p>
          <a:p>
            <a:endParaRPr lang="en-US" dirty="0" smtClean="0"/>
          </a:p>
          <a:p>
            <a:r>
              <a:rPr lang="en-US" dirty="0" smtClean="0"/>
              <a:t>ERCOT Public</a:t>
            </a:r>
          </a:p>
          <a:p>
            <a:r>
              <a:rPr lang="en-US" dirty="0" smtClean="0"/>
              <a:t>July 15, 2020</a:t>
            </a: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180306"/>
            <a:ext cx="8496300" cy="1486694"/>
          </a:xfrm>
        </p:spPr>
        <p:txBody>
          <a:bodyPr/>
          <a:lstStyle/>
          <a:p>
            <a:r>
              <a:rPr lang="en-US" sz="2000" dirty="0" smtClean="0"/>
              <a:t>On July </a:t>
            </a:r>
            <a:r>
              <a:rPr lang="en-US" sz="2000" dirty="0"/>
              <a:t>9</a:t>
            </a:r>
            <a:r>
              <a:rPr lang="en-US" sz="2000" dirty="0" smtClean="0"/>
              <a:t>, 2020, ERCOT issued Market Notice M-A070920-01, Error </a:t>
            </a:r>
            <a:r>
              <a:rPr lang="en-US" sz="2000" dirty="0"/>
              <a:t>Identified in </a:t>
            </a:r>
            <a:r>
              <a:rPr lang="en-US" sz="2000" dirty="0" smtClean="0"/>
              <a:t>ERCOT’s </a:t>
            </a:r>
            <a:r>
              <a:rPr lang="en-US" sz="2000" dirty="0"/>
              <a:t>Credit Monitoring and Management (CMM) </a:t>
            </a:r>
            <a:r>
              <a:rPr lang="en-US" sz="2000" dirty="0" smtClean="0"/>
              <a:t>System.  The Notice is linked below:</a:t>
            </a:r>
          </a:p>
          <a:p>
            <a:pPr marL="0" indent="0">
              <a:buNone/>
              <a:tabLst>
                <a:tab pos="342900" algn="l"/>
              </a:tabLst>
            </a:pPr>
            <a:r>
              <a:rPr lang="en-US" sz="2000" u="sng" dirty="0" smtClean="0">
                <a:hlinkClick r:id="rId2"/>
              </a:rPr>
              <a:t>     http</a:t>
            </a:r>
            <a:r>
              <a:rPr lang="en-US" sz="2000" u="sng" dirty="0">
                <a:hlinkClick r:id="rId2"/>
              </a:rPr>
              <a:t>://www.ercot.com/services/comm/mkt_notices/archives/4605</a:t>
            </a:r>
            <a:endParaRPr lang="en-US" sz="2000" dirty="0"/>
          </a:p>
          <a:p>
            <a:pPr marL="0" indent="0">
              <a:buNone/>
              <a:tabLst>
                <a:tab pos="342900" algn="l"/>
              </a:tabLst>
            </a:pPr>
            <a:endParaRPr lang="en-US" sz="2000" u="sng" dirty="0"/>
          </a:p>
          <a:p>
            <a:pPr>
              <a:tabLst>
                <a:tab pos="342900" algn="l"/>
              </a:tabLst>
            </a:pPr>
            <a:r>
              <a:rPr lang="en-US" sz="2000" dirty="0" smtClean="0"/>
              <a:t>Per the Notice, </a:t>
            </a:r>
            <a:r>
              <a:rPr lang="en-US" sz="2000" dirty="0"/>
              <a:t>ERCOT </a:t>
            </a:r>
            <a:r>
              <a:rPr lang="en-US" sz="2000" dirty="0" smtClean="0"/>
              <a:t>identified </a:t>
            </a:r>
            <a:r>
              <a:rPr lang="en-US" sz="2000" dirty="0"/>
              <a:t>an error in the CMM system that occurred beginning January 1, 2020. The error affected the calculation of the Future Credit Exposure (FCE) component of Total Potential Exposure (TPE). FCE determines the amount of Financial Security that a Counter-Party (CP) must provide for activity related to Congestion Revenue Rights (CRRs).</a:t>
            </a:r>
          </a:p>
          <a:p>
            <a:pPr>
              <a:tabLst>
                <a:tab pos="342900" algn="l"/>
              </a:tabLst>
            </a:pPr>
            <a:endParaRPr lang="en-US" sz="2000" dirty="0"/>
          </a:p>
          <a:p>
            <a:pPr>
              <a:tabLst>
                <a:tab pos="342900" algn="l"/>
              </a:tabLst>
            </a:pPr>
            <a:r>
              <a:rPr lang="en-US" sz="2000" dirty="0" smtClean="0"/>
              <a:t>ERCOT </a:t>
            </a:r>
            <a:r>
              <a:rPr lang="en-US" sz="2000" dirty="0"/>
              <a:t>implemented a software fix on </a:t>
            </a:r>
            <a:r>
              <a:rPr lang="en-US" sz="2000" dirty="0" smtClean="0"/>
              <a:t>July 5, </a:t>
            </a:r>
            <a:r>
              <a:rPr lang="en-US" sz="2000" dirty="0"/>
              <a:t>2020 to </a:t>
            </a:r>
            <a:r>
              <a:rPr lang="en-US" sz="2000" dirty="0" smtClean="0"/>
              <a:t>correct the error. </a:t>
            </a:r>
          </a:p>
          <a:p>
            <a:endParaRPr lang="en-US" sz="2000" dirty="0"/>
          </a:p>
          <a:p>
            <a:endParaRPr lang="en-US" sz="2000" dirty="0"/>
          </a:p>
          <a:p>
            <a:pPr marL="0" indent="0">
              <a:buNone/>
            </a:pPr>
            <a:r>
              <a:rPr lang="en-US" sz="2000" dirty="0" smtClean="0"/>
              <a:t> </a:t>
            </a:r>
            <a:endParaRPr lang="en-US" sz="1800" dirty="0" smtClean="0"/>
          </a:p>
          <a:p>
            <a:pPr marL="0" lvl="0" indent="0">
              <a:buNone/>
            </a:pPr>
            <a:endParaRPr lang="en-US" sz="1800" dirty="0"/>
          </a:p>
          <a:p>
            <a:pPr marL="0" indent="0">
              <a:buNone/>
            </a:pPr>
            <a:endParaRPr lang="en-US" sz="1200" dirty="0" smtClean="0"/>
          </a:p>
          <a:p>
            <a:pPr marL="0" indent="0">
              <a:buNone/>
            </a:pPr>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Title 1"/>
          <p:cNvSpPr txBox="1">
            <a:spLocks/>
          </p:cNvSpPr>
          <p:nvPr/>
        </p:nvSpPr>
        <p:spPr>
          <a:xfrm>
            <a:off x="381000" y="243682"/>
            <a:ext cx="84582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smtClean="0"/>
              <a:t>CMM Process Issue</a:t>
            </a:r>
            <a:endParaRPr lang="en-US" dirty="0"/>
          </a:p>
        </p:txBody>
      </p:sp>
    </p:spTree>
    <p:extLst>
      <p:ext uri="{BB962C8B-B14F-4D97-AF65-F5344CB8AC3E}">
        <p14:creationId xmlns:p14="http://schemas.microsoft.com/office/powerpoint/2010/main" val="1461873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180306"/>
            <a:ext cx="8534400" cy="5029200"/>
          </a:xfrm>
        </p:spPr>
        <p:txBody>
          <a:bodyPr/>
          <a:lstStyle/>
          <a:p>
            <a:r>
              <a:rPr lang="en-US" sz="1800" dirty="0"/>
              <a:t>Per Protocol Section 16.11.4.5, </a:t>
            </a:r>
            <a:r>
              <a:rPr lang="en-US" sz="1800" i="1" dirty="0"/>
              <a:t>Determination of the Counter-Party Future Credit Exposure</a:t>
            </a:r>
            <a:r>
              <a:rPr lang="en-US" sz="1800" dirty="0"/>
              <a:t>, an average of rolling consecutive Day-Ahead Market (DAM) settled prices for a period representing a month is used to calculate two components of FCE: the Portfolio Weighted Adder (PWA) and the Path Specific DAM Based Adder. The PWA is used to determine the FCE for PTP Obligations (FCEOBL). The Path Specific DAM Based Adder is used to determine the FCE for PTP Options (FCEOPT</a:t>
            </a:r>
            <a:r>
              <a:rPr lang="en-US" sz="1800" dirty="0" smtClean="0"/>
              <a:t>).</a:t>
            </a:r>
          </a:p>
          <a:p>
            <a:endParaRPr lang="en-US" sz="1800" dirty="0"/>
          </a:p>
          <a:p>
            <a:r>
              <a:rPr lang="en-US" sz="1800" dirty="0"/>
              <a:t>From January 1 to July 5, 2020, ERCOT used DAM settled prices as of December 31, 2019, rather than continuously updated prices, to determine the PWA and Path Specific DAM Based Adder. ERCOT has determined that this error occurred because the table of DAM settled prices used for this calculation must be updated periodically via a manual process, and the required update to the table was not executed. ERCOT has corrected the error and is developing an automated process to update the table as a permanent solution. </a:t>
            </a:r>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itle 1"/>
          <p:cNvSpPr txBox="1">
            <a:spLocks/>
          </p:cNvSpPr>
          <p:nvPr/>
        </p:nvSpPr>
        <p:spPr>
          <a:xfrm>
            <a:off x="381000" y="243682"/>
            <a:ext cx="84582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smtClean="0"/>
              <a:t>CMM Process Issue</a:t>
            </a:r>
            <a:endParaRPr lang="en-US" dirty="0"/>
          </a:p>
        </p:txBody>
      </p:sp>
    </p:spTree>
    <p:extLst>
      <p:ext uri="{BB962C8B-B14F-4D97-AF65-F5344CB8AC3E}">
        <p14:creationId xmlns:p14="http://schemas.microsoft.com/office/powerpoint/2010/main" val="702838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180306"/>
            <a:ext cx="8534400" cy="5029200"/>
          </a:xfrm>
        </p:spPr>
        <p:txBody>
          <a:bodyPr/>
          <a:lstStyle/>
          <a:p>
            <a:r>
              <a:rPr lang="en-US" sz="1800" dirty="0"/>
              <a:t>Although this error impacted the calculation of FCEOBL and FCEOPT from January 1 to July 5, 2020, it did not affect the FCE for any CP until March 19, 2020. ERCOT has identified 25 CPs whose FCE was incorrectly calculated on at least one Operating Day from March 19 to July 5, 2020, due to this error. </a:t>
            </a:r>
            <a:endParaRPr lang="en-US" sz="1800" dirty="0" smtClean="0"/>
          </a:p>
          <a:p>
            <a:endParaRPr lang="en-US" sz="1800" dirty="0" smtClean="0"/>
          </a:p>
          <a:p>
            <a:pPr lvl="1"/>
            <a:r>
              <a:rPr lang="en-US" sz="1800" dirty="0" smtClean="0"/>
              <a:t>ERCOT </a:t>
            </a:r>
            <a:r>
              <a:rPr lang="en-US" sz="1800" dirty="0"/>
              <a:t>is aware of one instance where the error triggered a request for additional Financial Security; however, this did not result in a breach or default scenario.</a:t>
            </a:r>
          </a:p>
          <a:p>
            <a:pPr marL="0" indent="0">
              <a:buNone/>
            </a:pPr>
            <a:endParaRPr lang="en-US" sz="1200" dirty="0" smtClean="0"/>
          </a:p>
          <a:p>
            <a:pPr marL="0" indent="0">
              <a:buNone/>
            </a:pPr>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Title 1"/>
          <p:cNvSpPr txBox="1">
            <a:spLocks/>
          </p:cNvSpPr>
          <p:nvPr/>
        </p:nvSpPr>
        <p:spPr>
          <a:xfrm>
            <a:off x="381000" y="243682"/>
            <a:ext cx="84582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smtClean="0"/>
              <a:t>CMM Process Issue</a:t>
            </a:r>
            <a:endParaRPr lang="en-US" dirty="0"/>
          </a:p>
        </p:txBody>
      </p:sp>
    </p:spTree>
    <p:extLst>
      <p:ext uri="{BB962C8B-B14F-4D97-AF65-F5344CB8AC3E}">
        <p14:creationId xmlns:p14="http://schemas.microsoft.com/office/powerpoint/2010/main" val="3804424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Title 1"/>
          <p:cNvSpPr txBox="1">
            <a:spLocks/>
          </p:cNvSpPr>
          <p:nvPr/>
        </p:nvSpPr>
        <p:spPr>
          <a:xfrm>
            <a:off x="381000" y="243682"/>
            <a:ext cx="84582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smtClean="0"/>
              <a:t>CMM Process Issue</a:t>
            </a:r>
            <a:endParaRPr lang="en-US" dirty="0"/>
          </a:p>
        </p:txBody>
      </p:sp>
      <p:pic>
        <p:nvPicPr>
          <p:cNvPr id="2" name="Picture 1"/>
          <p:cNvPicPr>
            <a:picLocks noChangeAspect="1"/>
          </p:cNvPicPr>
          <p:nvPr/>
        </p:nvPicPr>
        <p:blipFill>
          <a:blip r:embed="rId2"/>
          <a:stretch>
            <a:fillRect/>
          </a:stretch>
        </p:blipFill>
        <p:spPr>
          <a:xfrm>
            <a:off x="914400" y="1219200"/>
            <a:ext cx="6172200" cy="3429000"/>
          </a:xfrm>
          <a:prstGeom prst="rect">
            <a:avLst/>
          </a:prstGeom>
        </p:spPr>
      </p:pic>
    </p:spTree>
    <p:extLst>
      <p:ext uri="{BB962C8B-B14F-4D97-AF65-F5344CB8AC3E}">
        <p14:creationId xmlns:p14="http://schemas.microsoft.com/office/powerpoint/2010/main" val="3753826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itle 1"/>
          <p:cNvSpPr txBox="1">
            <a:spLocks/>
          </p:cNvSpPr>
          <p:nvPr/>
        </p:nvSpPr>
        <p:spPr>
          <a:xfrm>
            <a:off x="381000" y="243682"/>
            <a:ext cx="84582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smtClean="0"/>
              <a:t>CMM Process Issue</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458022108"/>
              </p:ext>
            </p:extLst>
          </p:nvPr>
        </p:nvGraphicFramePr>
        <p:xfrm>
          <a:off x="1295400" y="1710057"/>
          <a:ext cx="5937250" cy="1989612"/>
        </p:xfrm>
        <a:graphic>
          <a:graphicData uri="http://schemas.openxmlformats.org/drawingml/2006/table">
            <a:tbl>
              <a:tblPr firstRow="1" firstCol="1" bandRow="1">
                <a:tableStyleId>{5C22544A-7EE6-4342-B048-85BDC9FD1C3A}</a:tableStyleId>
              </a:tblPr>
              <a:tblGrid>
                <a:gridCol w="2968625"/>
                <a:gridCol w="2968625"/>
              </a:tblGrid>
              <a:tr h="331602">
                <a:tc>
                  <a:txBody>
                    <a:bodyPr/>
                    <a:lstStyle/>
                    <a:p>
                      <a:pPr marL="0" marR="0">
                        <a:spcBef>
                          <a:spcPts val="0"/>
                        </a:spcBef>
                        <a:spcAft>
                          <a:spcPts val="0"/>
                        </a:spcAft>
                      </a:pPr>
                      <a:r>
                        <a:rPr lang="en-US" sz="1100" dirty="0">
                          <a:effectLst/>
                        </a:rPr>
                        <a:t>Increase in exposure between</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Number of CP’s</a:t>
                      </a:r>
                      <a:endParaRPr lang="en-US" sz="1100">
                        <a:effectLst/>
                        <a:latin typeface="Calibri" panose="020F0502020204030204" pitchFamily="34" charset="0"/>
                        <a:ea typeface="Calibri" panose="020F0502020204030204" pitchFamily="34" charset="0"/>
                      </a:endParaRPr>
                    </a:p>
                  </a:txBody>
                  <a:tcPr marL="68580" marR="68580" marT="0" marB="0"/>
                </a:tc>
              </a:tr>
              <a:tr h="331602">
                <a:tc>
                  <a:txBody>
                    <a:bodyPr/>
                    <a:lstStyle/>
                    <a:p>
                      <a:pPr marL="0" marR="0" lvl="0" indent="0">
                        <a:spcBef>
                          <a:spcPts val="0"/>
                        </a:spcBef>
                        <a:spcAft>
                          <a:spcPts val="0"/>
                        </a:spcAft>
                        <a:buFont typeface="+mj-lt"/>
                        <a:buNone/>
                      </a:pPr>
                      <a:r>
                        <a:rPr lang="en-US" sz="1100" dirty="0" smtClean="0">
                          <a:effectLst/>
                        </a:rPr>
                        <a:t>            1 to </a:t>
                      </a:r>
                      <a:r>
                        <a:rPr lang="en-US" sz="1100" dirty="0">
                          <a:effectLst/>
                        </a:rPr>
                        <a:t> 1,050</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5</a:t>
                      </a:r>
                      <a:endParaRPr lang="en-US" sz="1100" dirty="0">
                        <a:effectLst/>
                        <a:latin typeface="Calibri" panose="020F0502020204030204" pitchFamily="34" charset="0"/>
                        <a:ea typeface="Calibri" panose="020F0502020204030204" pitchFamily="34" charset="0"/>
                      </a:endParaRPr>
                    </a:p>
                  </a:txBody>
                  <a:tcPr marL="68580" marR="68580" marT="0" marB="0"/>
                </a:tc>
              </a:tr>
              <a:tr h="331602">
                <a:tc>
                  <a:txBody>
                    <a:bodyPr/>
                    <a:lstStyle/>
                    <a:p>
                      <a:pPr marL="457200" marR="0">
                        <a:spcBef>
                          <a:spcPts val="0"/>
                        </a:spcBef>
                        <a:spcAft>
                          <a:spcPts val="0"/>
                        </a:spcAft>
                      </a:pPr>
                      <a:r>
                        <a:rPr lang="en-US" sz="1100">
                          <a:effectLst/>
                        </a:rPr>
                        <a:t>1,051 to 100,000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9</a:t>
                      </a:r>
                      <a:endParaRPr lang="en-US" sz="1100">
                        <a:effectLst/>
                        <a:latin typeface="Calibri" panose="020F0502020204030204" pitchFamily="34" charset="0"/>
                        <a:ea typeface="Calibri" panose="020F0502020204030204" pitchFamily="34" charset="0"/>
                      </a:endParaRPr>
                    </a:p>
                  </a:txBody>
                  <a:tcPr marL="68580" marR="68580" marT="0" marB="0"/>
                </a:tc>
              </a:tr>
              <a:tr h="331602">
                <a:tc>
                  <a:txBody>
                    <a:bodyPr/>
                    <a:lstStyle/>
                    <a:p>
                      <a:pPr marL="457200" marR="0">
                        <a:spcBef>
                          <a:spcPts val="0"/>
                        </a:spcBef>
                        <a:spcAft>
                          <a:spcPts val="0"/>
                        </a:spcAft>
                      </a:pPr>
                      <a:r>
                        <a:rPr lang="en-US" sz="1100">
                          <a:effectLst/>
                        </a:rPr>
                        <a:t>100,001 to 1,000,000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endParaRPr>
                    </a:p>
                  </a:txBody>
                  <a:tcPr marL="68580" marR="68580" marT="0" marB="0"/>
                </a:tc>
              </a:tr>
              <a:tr h="331602">
                <a:tc>
                  <a:txBody>
                    <a:bodyPr/>
                    <a:lstStyle/>
                    <a:p>
                      <a:pPr marL="457200" marR="0">
                        <a:spcBef>
                          <a:spcPts val="0"/>
                        </a:spcBef>
                        <a:spcAft>
                          <a:spcPts val="0"/>
                        </a:spcAft>
                      </a:pPr>
                      <a:r>
                        <a:rPr lang="en-US" sz="1100">
                          <a:effectLst/>
                        </a:rPr>
                        <a:t>1,000,001 to 1,500,000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endParaRPr>
                    </a:p>
                  </a:txBody>
                  <a:tcPr marL="68580" marR="68580" marT="0" marB="0"/>
                </a:tc>
              </a:tr>
              <a:tr h="331602">
                <a:tc>
                  <a:txBody>
                    <a:bodyPr/>
                    <a:lstStyle/>
                    <a:p>
                      <a:pPr marL="457200" marR="0">
                        <a:spcBef>
                          <a:spcPts val="0"/>
                        </a:spcBef>
                        <a:spcAft>
                          <a:spcPts val="0"/>
                        </a:spcAft>
                      </a:pPr>
                      <a:r>
                        <a:rPr lang="en-US" sz="1100">
                          <a:effectLst/>
                        </a:rPr>
                        <a:t>13,000,000 to 16,500,000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2</a:t>
                      </a:r>
                      <a:endParaRPr lang="en-US" sz="1100" dirty="0">
                        <a:effectLst/>
                        <a:latin typeface="Calibri" panose="020F0502020204030204" pitchFamily="34" charset="0"/>
                        <a:ea typeface="Calibri" panose="020F0502020204030204" pitchFamily="34" charset="0"/>
                      </a:endParaRPr>
                    </a:p>
                  </a:txBody>
                  <a:tcPr marL="68580" marR="68580" marT="0" marB="0"/>
                </a:tc>
              </a:tr>
            </a:tbl>
          </a:graphicData>
        </a:graphic>
      </p:graphicFrame>
      <p:sp>
        <p:nvSpPr>
          <p:cNvPr id="3" name="Rectangle 1"/>
          <p:cNvSpPr>
            <a:spLocks noChangeArrowheads="1"/>
          </p:cNvSpPr>
          <p:nvPr/>
        </p:nvSpPr>
        <p:spPr bwMode="auto">
          <a:xfrm>
            <a:off x="304800" y="990600"/>
            <a:ext cx="4305409"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smtClean="0">
                <a:ln>
                  <a:noFill/>
                </a:ln>
                <a:solidFill>
                  <a:schemeClr val="accent2"/>
                </a:solidFill>
                <a:effectLst/>
                <a:latin typeface="Arial" panose="020B0604020202020204" pitchFamily="34" charset="0"/>
                <a:ea typeface="Calibri" panose="020F0502020204030204" pitchFamily="34" charset="0"/>
              </a:rPr>
              <a:t>Degree of change among the 25 CP’s </a:t>
            </a:r>
            <a:endParaRPr kumimoji="0" lang="en-US" altLang="en-US" b="1" i="0" u="none" strike="noStrike" cap="none" normalizeH="0" baseline="0" dirty="0" smtClean="0">
              <a:ln>
                <a:noFill/>
              </a:ln>
              <a:solidFill>
                <a:schemeClr val="accent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0759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CMM Process Issue</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txBox="1">
            <a:spLocks/>
          </p:cNvSpPr>
          <p:nvPr/>
        </p:nvSpPr>
        <p:spPr>
          <a:xfrm>
            <a:off x="2362200" y="2499519"/>
            <a:ext cx="4572000" cy="62468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Questions</a:t>
            </a:r>
            <a:endParaRPr lang="en-US" sz="2400" dirty="0"/>
          </a:p>
          <a:p>
            <a:endParaRPr lang="en-US" sz="2400" dirty="0"/>
          </a:p>
          <a:p>
            <a:endParaRPr lang="en-US" sz="2400" dirty="0" smtClean="0"/>
          </a:p>
          <a:p>
            <a:endParaRPr lang="en-US" sz="2400" dirty="0" smtClean="0"/>
          </a:p>
          <a:p>
            <a:endParaRPr lang="en-US" sz="2400" dirty="0" smtClean="0"/>
          </a:p>
        </p:txBody>
      </p:sp>
    </p:spTree>
    <p:extLst>
      <p:ext uri="{BB962C8B-B14F-4D97-AF65-F5344CB8AC3E}">
        <p14:creationId xmlns:p14="http://schemas.microsoft.com/office/powerpoint/2010/main" val="854958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3851</TotalTime>
  <Words>474</Words>
  <Application>Microsoft Office PowerPoint</Application>
  <PresentationFormat>On-screen Show (4:3)</PresentationFormat>
  <Paragraphs>55</Paragraphs>
  <Slides>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CMM Process Issue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Papudesi, Spoorthy</cp:lastModifiedBy>
  <cp:revision>131</cp:revision>
  <cp:lastPrinted>2016-01-21T20:53:15Z</cp:lastPrinted>
  <dcterms:created xsi:type="dcterms:W3CDTF">2016-01-21T15:20:31Z</dcterms:created>
  <dcterms:modified xsi:type="dcterms:W3CDTF">2020-07-14T18:05:02Z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