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6"/>
  </p:notesMasterIdLst>
  <p:handoutMasterIdLst>
    <p:handoutMasterId r:id="rId27"/>
  </p:handoutMasterIdLst>
  <p:sldIdLst>
    <p:sldId id="260" r:id="rId7"/>
    <p:sldId id="261" r:id="rId8"/>
    <p:sldId id="291" r:id="rId9"/>
    <p:sldId id="280" r:id="rId10"/>
    <p:sldId id="281" r:id="rId11"/>
    <p:sldId id="282" r:id="rId12"/>
    <p:sldId id="283" r:id="rId13"/>
    <p:sldId id="292" r:id="rId14"/>
    <p:sldId id="284" r:id="rId15"/>
    <p:sldId id="285" r:id="rId16"/>
    <p:sldId id="286" r:id="rId17"/>
    <p:sldId id="288" r:id="rId18"/>
    <p:sldId id="289" r:id="rId19"/>
    <p:sldId id="287" r:id="rId20"/>
    <p:sldId id="293" r:id="rId21"/>
    <p:sldId id="294" r:id="rId22"/>
    <p:sldId id="295" r:id="rId23"/>
    <p:sldId id="296" r:id="rId24"/>
    <p:sldId id="264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5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lls, Vanessa" initials="SV" lastIdx="2" clrIdx="0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7" d="100"/>
          <a:sy n="67" d="100"/>
        </p:scale>
        <p:origin x="672" y="60"/>
      </p:cViewPr>
      <p:guideLst>
        <p:guide orient="horz" pos="1056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53" d="100"/>
          <a:sy n="53" d="100"/>
        </p:scale>
        <p:origin x="282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1093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1460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4245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5958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75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2552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4736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7629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7546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48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022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78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7980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0741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4777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8596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5654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493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651536"/>
            <a:ext cx="1164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 smtClean="0">
                <a:solidFill>
                  <a:schemeClr val="tx1"/>
                </a:solidFill>
              </a:rPr>
              <a:t>ERCOT Public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905000"/>
            <a:ext cx="51054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5</a:t>
            </a:r>
            <a:r>
              <a:rPr lang="en-US" sz="2000" b="1" dirty="0" smtClean="0"/>
              <a:t>.  Counter-Party Credit Risk Assessment</a:t>
            </a:r>
            <a:endParaRPr lang="en-US" dirty="0"/>
          </a:p>
          <a:p>
            <a:r>
              <a:rPr lang="en-US" i="1" dirty="0" smtClean="0"/>
              <a:t>Mark Ruane</a:t>
            </a:r>
            <a:endParaRPr lang="en-US" i="1" dirty="0"/>
          </a:p>
          <a:p>
            <a:r>
              <a:rPr lang="en-US" dirty="0" smtClean="0"/>
              <a:t>Director, Settlements, Retail and Credit</a:t>
            </a:r>
          </a:p>
          <a:p>
            <a:endParaRPr lang="en-US" dirty="0"/>
          </a:p>
          <a:p>
            <a:r>
              <a:rPr lang="en-US" dirty="0" smtClean="0"/>
              <a:t>CWG / MCWG</a:t>
            </a:r>
          </a:p>
          <a:p>
            <a:endParaRPr lang="en-US" dirty="0" smtClean="0"/>
          </a:p>
          <a:p>
            <a:r>
              <a:rPr lang="en-US" dirty="0" smtClean="0"/>
              <a:t>ERCOT Public</a:t>
            </a:r>
          </a:p>
          <a:p>
            <a:r>
              <a:rPr lang="en-US" dirty="0" smtClean="0"/>
              <a:t>July 15, 2020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Risk Assessment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1752600"/>
            <a:ext cx="8229600" cy="56325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Optimized public power weights.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4246" y="2362200"/>
            <a:ext cx="7327779" cy="3916060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1414462" y="914400"/>
            <a:ext cx="6391276" cy="762000"/>
            <a:chOff x="385762" y="2362200"/>
            <a:chExt cx="6391276" cy="762000"/>
          </a:xfrm>
        </p:grpSpPr>
        <p:sp>
          <p:nvSpPr>
            <p:cNvPr id="8" name="Pentagon 7"/>
            <p:cNvSpPr/>
            <p:nvPr/>
          </p:nvSpPr>
          <p:spPr>
            <a:xfrm>
              <a:off x="385762" y="2362200"/>
              <a:ext cx="1671638" cy="762000"/>
            </a:xfrm>
            <a:prstGeom prst="homePlate">
              <a:avLst/>
            </a:prstGeom>
            <a:noFill/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Recap ERCOT model</a:t>
              </a:r>
              <a:endParaRPr lang="en-US" sz="1400" dirty="0"/>
            </a:p>
          </p:txBody>
        </p:sp>
        <p:sp>
          <p:nvSpPr>
            <p:cNvPr id="9" name="Chevron 8"/>
            <p:cNvSpPr/>
            <p:nvPr/>
          </p:nvSpPr>
          <p:spPr>
            <a:xfrm>
              <a:off x="1604962" y="2362200"/>
              <a:ext cx="1976438" cy="762000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MISO Scoring Model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0" name="Chevron 9"/>
            <p:cNvSpPr/>
            <p:nvPr/>
          </p:nvSpPr>
          <p:spPr>
            <a:xfrm>
              <a:off x="32004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Moody’s </a:t>
              </a:r>
              <a:r>
                <a:rPr lang="en-US" sz="1400" dirty="0" err="1" smtClean="0"/>
                <a:t>RiskCalc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1" name="Chevron 10"/>
            <p:cNvSpPr/>
            <p:nvPr/>
          </p:nvSpPr>
          <p:spPr>
            <a:xfrm>
              <a:off x="48006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Next Steps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11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Risk Assessment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1719262"/>
            <a:ext cx="8229600" cy="56325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Optimized both segment weights.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4656" y="2286000"/>
            <a:ext cx="7416894" cy="3963684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1414462" y="914400"/>
            <a:ext cx="6391276" cy="762000"/>
            <a:chOff x="385762" y="2362200"/>
            <a:chExt cx="6391276" cy="762000"/>
          </a:xfrm>
        </p:grpSpPr>
        <p:sp>
          <p:nvSpPr>
            <p:cNvPr id="8" name="Pentagon 7"/>
            <p:cNvSpPr/>
            <p:nvPr/>
          </p:nvSpPr>
          <p:spPr>
            <a:xfrm>
              <a:off x="385762" y="2362200"/>
              <a:ext cx="1671638" cy="762000"/>
            </a:xfrm>
            <a:prstGeom prst="homePlate">
              <a:avLst/>
            </a:prstGeom>
            <a:noFill/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Recap ERCOT model</a:t>
              </a:r>
              <a:endParaRPr lang="en-US" sz="1400" dirty="0"/>
            </a:p>
          </p:txBody>
        </p:sp>
        <p:sp>
          <p:nvSpPr>
            <p:cNvPr id="9" name="Chevron 8"/>
            <p:cNvSpPr/>
            <p:nvPr/>
          </p:nvSpPr>
          <p:spPr>
            <a:xfrm>
              <a:off x="1604962" y="2362200"/>
              <a:ext cx="1976438" cy="762000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MISO Scoring Model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0" name="Chevron 9"/>
            <p:cNvSpPr/>
            <p:nvPr/>
          </p:nvSpPr>
          <p:spPr>
            <a:xfrm>
              <a:off x="32004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Moody’s </a:t>
              </a:r>
              <a:r>
                <a:rPr lang="en-US" sz="1400" dirty="0" err="1" smtClean="0"/>
                <a:t>RiskCalc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1" name="Chevron 10"/>
            <p:cNvSpPr/>
            <p:nvPr/>
          </p:nvSpPr>
          <p:spPr>
            <a:xfrm>
              <a:off x="48006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Next Steps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658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Risk Assessment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2514600"/>
            <a:ext cx="2719388" cy="227403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Optimized ‘one model fits all’ non-public weights</a:t>
            </a:r>
            <a:endParaRPr lang="en-US" sz="2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9500" y="1981200"/>
            <a:ext cx="4343400" cy="4322802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1376362" y="914400"/>
            <a:ext cx="6391276" cy="762000"/>
            <a:chOff x="385762" y="2362200"/>
            <a:chExt cx="6391276" cy="762000"/>
          </a:xfrm>
        </p:grpSpPr>
        <p:sp>
          <p:nvSpPr>
            <p:cNvPr id="9" name="Pentagon 8"/>
            <p:cNvSpPr/>
            <p:nvPr/>
          </p:nvSpPr>
          <p:spPr>
            <a:xfrm>
              <a:off x="385762" y="2362200"/>
              <a:ext cx="1671638" cy="762000"/>
            </a:xfrm>
            <a:prstGeom prst="homePlate">
              <a:avLst/>
            </a:prstGeom>
            <a:noFill/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Recap ERCOT model</a:t>
              </a:r>
              <a:endParaRPr lang="en-US" sz="1400" dirty="0"/>
            </a:p>
          </p:txBody>
        </p:sp>
        <p:sp>
          <p:nvSpPr>
            <p:cNvPr id="10" name="Chevron 9"/>
            <p:cNvSpPr/>
            <p:nvPr/>
          </p:nvSpPr>
          <p:spPr>
            <a:xfrm>
              <a:off x="1604962" y="2362200"/>
              <a:ext cx="1976438" cy="762000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MISO Scoring Model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1" name="Chevron 10"/>
            <p:cNvSpPr/>
            <p:nvPr/>
          </p:nvSpPr>
          <p:spPr>
            <a:xfrm>
              <a:off x="32004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Moody’s </a:t>
              </a:r>
              <a:r>
                <a:rPr lang="en-US" sz="1400" dirty="0" err="1" smtClean="0"/>
                <a:t>RiskCalc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2" name="Chevron 11"/>
            <p:cNvSpPr/>
            <p:nvPr/>
          </p:nvSpPr>
          <p:spPr>
            <a:xfrm>
              <a:off x="48006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Next Steps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161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Risk Assessment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85800" y="2690812"/>
            <a:ext cx="2276475" cy="284925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Optimized ‘one model fits all’ public weights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6443" y="2286000"/>
            <a:ext cx="4818190" cy="3818242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1414462" y="1066800"/>
            <a:ext cx="6391276" cy="762000"/>
            <a:chOff x="385762" y="2362200"/>
            <a:chExt cx="6391276" cy="762000"/>
          </a:xfrm>
        </p:grpSpPr>
        <p:sp>
          <p:nvSpPr>
            <p:cNvPr id="8" name="Pentagon 7"/>
            <p:cNvSpPr/>
            <p:nvPr/>
          </p:nvSpPr>
          <p:spPr>
            <a:xfrm>
              <a:off x="385762" y="2362200"/>
              <a:ext cx="1671638" cy="762000"/>
            </a:xfrm>
            <a:prstGeom prst="homePlate">
              <a:avLst/>
            </a:prstGeom>
            <a:noFill/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Recap ERCOT model</a:t>
              </a:r>
              <a:endParaRPr lang="en-US" sz="1400" dirty="0"/>
            </a:p>
          </p:txBody>
        </p:sp>
        <p:sp>
          <p:nvSpPr>
            <p:cNvPr id="9" name="Chevron 8"/>
            <p:cNvSpPr/>
            <p:nvPr/>
          </p:nvSpPr>
          <p:spPr>
            <a:xfrm>
              <a:off x="1604962" y="2362200"/>
              <a:ext cx="1976438" cy="762000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MISO Scoring Model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0" name="Chevron 9"/>
            <p:cNvSpPr/>
            <p:nvPr/>
          </p:nvSpPr>
          <p:spPr>
            <a:xfrm>
              <a:off x="32004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Moody’s </a:t>
              </a:r>
              <a:r>
                <a:rPr lang="en-US" sz="1400" dirty="0" err="1" smtClean="0"/>
                <a:t>RiskCalc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1" name="Chevron 10"/>
            <p:cNvSpPr/>
            <p:nvPr/>
          </p:nvSpPr>
          <p:spPr>
            <a:xfrm>
              <a:off x="48006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Next Steps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Risk Assessment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04825" y="2209800"/>
            <a:ext cx="8229600" cy="56325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MISO model notes</a:t>
            </a:r>
            <a:endParaRPr lang="en-US" sz="2400" dirty="0" smtClean="0"/>
          </a:p>
          <a:p>
            <a:r>
              <a:rPr lang="en-US" sz="2400" dirty="0" smtClean="0"/>
              <a:t>Two-tiered weighting eliminated to allow optimization.</a:t>
            </a:r>
          </a:p>
          <a:p>
            <a:r>
              <a:rPr lang="en-US" sz="2400" dirty="0" smtClean="0"/>
              <a:t>Note that weightings of some ratios go to zero under </a:t>
            </a:r>
            <a:r>
              <a:rPr lang="en-US" sz="2400" dirty="0" smtClean="0"/>
              <a:t>optimization scenarios.</a:t>
            </a:r>
            <a:endParaRPr lang="en-US" sz="2400" dirty="0" smtClean="0"/>
          </a:p>
          <a:p>
            <a:r>
              <a:rPr lang="en-US" sz="2400" dirty="0" smtClean="0"/>
              <a:t>Base case weighting is effectively random.</a:t>
            </a:r>
          </a:p>
          <a:p>
            <a:r>
              <a:rPr lang="en-US" sz="2400" dirty="0" smtClean="0"/>
              <a:t>Negative correlations are a function of the score </a:t>
            </a:r>
            <a:r>
              <a:rPr lang="en-US" sz="2400" dirty="0" smtClean="0"/>
              <a:t>assignment algorithm.</a:t>
            </a:r>
            <a:endParaRPr lang="en-US" sz="20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1371600" y="1066800"/>
            <a:ext cx="6391276" cy="762000"/>
            <a:chOff x="385762" y="2362200"/>
            <a:chExt cx="6391276" cy="762000"/>
          </a:xfrm>
        </p:grpSpPr>
        <p:sp>
          <p:nvSpPr>
            <p:cNvPr id="13" name="Pentagon 12"/>
            <p:cNvSpPr/>
            <p:nvPr/>
          </p:nvSpPr>
          <p:spPr>
            <a:xfrm>
              <a:off x="385762" y="2362200"/>
              <a:ext cx="1671638" cy="762000"/>
            </a:xfrm>
            <a:prstGeom prst="homePlate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Recap ERCOT model</a:t>
              </a:r>
              <a:endParaRPr lang="en-US" sz="1400" dirty="0"/>
            </a:p>
          </p:txBody>
        </p:sp>
        <p:sp>
          <p:nvSpPr>
            <p:cNvPr id="14" name="Chevron 13"/>
            <p:cNvSpPr/>
            <p:nvPr/>
          </p:nvSpPr>
          <p:spPr>
            <a:xfrm>
              <a:off x="1604962" y="2362200"/>
              <a:ext cx="1976438" cy="762000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MISO Scoring Model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5" name="Chevron 14"/>
            <p:cNvSpPr/>
            <p:nvPr/>
          </p:nvSpPr>
          <p:spPr>
            <a:xfrm>
              <a:off x="3200400" y="2362200"/>
              <a:ext cx="1976438" cy="762000"/>
            </a:xfrm>
            <a:prstGeom prst="chevron">
              <a:avLst/>
            </a:prstGeom>
            <a:noFill/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Moody’s </a:t>
              </a:r>
              <a:r>
                <a:rPr lang="en-US" sz="1400" dirty="0" err="1" smtClean="0"/>
                <a:t>RiskCalc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6" name="Chevron 15"/>
            <p:cNvSpPr/>
            <p:nvPr/>
          </p:nvSpPr>
          <p:spPr>
            <a:xfrm>
              <a:off x="48006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Next Steps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666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Risk Assessment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04824" y="2209800"/>
            <a:ext cx="8258175" cy="35814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12700">
            <a:solidFill>
              <a:schemeClr val="tx1"/>
            </a:solidFill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Moody’s reviewed their credit rating tools with ERCOT staff.</a:t>
            </a:r>
          </a:p>
          <a:p>
            <a:r>
              <a:rPr lang="en-US" sz="2400" dirty="0" smtClean="0"/>
              <a:t>The primary output of the Moody’s credit assessment models is an entity Expected Default Frequency (EDF) that corresponds to an implied credit rating.</a:t>
            </a:r>
          </a:p>
          <a:p>
            <a:r>
              <a:rPr lang="en-US" sz="2400" dirty="0" smtClean="0"/>
              <a:t>Supporting results include EDF percentile within segments and risk ratio contribution analysis.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371600" y="1066800"/>
            <a:ext cx="6391276" cy="762000"/>
            <a:chOff x="385762" y="2362200"/>
            <a:chExt cx="6391276" cy="762000"/>
          </a:xfrm>
        </p:grpSpPr>
        <p:sp>
          <p:nvSpPr>
            <p:cNvPr id="13" name="Pentagon 12"/>
            <p:cNvSpPr/>
            <p:nvPr/>
          </p:nvSpPr>
          <p:spPr>
            <a:xfrm>
              <a:off x="385762" y="2362200"/>
              <a:ext cx="1671638" cy="762000"/>
            </a:xfrm>
            <a:prstGeom prst="homePlate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Recap ERCOT model</a:t>
              </a:r>
              <a:endParaRPr lang="en-US" sz="1400" dirty="0"/>
            </a:p>
          </p:txBody>
        </p:sp>
        <p:sp>
          <p:nvSpPr>
            <p:cNvPr id="14" name="Chevron 13"/>
            <p:cNvSpPr/>
            <p:nvPr/>
          </p:nvSpPr>
          <p:spPr>
            <a:xfrm>
              <a:off x="1604962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MISO Scoring Model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5" name="Chevron 14"/>
            <p:cNvSpPr/>
            <p:nvPr/>
          </p:nvSpPr>
          <p:spPr>
            <a:xfrm>
              <a:off x="3200400" y="2362200"/>
              <a:ext cx="1976438" cy="762000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Moody’s </a:t>
              </a:r>
              <a:r>
                <a:rPr lang="en-US" sz="1400" dirty="0" err="1" smtClean="0"/>
                <a:t>RiskCalc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6" name="Chevron 15"/>
            <p:cNvSpPr/>
            <p:nvPr/>
          </p:nvSpPr>
          <p:spPr>
            <a:xfrm>
              <a:off x="48006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Next Steps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0140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Risk Assessment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04825" y="2209800"/>
            <a:ext cx="7877175" cy="37338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12700">
            <a:solidFill>
              <a:schemeClr val="tx1"/>
            </a:solidFill>
          </a:ln>
        </p:spPr>
        <p:txBody>
          <a:bodyPr/>
          <a:lstStyle>
            <a:defPPr>
              <a:defRPr lang="en-US"/>
            </a:defPPr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en-US" dirty="0"/>
              <a:t>The models (~30) for non-public entities are ratio based. Segments include large firms, not-for-profit, small businesses, etc.</a:t>
            </a:r>
          </a:p>
          <a:p>
            <a:r>
              <a:rPr lang="en-US" dirty="0"/>
              <a:t>The public entity model inputs include market value, debt structure, asset volatility, etc. Outputs are updated daily.</a:t>
            </a:r>
          </a:p>
          <a:p>
            <a:r>
              <a:rPr lang="en-US" dirty="0"/>
              <a:t>Additional features include what-if analysis, stress scenarios, portfolio analytics, trigger warnings, and AI-based credit sentiment reporting.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371600" y="1066800"/>
            <a:ext cx="6391276" cy="762000"/>
            <a:chOff x="385762" y="2362200"/>
            <a:chExt cx="6391276" cy="762000"/>
          </a:xfrm>
        </p:grpSpPr>
        <p:sp>
          <p:nvSpPr>
            <p:cNvPr id="13" name="Pentagon 12"/>
            <p:cNvSpPr/>
            <p:nvPr/>
          </p:nvSpPr>
          <p:spPr>
            <a:xfrm>
              <a:off x="385762" y="2362200"/>
              <a:ext cx="1671638" cy="762000"/>
            </a:xfrm>
            <a:prstGeom prst="homePlate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Recap ERCOT model</a:t>
              </a:r>
              <a:endParaRPr lang="en-US" sz="1400" dirty="0"/>
            </a:p>
          </p:txBody>
        </p:sp>
        <p:sp>
          <p:nvSpPr>
            <p:cNvPr id="14" name="Chevron 13"/>
            <p:cNvSpPr/>
            <p:nvPr/>
          </p:nvSpPr>
          <p:spPr>
            <a:xfrm>
              <a:off x="1604962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MISO Scoring Model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5" name="Chevron 14"/>
            <p:cNvSpPr/>
            <p:nvPr/>
          </p:nvSpPr>
          <p:spPr>
            <a:xfrm>
              <a:off x="3200400" y="2362200"/>
              <a:ext cx="1976438" cy="762000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Moody’s </a:t>
              </a:r>
              <a:r>
                <a:rPr lang="en-US" sz="1400" dirty="0" err="1" smtClean="0"/>
                <a:t>RiskCalc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6" name="Chevron 15"/>
            <p:cNvSpPr/>
            <p:nvPr/>
          </p:nvSpPr>
          <p:spPr>
            <a:xfrm>
              <a:off x="48006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Next Steps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0042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Risk Assessment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04824" y="2209800"/>
            <a:ext cx="8334375" cy="32766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12700">
            <a:solidFill>
              <a:schemeClr val="tx1"/>
            </a:solidFill>
          </a:ln>
        </p:spPr>
        <p:txBody>
          <a:bodyPr/>
          <a:lstStyle>
            <a:defPPr>
              <a:defRPr lang="en-US"/>
            </a:defPPr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en-US" dirty="0"/>
              <a:t>Moody’s allows construction of a unified portfolio (public and private entities) for analytics.</a:t>
            </a:r>
          </a:p>
          <a:p>
            <a:r>
              <a:rPr lang="en-US" dirty="0"/>
              <a:t>The model suite provides for incorporation of customizable qualitative factors.</a:t>
            </a:r>
          </a:p>
          <a:p>
            <a:r>
              <a:rPr lang="en-US" dirty="0"/>
              <a:t>The models are calibrated to be forward-looking, and historically have shown peak EDF somewhat prior to actual defaults.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371600" y="1066800"/>
            <a:ext cx="6391276" cy="762000"/>
            <a:chOff x="385762" y="2362200"/>
            <a:chExt cx="6391276" cy="762000"/>
          </a:xfrm>
        </p:grpSpPr>
        <p:sp>
          <p:nvSpPr>
            <p:cNvPr id="13" name="Pentagon 12"/>
            <p:cNvSpPr/>
            <p:nvPr/>
          </p:nvSpPr>
          <p:spPr>
            <a:xfrm>
              <a:off x="385762" y="2362200"/>
              <a:ext cx="1671638" cy="762000"/>
            </a:xfrm>
            <a:prstGeom prst="homePlate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Recap ERCOT model</a:t>
              </a:r>
              <a:endParaRPr lang="en-US" sz="1400" dirty="0"/>
            </a:p>
          </p:txBody>
        </p:sp>
        <p:sp>
          <p:nvSpPr>
            <p:cNvPr id="14" name="Chevron 13"/>
            <p:cNvSpPr/>
            <p:nvPr/>
          </p:nvSpPr>
          <p:spPr>
            <a:xfrm>
              <a:off x="1604962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MISO Scoring Model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5" name="Chevron 14"/>
            <p:cNvSpPr/>
            <p:nvPr/>
          </p:nvSpPr>
          <p:spPr>
            <a:xfrm>
              <a:off x="3200400" y="2362200"/>
              <a:ext cx="1976438" cy="762000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Moody’s </a:t>
              </a:r>
              <a:r>
                <a:rPr lang="en-US" sz="1400" dirty="0" err="1" smtClean="0"/>
                <a:t>RiskCalc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6" name="Chevron 15"/>
            <p:cNvSpPr/>
            <p:nvPr/>
          </p:nvSpPr>
          <p:spPr>
            <a:xfrm>
              <a:off x="48006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Next Steps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027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Risk Assessment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18</a:t>
            </a:fld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1371600" y="1066800"/>
            <a:ext cx="6391276" cy="762000"/>
            <a:chOff x="385762" y="2362200"/>
            <a:chExt cx="6391276" cy="762000"/>
          </a:xfrm>
        </p:grpSpPr>
        <p:sp>
          <p:nvSpPr>
            <p:cNvPr id="13" name="Pentagon 12"/>
            <p:cNvSpPr/>
            <p:nvPr/>
          </p:nvSpPr>
          <p:spPr>
            <a:xfrm>
              <a:off x="385762" y="2362200"/>
              <a:ext cx="1671638" cy="762000"/>
            </a:xfrm>
            <a:prstGeom prst="homePlate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Recap ERCOT model</a:t>
              </a:r>
              <a:endParaRPr lang="en-US" sz="1400" dirty="0"/>
            </a:p>
          </p:txBody>
        </p:sp>
        <p:sp>
          <p:nvSpPr>
            <p:cNvPr id="14" name="Chevron 13"/>
            <p:cNvSpPr/>
            <p:nvPr/>
          </p:nvSpPr>
          <p:spPr>
            <a:xfrm>
              <a:off x="1604962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MISO Scoring Model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5" name="Chevron 14"/>
            <p:cNvSpPr/>
            <p:nvPr/>
          </p:nvSpPr>
          <p:spPr>
            <a:xfrm>
              <a:off x="3200400" y="2362200"/>
              <a:ext cx="1976438" cy="762000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Moody’s </a:t>
              </a:r>
              <a:r>
                <a:rPr lang="en-US" sz="1400" dirty="0" err="1" smtClean="0"/>
                <a:t>RiskCalc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6" name="Chevron 15"/>
            <p:cNvSpPr/>
            <p:nvPr/>
          </p:nvSpPr>
          <p:spPr>
            <a:xfrm>
              <a:off x="48006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Next Steps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</p:grp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100330"/>
              </p:ext>
            </p:extLst>
          </p:nvPr>
        </p:nvGraphicFramePr>
        <p:xfrm>
          <a:off x="381000" y="2895600"/>
          <a:ext cx="8382000" cy="24688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91000"/>
                <a:gridCol w="4191000"/>
              </a:tblGrid>
              <a:tr h="411480">
                <a:tc>
                  <a:txBody>
                    <a:bodyPr/>
                    <a:lstStyle/>
                    <a:p>
                      <a:r>
                        <a:rPr lang="en-US" dirty="0" smtClean="0"/>
                        <a:t>Internal Models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Vendor Models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80">
                <a:tc>
                  <a:txBody>
                    <a:bodyPr/>
                    <a:lstStyle/>
                    <a:p>
                      <a:r>
                        <a:rPr lang="en-US" dirty="0" smtClean="0"/>
                        <a:t>Transparent</a:t>
                      </a:r>
                      <a:r>
                        <a:rPr lang="en-US" baseline="0" dirty="0" smtClean="0"/>
                        <a:t> inputs and construction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Proprietary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80">
                <a:tc>
                  <a:txBody>
                    <a:bodyPr/>
                    <a:lstStyle/>
                    <a:p>
                      <a:r>
                        <a:rPr lang="en-US" dirty="0" smtClean="0"/>
                        <a:t>Low</a:t>
                      </a:r>
                      <a:r>
                        <a:rPr lang="en-US" baseline="0" dirty="0" smtClean="0"/>
                        <a:t> cost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 be costly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80">
                <a:tc>
                  <a:txBody>
                    <a:bodyPr/>
                    <a:lstStyle/>
                    <a:p>
                      <a:r>
                        <a:rPr lang="en-US" dirty="0" smtClean="0"/>
                        <a:t>Limited analytics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Greater scope of analytics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80">
                <a:tc>
                  <a:txBody>
                    <a:bodyPr/>
                    <a:lstStyle/>
                    <a:p>
                      <a:r>
                        <a:rPr lang="en-US" dirty="0" smtClean="0"/>
                        <a:t>Little,</a:t>
                      </a:r>
                      <a:r>
                        <a:rPr lang="en-US" baseline="0" dirty="0" smtClean="0"/>
                        <a:t> if any, segment disaggregation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Multiple segments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80">
                <a:tc>
                  <a:txBody>
                    <a:bodyPr/>
                    <a:lstStyle/>
                    <a:p>
                      <a:r>
                        <a:rPr lang="en-US" dirty="0" smtClean="0"/>
                        <a:t>Small calibration dataset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Large calibration dataset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>
          <a:xfrm>
            <a:off x="504825" y="2209800"/>
            <a:ext cx="8229600" cy="56325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Internal v vendor model considerations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80854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Counter-Party Credit Risk Assessment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19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485900" y="3124200"/>
            <a:ext cx="2209800" cy="54252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Discussion / next steps</a:t>
            </a:r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284" y="1295400"/>
            <a:ext cx="5461454" cy="5124450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1371600" y="1066800"/>
            <a:ext cx="6391276" cy="762000"/>
            <a:chOff x="385762" y="2362200"/>
            <a:chExt cx="6391276" cy="762000"/>
          </a:xfrm>
        </p:grpSpPr>
        <p:sp>
          <p:nvSpPr>
            <p:cNvPr id="9" name="Pentagon 8"/>
            <p:cNvSpPr/>
            <p:nvPr/>
          </p:nvSpPr>
          <p:spPr>
            <a:xfrm>
              <a:off x="385762" y="2362200"/>
              <a:ext cx="1671638" cy="762000"/>
            </a:xfrm>
            <a:prstGeom prst="homePlate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Recap ERCOT model</a:t>
              </a:r>
              <a:endParaRPr lang="en-US" sz="1400" dirty="0"/>
            </a:p>
          </p:txBody>
        </p:sp>
        <p:sp>
          <p:nvSpPr>
            <p:cNvPr id="10" name="Chevron 9"/>
            <p:cNvSpPr/>
            <p:nvPr/>
          </p:nvSpPr>
          <p:spPr>
            <a:xfrm>
              <a:off x="1604962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MISO Scoring Model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1" name="Chevron 10"/>
            <p:cNvSpPr/>
            <p:nvPr/>
          </p:nvSpPr>
          <p:spPr>
            <a:xfrm>
              <a:off x="3200400" y="2362200"/>
              <a:ext cx="1976438" cy="762000"/>
            </a:xfrm>
            <a:prstGeom prst="chevron">
              <a:avLst/>
            </a:prstGeom>
            <a:noFill/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Moody’s </a:t>
              </a:r>
              <a:r>
                <a:rPr lang="en-US" sz="1400" dirty="0" err="1" smtClean="0"/>
                <a:t>RiskCalc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2" name="Chevron 11"/>
            <p:cNvSpPr/>
            <p:nvPr/>
          </p:nvSpPr>
          <p:spPr>
            <a:xfrm>
              <a:off x="4800600" y="2362200"/>
              <a:ext cx="1976438" cy="762000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Next Steps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5495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Risk Assessment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371600" y="2556669"/>
            <a:ext cx="6391276" cy="762000"/>
            <a:chOff x="385762" y="2362200"/>
            <a:chExt cx="6391276" cy="762000"/>
          </a:xfrm>
        </p:grpSpPr>
        <p:sp>
          <p:nvSpPr>
            <p:cNvPr id="8" name="Pentagon 7"/>
            <p:cNvSpPr/>
            <p:nvPr/>
          </p:nvSpPr>
          <p:spPr>
            <a:xfrm>
              <a:off x="385762" y="2362200"/>
              <a:ext cx="1671638" cy="762000"/>
            </a:xfrm>
            <a:prstGeom prst="homePlate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Recap ERCOT model</a:t>
              </a:r>
              <a:endParaRPr lang="en-US" sz="1400" dirty="0"/>
            </a:p>
          </p:txBody>
        </p:sp>
        <p:sp>
          <p:nvSpPr>
            <p:cNvPr id="9" name="Chevron 8"/>
            <p:cNvSpPr/>
            <p:nvPr/>
          </p:nvSpPr>
          <p:spPr>
            <a:xfrm>
              <a:off x="1604962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MISO Scoring Model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0" name="Chevron 9"/>
            <p:cNvSpPr/>
            <p:nvPr/>
          </p:nvSpPr>
          <p:spPr>
            <a:xfrm>
              <a:off x="3200400" y="2362200"/>
              <a:ext cx="1976438" cy="762000"/>
            </a:xfrm>
            <a:prstGeom prst="chevron">
              <a:avLst/>
            </a:prstGeom>
            <a:noFill/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Moody’s </a:t>
              </a:r>
              <a:r>
                <a:rPr lang="en-US" sz="1400" dirty="0" err="1" smtClean="0"/>
                <a:t>RiskCalc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1" name="Chevron 10"/>
            <p:cNvSpPr/>
            <p:nvPr/>
          </p:nvSpPr>
          <p:spPr>
            <a:xfrm>
              <a:off x="48006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Next Steps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</p:grpSp>
      <p:sp>
        <p:nvSpPr>
          <p:cNvPr id="13" name="Content Placeholder 2"/>
          <p:cNvSpPr txBox="1">
            <a:spLocks/>
          </p:cNvSpPr>
          <p:nvPr/>
        </p:nvSpPr>
        <p:spPr>
          <a:xfrm>
            <a:off x="311943" y="1676400"/>
            <a:ext cx="8527257" cy="533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Outline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8047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Risk Assessment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0037" y="2057400"/>
            <a:ext cx="8462963" cy="3771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ERCOT is evaluating credit risk assessment models as part of the market entry qualifications initiative. </a:t>
            </a:r>
          </a:p>
          <a:p>
            <a:endParaRPr lang="en-US" sz="2400" dirty="0" smtClean="0"/>
          </a:p>
          <a:p>
            <a:r>
              <a:rPr lang="en-US" sz="2400" dirty="0" smtClean="0"/>
              <a:t>The focus has been on choosing relevant credit ratios and associated weightings to optimize the r^2 of the model with respect to the scores for rated entities and their agency ratings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/>
              <a:t>At the June CWG/MCWG, we reviewed the ERCOT credit scoring model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1414462" y="1066800"/>
            <a:ext cx="6391276" cy="762000"/>
            <a:chOff x="385762" y="2362200"/>
            <a:chExt cx="6391276" cy="762000"/>
          </a:xfrm>
        </p:grpSpPr>
        <p:sp>
          <p:nvSpPr>
            <p:cNvPr id="8" name="Pentagon 7"/>
            <p:cNvSpPr/>
            <p:nvPr/>
          </p:nvSpPr>
          <p:spPr>
            <a:xfrm>
              <a:off x="385762" y="2362200"/>
              <a:ext cx="1671638" cy="762000"/>
            </a:xfrm>
            <a:prstGeom prst="homePlat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Recap ERCOT model</a:t>
              </a:r>
              <a:endParaRPr lang="en-US" sz="1400" dirty="0"/>
            </a:p>
          </p:txBody>
        </p:sp>
        <p:sp>
          <p:nvSpPr>
            <p:cNvPr id="9" name="Chevron 8"/>
            <p:cNvSpPr/>
            <p:nvPr/>
          </p:nvSpPr>
          <p:spPr>
            <a:xfrm>
              <a:off x="1604962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MISO Scoring Model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0" name="Chevron 9"/>
            <p:cNvSpPr/>
            <p:nvPr/>
          </p:nvSpPr>
          <p:spPr>
            <a:xfrm>
              <a:off x="32004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Moody’s </a:t>
              </a:r>
              <a:r>
                <a:rPr lang="en-US" sz="1400" dirty="0" err="1" smtClean="0"/>
                <a:t>RiskCalc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1" name="Chevron 10"/>
            <p:cNvSpPr/>
            <p:nvPr/>
          </p:nvSpPr>
          <p:spPr>
            <a:xfrm>
              <a:off x="48006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Next Steps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178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Risk Assessment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26231" y="2141538"/>
            <a:ext cx="8512969" cy="101441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ERCOT model </a:t>
            </a:r>
            <a:r>
              <a:rPr lang="en-US" sz="2400" dirty="0"/>
              <a:t>s</a:t>
            </a:r>
            <a:r>
              <a:rPr lang="en-US" sz="2400" dirty="0" smtClean="0"/>
              <a:t>ample </a:t>
            </a:r>
            <a:r>
              <a:rPr lang="en-US" sz="2400" dirty="0" smtClean="0"/>
              <a:t>R-squares </a:t>
            </a:r>
            <a:r>
              <a:rPr lang="en-US" sz="2400" dirty="0" smtClean="0"/>
              <a:t>and correlation coefficients, utilizing 73 rated CPs out of 254 total.*</a:t>
            </a:r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2235" y="3365385"/>
            <a:ext cx="5278566" cy="1759182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576262" y="5334000"/>
            <a:ext cx="8567738" cy="762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* Constrained for positive weights only.</a:t>
            </a:r>
            <a:endParaRPr lang="en-US" sz="2000" dirty="0"/>
          </a:p>
        </p:txBody>
      </p:sp>
      <p:grpSp>
        <p:nvGrpSpPr>
          <p:cNvPr id="7" name="Group 6"/>
          <p:cNvGrpSpPr/>
          <p:nvPr/>
        </p:nvGrpSpPr>
        <p:grpSpPr>
          <a:xfrm>
            <a:off x="1414462" y="1066800"/>
            <a:ext cx="6391276" cy="762000"/>
            <a:chOff x="385762" y="2362200"/>
            <a:chExt cx="6391276" cy="762000"/>
          </a:xfrm>
        </p:grpSpPr>
        <p:sp>
          <p:nvSpPr>
            <p:cNvPr id="10" name="Pentagon 9"/>
            <p:cNvSpPr/>
            <p:nvPr/>
          </p:nvSpPr>
          <p:spPr>
            <a:xfrm>
              <a:off x="385762" y="2362200"/>
              <a:ext cx="1671638" cy="762000"/>
            </a:xfrm>
            <a:prstGeom prst="homePlat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Recap ERCOT model</a:t>
              </a:r>
              <a:endParaRPr lang="en-US" sz="1400" dirty="0"/>
            </a:p>
          </p:txBody>
        </p:sp>
        <p:sp>
          <p:nvSpPr>
            <p:cNvPr id="11" name="Chevron 10"/>
            <p:cNvSpPr/>
            <p:nvPr/>
          </p:nvSpPr>
          <p:spPr>
            <a:xfrm>
              <a:off x="1604962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MISO Scoring Model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2" name="Chevron 11"/>
            <p:cNvSpPr/>
            <p:nvPr/>
          </p:nvSpPr>
          <p:spPr>
            <a:xfrm>
              <a:off x="32004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Moody’s </a:t>
              </a:r>
              <a:r>
                <a:rPr lang="en-US" sz="1400" dirty="0" err="1" smtClean="0"/>
                <a:t>RiskCalc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3" name="Chevron 12"/>
            <p:cNvSpPr/>
            <p:nvPr/>
          </p:nvSpPr>
          <p:spPr>
            <a:xfrm>
              <a:off x="48006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Next Steps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0566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Risk Assessment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68630" y="2819400"/>
            <a:ext cx="1964531" cy="26209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Weights with Excel-optimized solution.</a:t>
            </a:r>
            <a:endParaRPr lang="en-US" sz="20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7974" y="2158628"/>
            <a:ext cx="5279733" cy="4242172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1414462" y="1066800"/>
            <a:ext cx="6391276" cy="762000"/>
            <a:chOff x="385762" y="2362200"/>
            <a:chExt cx="6391276" cy="762000"/>
          </a:xfrm>
        </p:grpSpPr>
        <p:sp>
          <p:nvSpPr>
            <p:cNvPr id="9" name="Pentagon 8"/>
            <p:cNvSpPr/>
            <p:nvPr/>
          </p:nvSpPr>
          <p:spPr>
            <a:xfrm>
              <a:off x="385762" y="2362200"/>
              <a:ext cx="1671638" cy="762000"/>
            </a:xfrm>
            <a:prstGeom prst="homePlat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Recap ERCOT model</a:t>
              </a:r>
              <a:endParaRPr lang="en-US" sz="1400" dirty="0"/>
            </a:p>
          </p:txBody>
        </p:sp>
        <p:sp>
          <p:nvSpPr>
            <p:cNvPr id="11" name="Chevron 10"/>
            <p:cNvSpPr/>
            <p:nvPr/>
          </p:nvSpPr>
          <p:spPr>
            <a:xfrm>
              <a:off x="1604962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MISO Scoring Model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2" name="Chevron 11"/>
            <p:cNvSpPr/>
            <p:nvPr/>
          </p:nvSpPr>
          <p:spPr>
            <a:xfrm>
              <a:off x="32004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Moody’s </a:t>
              </a:r>
              <a:r>
                <a:rPr lang="en-US" sz="1400" dirty="0" err="1" smtClean="0"/>
                <a:t>RiskCalc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3" name="Chevron 12"/>
            <p:cNvSpPr/>
            <p:nvPr/>
          </p:nvSpPr>
          <p:spPr>
            <a:xfrm>
              <a:off x="48006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Next Steps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827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Risk Assessment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3887" y="2535051"/>
            <a:ext cx="8153400" cy="116461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MISO </a:t>
            </a:r>
            <a:r>
              <a:rPr lang="en-US" sz="2400" dirty="0" smtClean="0"/>
              <a:t>uses two scoring models – one for public power entities and another for non-public power.  Note that the non-public model uses two-tier weighting. The MISO model was run with data from ERCOT agency-rated counterparties.</a:t>
            </a:r>
            <a:endParaRPr lang="en-US" sz="2000" dirty="0"/>
          </a:p>
        </p:txBody>
      </p:sp>
      <p:grpSp>
        <p:nvGrpSpPr>
          <p:cNvPr id="8" name="Group 7"/>
          <p:cNvGrpSpPr/>
          <p:nvPr/>
        </p:nvGrpSpPr>
        <p:grpSpPr>
          <a:xfrm>
            <a:off x="1414462" y="1066800"/>
            <a:ext cx="6391276" cy="762000"/>
            <a:chOff x="385762" y="2362200"/>
            <a:chExt cx="6391276" cy="762000"/>
          </a:xfrm>
        </p:grpSpPr>
        <p:sp>
          <p:nvSpPr>
            <p:cNvPr id="9" name="Pentagon 8"/>
            <p:cNvSpPr/>
            <p:nvPr/>
          </p:nvSpPr>
          <p:spPr>
            <a:xfrm>
              <a:off x="385762" y="2362200"/>
              <a:ext cx="1671638" cy="762000"/>
            </a:xfrm>
            <a:prstGeom prst="homePlate">
              <a:avLst/>
            </a:prstGeom>
            <a:noFill/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Recap ERCOT model</a:t>
              </a:r>
              <a:endParaRPr lang="en-US" sz="1400" dirty="0"/>
            </a:p>
          </p:txBody>
        </p:sp>
        <p:sp>
          <p:nvSpPr>
            <p:cNvPr id="10" name="Chevron 9"/>
            <p:cNvSpPr/>
            <p:nvPr/>
          </p:nvSpPr>
          <p:spPr>
            <a:xfrm>
              <a:off x="1604962" y="2362200"/>
              <a:ext cx="1976438" cy="762000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MISO Scoring Model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1" name="Chevron 10"/>
            <p:cNvSpPr/>
            <p:nvPr/>
          </p:nvSpPr>
          <p:spPr>
            <a:xfrm>
              <a:off x="32004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Moody’s </a:t>
              </a:r>
              <a:r>
                <a:rPr lang="en-US" sz="1400" dirty="0" err="1" smtClean="0"/>
                <a:t>RiskCalc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2" name="Chevron 11"/>
            <p:cNvSpPr/>
            <p:nvPr/>
          </p:nvSpPr>
          <p:spPr>
            <a:xfrm>
              <a:off x="48006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Next Steps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695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Risk Assessment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19100" y="1905000"/>
            <a:ext cx="8382000" cy="71565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MISO model results for agency-rated Counter-Parties.</a:t>
            </a:r>
            <a:endParaRPr lang="en-US" sz="2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6919" y="2514599"/>
            <a:ext cx="6400800" cy="3860498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1414462" y="1066800"/>
            <a:ext cx="6391276" cy="762000"/>
            <a:chOff x="385762" y="2362200"/>
            <a:chExt cx="6391276" cy="762000"/>
          </a:xfrm>
        </p:grpSpPr>
        <p:sp>
          <p:nvSpPr>
            <p:cNvPr id="10" name="Pentagon 9"/>
            <p:cNvSpPr/>
            <p:nvPr/>
          </p:nvSpPr>
          <p:spPr>
            <a:xfrm>
              <a:off x="385762" y="2362200"/>
              <a:ext cx="1671638" cy="762000"/>
            </a:xfrm>
            <a:prstGeom prst="homePlate">
              <a:avLst/>
            </a:prstGeom>
            <a:noFill/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Recap ERCOT model</a:t>
              </a:r>
              <a:endParaRPr lang="en-US" sz="1400" dirty="0"/>
            </a:p>
          </p:txBody>
        </p:sp>
        <p:sp>
          <p:nvSpPr>
            <p:cNvPr id="11" name="Chevron 10"/>
            <p:cNvSpPr/>
            <p:nvPr/>
          </p:nvSpPr>
          <p:spPr>
            <a:xfrm>
              <a:off x="1604962" y="2362200"/>
              <a:ext cx="1976438" cy="762000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MISO Scoring Model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2" name="Chevron 11"/>
            <p:cNvSpPr/>
            <p:nvPr/>
          </p:nvSpPr>
          <p:spPr>
            <a:xfrm>
              <a:off x="32004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Moody’s </a:t>
              </a:r>
              <a:r>
                <a:rPr lang="en-US" sz="1400" dirty="0" err="1" smtClean="0"/>
                <a:t>RiskCalc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3" name="Chevron 12"/>
            <p:cNvSpPr/>
            <p:nvPr/>
          </p:nvSpPr>
          <p:spPr>
            <a:xfrm>
              <a:off x="48006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Next Steps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9222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Risk Assessment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95300" y="1969411"/>
            <a:ext cx="8153400" cy="116461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MISO ratios and weightings.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700" y="2551720"/>
            <a:ext cx="8890600" cy="3505200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1381124" y="1066800"/>
            <a:ext cx="6391276" cy="762000"/>
            <a:chOff x="385762" y="2362200"/>
            <a:chExt cx="6391276" cy="762000"/>
          </a:xfrm>
        </p:grpSpPr>
        <p:sp>
          <p:nvSpPr>
            <p:cNvPr id="9" name="Pentagon 8"/>
            <p:cNvSpPr/>
            <p:nvPr/>
          </p:nvSpPr>
          <p:spPr>
            <a:xfrm>
              <a:off x="385762" y="2362200"/>
              <a:ext cx="1671638" cy="762000"/>
            </a:xfrm>
            <a:prstGeom prst="homePlate">
              <a:avLst/>
            </a:prstGeom>
            <a:noFill/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Recap ERCOT model</a:t>
              </a:r>
              <a:endParaRPr lang="en-US" sz="1400" dirty="0"/>
            </a:p>
          </p:txBody>
        </p:sp>
        <p:sp>
          <p:nvSpPr>
            <p:cNvPr id="10" name="Chevron 9"/>
            <p:cNvSpPr/>
            <p:nvPr/>
          </p:nvSpPr>
          <p:spPr>
            <a:xfrm>
              <a:off x="1604962" y="2362200"/>
              <a:ext cx="1976438" cy="762000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MISO Scoring Model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1" name="Chevron 10"/>
            <p:cNvSpPr/>
            <p:nvPr/>
          </p:nvSpPr>
          <p:spPr>
            <a:xfrm>
              <a:off x="32004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Moody’s </a:t>
              </a:r>
              <a:r>
                <a:rPr lang="en-US" sz="1400" dirty="0" err="1" smtClean="0"/>
                <a:t>RiskCalc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2" name="Chevron 11"/>
            <p:cNvSpPr/>
            <p:nvPr/>
          </p:nvSpPr>
          <p:spPr>
            <a:xfrm>
              <a:off x="48006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Next Steps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4653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Risk Assessment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1742433"/>
            <a:ext cx="8229600" cy="56325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Optimized non-public power weights.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5990" y="2286000"/>
            <a:ext cx="7467972" cy="3990981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1414462" y="909316"/>
            <a:ext cx="6391276" cy="762000"/>
            <a:chOff x="385762" y="2362200"/>
            <a:chExt cx="6391276" cy="762000"/>
          </a:xfrm>
        </p:grpSpPr>
        <p:sp>
          <p:nvSpPr>
            <p:cNvPr id="9" name="Pentagon 8"/>
            <p:cNvSpPr/>
            <p:nvPr/>
          </p:nvSpPr>
          <p:spPr>
            <a:xfrm>
              <a:off x="385762" y="2362200"/>
              <a:ext cx="1671638" cy="762000"/>
            </a:xfrm>
            <a:prstGeom prst="homePlate">
              <a:avLst/>
            </a:prstGeom>
            <a:noFill/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Recap ERCOT model</a:t>
              </a:r>
              <a:endParaRPr lang="en-US" sz="1400" dirty="0"/>
            </a:p>
          </p:txBody>
        </p:sp>
        <p:sp>
          <p:nvSpPr>
            <p:cNvPr id="10" name="Chevron 9"/>
            <p:cNvSpPr/>
            <p:nvPr/>
          </p:nvSpPr>
          <p:spPr>
            <a:xfrm>
              <a:off x="1604962" y="2362200"/>
              <a:ext cx="1976438" cy="762000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MISO Scoring Model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1" name="Chevron 10"/>
            <p:cNvSpPr/>
            <p:nvPr/>
          </p:nvSpPr>
          <p:spPr>
            <a:xfrm>
              <a:off x="32004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Moody’s </a:t>
              </a:r>
              <a:r>
                <a:rPr lang="en-US" sz="1400" dirty="0" err="1" smtClean="0"/>
                <a:t>RiskCalc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  <p:sp>
          <p:nvSpPr>
            <p:cNvPr id="12" name="Chevron 11"/>
            <p:cNvSpPr/>
            <p:nvPr/>
          </p:nvSpPr>
          <p:spPr>
            <a:xfrm>
              <a:off x="4800600" y="2362200"/>
              <a:ext cx="1976438" cy="762000"/>
            </a:xfrm>
            <a:prstGeom prst="chevron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dk1"/>
                  </a:solidFill>
                </a:rPr>
                <a:t>Next Steps</a:t>
              </a:r>
              <a:endParaRPr lang="en-US" sz="1400" dirty="0">
                <a:solidFill>
                  <a:schemeClr val="dk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24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3143</TotalTime>
  <Words>733</Words>
  <Application>Microsoft Office PowerPoint</Application>
  <PresentationFormat>On-screen Show (4:3)</PresentationFormat>
  <Paragraphs>181</Paragraphs>
  <Slides>19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1_Custom Design</vt:lpstr>
      <vt:lpstr>Office Theme</vt:lpstr>
      <vt:lpstr>Custom Design</vt:lpstr>
      <vt:lpstr>PowerPoint Presentation</vt:lpstr>
      <vt:lpstr>Credit Risk Assessment Models</vt:lpstr>
      <vt:lpstr>Credit Risk Assessment Models</vt:lpstr>
      <vt:lpstr>Credit Risk Assessment Models</vt:lpstr>
      <vt:lpstr>Credit Risk Assessment Models</vt:lpstr>
      <vt:lpstr>Credit Risk Assessment Models</vt:lpstr>
      <vt:lpstr>Credit Risk Assessment Models</vt:lpstr>
      <vt:lpstr>Credit Risk Assessment Models</vt:lpstr>
      <vt:lpstr>Credit Risk Assessment Models</vt:lpstr>
      <vt:lpstr>Credit Risk Assessment Models</vt:lpstr>
      <vt:lpstr>Credit Risk Assessment Models</vt:lpstr>
      <vt:lpstr>Credit Risk Assessment Models</vt:lpstr>
      <vt:lpstr>Credit Risk Assessment Models</vt:lpstr>
      <vt:lpstr>Credit Risk Assessment Models</vt:lpstr>
      <vt:lpstr>Credit Risk Assessment Models</vt:lpstr>
      <vt:lpstr>Credit Risk Assessment Models</vt:lpstr>
      <vt:lpstr>Credit Risk Assessment Models</vt:lpstr>
      <vt:lpstr>Credit Risk Assessment Models</vt:lpstr>
      <vt:lpstr>Counter-Party Credit Risk Assessment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Ruane, Mark</cp:lastModifiedBy>
  <cp:revision>152</cp:revision>
  <cp:lastPrinted>2016-01-21T20:53:15Z</cp:lastPrinted>
  <dcterms:created xsi:type="dcterms:W3CDTF">2016-01-21T15:20:31Z</dcterms:created>
  <dcterms:modified xsi:type="dcterms:W3CDTF">2020-07-13T19:05:31Z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