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8" r:id="rId8"/>
    <p:sldId id="318" r:id="rId9"/>
    <p:sldId id="344" r:id="rId10"/>
    <p:sldId id="352" r:id="rId11"/>
    <p:sldId id="350" r:id="rId12"/>
    <p:sldId id="351" r:id="rId13"/>
    <p:sldId id="353" r:id="rId14"/>
    <p:sldId id="346" r:id="rId15"/>
    <p:sldId id="356" r:id="rId16"/>
    <p:sldId id="342" r:id="rId17"/>
    <p:sldId id="338" r:id="rId18"/>
    <p:sldId id="29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85" d="100"/>
          <a:sy n="85" d="100"/>
        </p:scale>
        <p:origin x="16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62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65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7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88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86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0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July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July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0053"/>
            <a:ext cx="8213558" cy="442118"/>
          </a:xfrm>
        </p:spPr>
        <p:txBody>
          <a:bodyPr/>
          <a:lstStyle/>
          <a:p>
            <a:r>
              <a:rPr lang="en-US" sz="1800" dirty="0" smtClean="0"/>
              <a:t>Resource Allocation Analysis </a:t>
            </a:r>
            <a:r>
              <a:rPr lang="en-US" sz="1800" dirty="0" smtClean="0"/>
              <a:t>Example – </a:t>
            </a:r>
            <a:r>
              <a:rPr lang="en-US" sz="1800" dirty="0" smtClean="0"/>
              <a:t>Five Project </a:t>
            </a:r>
            <a:r>
              <a:rPr lang="en-US" sz="1800" dirty="0"/>
              <a:t>T</a:t>
            </a:r>
            <a:r>
              <a:rPr lang="en-US" sz="1800" dirty="0" smtClean="0"/>
              <a:t>eam Members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099" y="823078"/>
            <a:ext cx="8028501" cy="5536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027632">
            <a:off x="6946193" y="928822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Developer</a:t>
            </a:r>
            <a:endParaRPr lang="en-US" sz="1400" i="1" dirty="0"/>
          </a:p>
        </p:txBody>
      </p:sp>
      <p:sp>
        <p:nvSpPr>
          <p:cNvPr id="8" name="TextBox 7"/>
          <p:cNvSpPr txBox="1"/>
          <p:nvPr/>
        </p:nvSpPr>
        <p:spPr>
          <a:xfrm rot="20027632">
            <a:off x="2469213" y="908947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IT Architect</a:t>
            </a:r>
            <a:endParaRPr lang="en-US" sz="1400" i="1" dirty="0"/>
          </a:p>
        </p:txBody>
      </p:sp>
      <p:sp>
        <p:nvSpPr>
          <p:cNvPr id="9" name="TextBox 8"/>
          <p:cNvSpPr txBox="1"/>
          <p:nvPr/>
        </p:nvSpPr>
        <p:spPr>
          <a:xfrm rot="20027632">
            <a:off x="721308" y="943107"/>
            <a:ext cx="1913191" cy="30777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Production Support</a:t>
            </a:r>
            <a:endParaRPr lang="en-US" sz="1400" i="1" dirty="0"/>
          </a:p>
        </p:txBody>
      </p:sp>
      <p:sp>
        <p:nvSpPr>
          <p:cNvPr id="10" name="TextBox 9"/>
          <p:cNvSpPr txBox="1"/>
          <p:nvPr/>
        </p:nvSpPr>
        <p:spPr>
          <a:xfrm rot="20027632">
            <a:off x="3910548" y="908946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Tester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 rot="20027632">
            <a:off x="5407256" y="935529"/>
            <a:ext cx="14919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Project Manager</a:t>
            </a:r>
            <a:endParaRPr lang="en-US" sz="1400" i="1" dirty="0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2971799" y="6377317"/>
            <a:ext cx="3657601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000" b="0" dirty="0" smtClean="0"/>
              <a:t>Tan colors near bottom of each bar:  O&amp;M demand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000" b="0" dirty="0"/>
              <a:t>O</a:t>
            </a:r>
            <a:r>
              <a:rPr lang="en-US" sz="1000" b="0" dirty="0" smtClean="0"/>
              <a:t>ther colors:  Assigned work by project</a:t>
            </a:r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400257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6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981200"/>
          </a:xfrm>
        </p:spPr>
        <p:txBody>
          <a:bodyPr/>
          <a:lstStyle/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201964"/>
              </p:ext>
            </p:extLst>
          </p:nvPr>
        </p:nvGraphicFramePr>
        <p:xfrm>
          <a:off x="1219200" y="2971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2021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$1.32M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$3.20M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$1.98M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$0.58M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$2.30M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$0.22M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$0.00M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$4.28M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327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822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556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623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6/30/2020</a:t>
            </a:r>
            <a:endParaRPr lang="en-US" sz="1200" dirty="0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590800" y="6061536"/>
            <a:ext cx="4876800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>
                <a:solidFill>
                  <a:srgbClr val="FF0000"/>
                </a:solidFill>
              </a:rPr>
              <a:t>Changes to priorities will impact “Approved – Not Started” forecasts</a:t>
            </a:r>
            <a:endParaRPr lang="en-US" sz="1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91037"/>
              </p:ext>
            </p:extLst>
          </p:nvPr>
        </p:nvGraphicFramePr>
        <p:xfrm>
          <a:off x="228600" y="957203"/>
          <a:ext cx="8686799" cy="4483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Energy Storage Resource Single Model Registration and Charging Restrictions in Emergency Conditions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Lays the foundation for work that’s expected to be delivered with RTC in 2024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03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$45k-$65k – MMS impact</a:t>
                      </a:r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Clarify Requirements for Dist. Generation Resources (DGRs) and Dist. Energy Storage Resources (DESRs)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Lays the foundation for work that’s expected to be delivered with RTC in 2024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9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Modify Allocator for CRR Auction Revenue Distribution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$20k-$40k – S&amp;B impact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input requested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NOGRR195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Generator Voltage Control Tolerance Band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Discussed at ROS on 7/9/2020</a:t>
                      </a:r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PGRR076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Improvements to Generation Resource Interconnection or Change Request (GINR) Process</a:t>
                      </a: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RIOO-IS impacts (GINR)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team is fully allocated to RIOO-RS (RARF) 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Discussed at ROS on 7/9/2020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90518"/>
              </p:ext>
            </p:extLst>
          </p:nvPr>
        </p:nvGraphicFramePr>
        <p:xfrm>
          <a:off x="4729051" y="665748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698496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3060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632665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 / Prioritization Discussion</a:t>
            </a:r>
          </a:p>
          <a:p>
            <a:pPr lvl="2"/>
            <a:r>
              <a:rPr lang="en-US" sz="1400" dirty="0" smtClean="0"/>
              <a:t>Initial Discussion at July PRS / Follow-Up at August PRS</a:t>
            </a:r>
          </a:p>
          <a:p>
            <a:pPr lvl="2"/>
            <a:r>
              <a:rPr lang="en-US" sz="1400" dirty="0" smtClean="0"/>
              <a:t>Revision Request Inventory</a:t>
            </a:r>
          </a:p>
          <a:p>
            <a:pPr lvl="3"/>
            <a:r>
              <a:rPr lang="en-US" sz="1400" dirty="0" smtClean="0"/>
              <a:t>In-Flight Revision Requests</a:t>
            </a:r>
          </a:p>
          <a:p>
            <a:pPr lvl="3"/>
            <a:r>
              <a:rPr lang="en-US" sz="1400" dirty="0" smtClean="0"/>
              <a:t>Candidates for Summer 2021</a:t>
            </a:r>
          </a:p>
          <a:p>
            <a:pPr lvl="3"/>
            <a:r>
              <a:rPr lang="en-US" sz="1400" dirty="0"/>
              <a:t>Candidates </a:t>
            </a:r>
            <a:r>
              <a:rPr lang="en-US" sz="1400" dirty="0" smtClean="0"/>
              <a:t>for Implementation Prior to 2024 RTC Go-Live</a:t>
            </a:r>
          </a:p>
          <a:p>
            <a:pPr lvl="3"/>
            <a:r>
              <a:rPr lang="en-US" sz="1400" dirty="0" smtClean="0"/>
              <a:t>Remaining Items</a:t>
            </a:r>
          </a:p>
          <a:p>
            <a:pPr lvl="1"/>
            <a:r>
              <a:rPr lang="en-US" sz="1800" dirty="0" smtClean="0"/>
              <a:t>2020/2021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865415"/>
            <a:ext cx="8949560" cy="5105401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July Release – Off-Cycle – 7/1/2020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dirty="0" smtClean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NPRR837 – </a:t>
            </a:r>
            <a:r>
              <a:rPr lang="en-US" sz="1400" dirty="0"/>
              <a:t>Regional Planning Group (RPG) Process Reform</a:t>
            </a:r>
            <a:endParaRPr lang="en-US" sz="1400" dirty="0" smtClean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NPRR930(a) – </a:t>
            </a:r>
            <a:r>
              <a:rPr lang="en-US" sz="1400" dirty="0"/>
              <a:t>Process, Pricing, and Cost Recovery for Delayed Resource </a:t>
            </a:r>
            <a:r>
              <a:rPr lang="en-US" sz="1400" dirty="0" smtClean="0"/>
              <a:t>Outages</a:t>
            </a:r>
          </a:p>
          <a:p>
            <a:pPr lvl="2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O&amp;M </a:t>
            </a:r>
            <a:r>
              <a:rPr lang="en-US" sz="1400" dirty="0" smtClean="0"/>
              <a:t>portion – i.e. elements of the NPRR that aren’t part of the $100k-$200k IA project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August Release – Off-Cycle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8/1/2020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NPRR933 – </a:t>
            </a:r>
            <a:r>
              <a:rPr lang="en-US" sz="1400" dirty="0"/>
              <a:t>Reporting of Demand Response by Retail Electric Providers and Non-Opt-In Entities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RRGRR021 – </a:t>
            </a:r>
            <a:r>
              <a:rPr lang="en-US" sz="1400" dirty="0"/>
              <a:t>Dynamic Model Requirement for TSAT</a:t>
            </a: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8/4/2020 </a:t>
            </a:r>
            <a:r>
              <a:rPr lang="en-US" sz="1800" dirty="0"/>
              <a:t>– </a:t>
            </a:r>
            <a:r>
              <a:rPr lang="en-US" sz="1800" dirty="0" smtClean="0"/>
              <a:t>8/6/2020</a:t>
            </a:r>
            <a:r>
              <a:rPr lang="en-US" sz="1800" i="1" dirty="0">
                <a:solidFill>
                  <a:srgbClr val="00B050"/>
                </a:solidFill>
              </a:rPr>
              <a:t>	 In </a:t>
            </a:r>
            <a:r>
              <a:rPr lang="en-US" sz="1800" i="1" dirty="0" smtClean="0">
                <a:solidFill>
                  <a:srgbClr val="00B050"/>
                </a:solidFill>
              </a:rPr>
              <a:t>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NPRR935(a)</a:t>
            </a:r>
            <a:r>
              <a:rPr lang="en-US" sz="1400" dirty="0"/>
              <a:t> – Post All Wind and Solar </a:t>
            </a:r>
            <a:r>
              <a:rPr lang="en-US" sz="1400" dirty="0" smtClean="0"/>
              <a:t>Forecasts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Section </a:t>
            </a:r>
            <a:r>
              <a:rPr lang="en-US" sz="1200" kern="0" dirty="0"/>
              <a:t>4.2.2 (1</a:t>
            </a:r>
            <a:r>
              <a:rPr lang="en-US" sz="1200" kern="0" dirty="0" smtClean="0"/>
              <a:t>)(</a:t>
            </a:r>
            <a:r>
              <a:rPr lang="en-US" sz="1200" kern="0" dirty="0"/>
              <a:t>6</a:t>
            </a:r>
            <a:r>
              <a:rPr lang="en-US" sz="1200" kern="0" dirty="0" smtClean="0"/>
              <a:t>) and Section 4.2.5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NPRR951</a:t>
            </a:r>
            <a:r>
              <a:rPr lang="en-US" sz="1400" dirty="0"/>
              <a:t> – Active and Inactive SCED Constraint </a:t>
            </a:r>
            <a:r>
              <a:rPr lang="en-US" sz="1400" dirty="0" smtClean="0"/>
              <a:t>Reporting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NPRR977 – Create MIS Posting for RUC </a:t>
            </a:r>
            <a:r>
              <a:rPr lang="en-US" sz="1400" dirty="0" smtClean="0"/>
              <a:t>Cancellations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September Release </a:t>
            </a:r>
            <a:r>
              <a:rPr lang="en-US" sz="1800" dirty="0"/>
              <a:t>– Off-Cycle – </a:t>
            </a:r>
            <a:r>
              <a:rPr lang="en-US" sz="1800" dirty="0" smtClean="0"/>
              <a:t>9/x/2020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SCR804 </a:t>
            </a:r>
            <a:r>
              <a:rPr lang="en-US" sz="1400" dirty="0"/>
              <a:t>– ERCOT </a:t>
            </a:r>
            <a:r>
              <a:rPr lang="en-US" sz="1400" dirty="0" err="1"/>
              <a:t>GridGeo</a:t>
            </a:r>
            <a:r>
              <a:rPr lang="en-US" sz="1400" dirty="0"/>
              <a:t> Access </a:t>
            </a:r>
            <a:r>
              <a:rPr lang="en-US" sz="1400" dirty="0" smtClean="0"/>
              <a:t>for </a:t>
            </a:r>
            <a:r>
              <a:rPr lang="en-US" sz="1400" dirty="0"/>
              <a:t>Transmission </a:t>
            </a:r>
            <a:r>
              <a:rPr lang="en-US" sz="1400" dirty="0" smtClean="0"/>
              <a:t>Operators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Q3 Release </a:t>
            </a:r>
            <a:r>
              <a:rPr lang="en-US" sz="1800" dirty="0"/>
              <a:t>– Off-Cycle – </a:t>
            </a:r>
            <a:r>
              <a:rPr lang="en-US" sz="1800" dirty="0" smtClean="0"/>
              <a:t>9/3/2020 </a:t>
            </a:r>
            <a:r>
              <a:rPr lang="en-US" sz="1800" i="1" dirty="0" smtClean="0"/>
              <a:t>(target date)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RIOO – RARF Replacement – View/Update</a:t>
            </a:r>
            <a:endParaRPr lang="en-US" sz="1800" dirty="0"/>
          </a:p>
          <a:p>
            <a:pPr>
              <a:tabLst>
                <a:tab pos="2176463" algn="l"/>
                <a:tab pos="7197725" algn="l"/>
                <a:tab pos="75422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991383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98352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800446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2861364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18566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 Go-Lives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8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72000" y="2882595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 </a:t>
            </a:r>
            <a:r>
              <a:rPr lang="en-US" sz="1000" dirty="0" smtClean="0">
                <a:solidFill>
                  <a:srgbClr val="FF0000"/>
                </a:solidFill>
              </a:rPr>
              <a:t>(At Risk)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P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28483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94316"/>
              </p:ext>
            </p:extLst>
          </p:nvPr>
        </p:nvGraphicFramePr>
        <p:xfrm>
          <a:off x="176358" y="5047856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826, 879,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885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918, 930, 935(b), 939, 962, 965, 974, PGRR066,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10297" y="405381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8/1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216339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Q3  RIOO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077149" y="1756101"/>
            <a:ext cx="478383" cy="834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64760" y="440688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5460697" y="2463017"/>
            <a:ext cx="2443645" cy="2817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6010129" y="4121699"/>
            <a:ext cx="145365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 Go-Lives</a:t>
            </a:r>
            <a:endParaRPr 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Prioritization Discussion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399"/>
            <a:ext cx="8949560" cy="5105401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A number of Revision Requests were approved in late 2019 and early 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Revision Request project demand is high relative to historical norms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Project resources are at a very high utilization level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A review of priorities is needed to ensure funding is available for the most critical Revision Requests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ERCOT has identified candidates for delivery by summer 2021</a:t>
            </a: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ERCOT has also </a:t>
            </a:r>
            <a:r>
              <a:rPr lang="en-US" sz="1800" dirty="0"/>
              <a:t>identified candidates </a:t>
            </a:r>
            <a:r>
              <a:rPr lang="en-US" sz="1800" dirty="0" smtClean="0"/>
              <a:t>to be started in the next 6 months so they can be delivered prior to the software development phase of Real-Time Co-Optimization (RTC)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Market input is requested on: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Summer 2021 / Pre-RTC  (summarized on slide 7)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Remaining Revision Requests  (summarized on slide 8)</a:t>
            </a:r>
            <a:endParaRPr lang="en-US" sz="16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The next project starts are targeted for September/October </a:t>
            </a:r>
            <a:r>
              <a:rPr lang="en-US" sz="1800" dirty="0"/>
              <a:t>so this discussion can conclude at </a:t>
            </a:r>
            <a:r>
              <a:rPr lang="en-US" sz="1800" dirty="0" smtClean="0"/>
              <a:t>the August PRS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7603958" cy="442118"/>
          </a:xfrm>
        </p:spPr>
        <p:txBody>
          <a:bodyPr/>
          <a:lstStyle/>
          <a:p>
            <a:r>
              <a:rPr lang="en-US" sz="1800" dirty="0" smtClean="0"/>
              <a:t>Revision Requests – In-Flight Spending Forecasts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723143"/>
              </p:ext>
            </p:extLst>
          </p:nvPr>
        </p:nvGraphicFramePr>
        <p:xfrm>
          <a:off x="76200" y="786444"/>
          <a:ext cx="8991599" cy="5164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/>
                <a:gridCol w="914400"/>
                <a:gridCol w="914400"/>
                <a:gridCol w="914400"/>
                <a:gridCol w="22097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Phase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2020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2021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0332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NPRR863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Phase 2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ECRS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(ERCOT Contingency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Reserve Service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$700k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$1.40M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SCR781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RARF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Replacement (RIOO)</a:t>
                      </a:r>
                      <a:endParaRPr lang="en-US" sz="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$400k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View/Change in progress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CMM Phase 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NPRRs 484, 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867, 887, 907, 985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$400k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 (partial)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97132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NPRR856 / NPRR884 / OBDRR006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GridGeo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for Transmission Operators</a:t>
                      </a:r>
                      <a:endParaRPr lang="en-US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Sept. Go-Live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NPRR863 Phase 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FFR (Fast Frequency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Response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3/1/2020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Go-Live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NPRR986 / NPRR971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BESTF-2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RT AIEC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Go-Live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NPRR929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PTP Obligations w/Links to Option DAM Award Eligibility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Closing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R2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Critical Energy Infrastructure Information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R5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SCR803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 Integration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Solar Integration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/Dashboard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All Wind and Solar Forecasts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R4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and Inactive SCED Constraint Reporting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R4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Balancing Account Resettlement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Go-Live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NPRR873, NPRR911, NPRR920, NPRR952, NPRR998, SCR797, SCR802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(all &lt;$25k spend in 2020)</a:t>
                      </a:r>
                      <a:endParaRPr lang="en-US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Various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$3.20M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$1.98M</a:t>
                      </a: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0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6689558" cy="442118"/>
          </a:xfrm>
        </p:spPr>
        <p:txBody>
          <a:bodyPr/>
          <a:lstStyle/>
          <a:p>
            <a:r>
              <a:rPr lang="en-US" sz="1800" dirty="0" smtClean="0"/>
              <a:t>Revision Requests – 2020 / 2021 Spending Scenario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83959"/>
              </p:ext>
            </p:extLst>
          </p:nvPr>
        </p:nvGraphicFramePr>
        <p:xfrm>
          <a:off x="76200" y="737460"/>
          <a:ext cx="8229599" cy="536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990600"/>
                <a:gridCol w="1066800"/>
                <a:gridCol w="2285999"/>
              </a:tblGrid>
              <a:tr h="3565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2020 Spend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2021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In-Flight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(from previous slide)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$3.20M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$1.98M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 gridSpan="4"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Candidates for Summer 2021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Pricing /Cost Recovery for Delayed Res. Outages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Shoulder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month issue –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Early 2021 target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Mod. to Load Resources Providing RRS…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NPRR904 / OBDRR009</a:t>
                      </a:r>
                      <a:r>
                        <a:rPr lang="en-US" sz="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ORDC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Revisions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</a:t>
                      </a:r>
                    </a:p>
                  </a:txBody>
                  <a:tcPr marT="45732" marB="45732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market concerns and events that are more likely to occur in the summer months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NPRR1019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Pricing &amp; Settlement Changes for SWGRs...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NPRR974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Capacity Insufficiency OCN Transparency</a:t>
                      </a:r>
                      <a:endParaRPr lang="en-US" sz="4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56532">
                <a:tc gridSpan="4"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Candidates to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Implement 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 to RTC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NPRR1029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BESTF-6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DC Coupled Resources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</a:t>
                      </a:r>
                    </a:p>
                  </a:txBody>
                  <a:tcPr marT="45732" marB="45732" anchor="ctr"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evaluating this group </a:t>
                      </a:r>
                      <a:r>
                        <a:rPr lang="en-US" sz="1250" i="1" kern="12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RRs </a:t>
                      </a:r>
                      <a:r>
                        <a:rPr lang="en-US" sz="125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assess if: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Needed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RTC go-live in 2024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or 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Lays the foundation for work that’s expected to be delivered with RTC in 2024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NPRR1016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DGRs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DESRs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Nodal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Pricing for SODGs and SOTGs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NPRR1026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BESTF-7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Self-Limiting Facilities/Resources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NPRR963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Base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Point Deviation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Combo Model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NPRR987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BESTF-3 ESR PRC &amp; RT Capacity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BESTF-5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ESR Single Model Registration &amp; Charging Restrictions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PGRR082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Establish Small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Generation Interconnection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5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$3.45M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$4.28M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438400" y="6242768"/>
            <a:ext cx="53340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>
                <a:solidFill>
                  <a:srgbClr val="FF0000"/>
                </a:solidFill>
              </a:rPr>
              <a:t>Important:  These items have not been assessed for resource availability. 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>
                <a:solidFill>
                  <a:srgbClr val="FF0000"/>
                </a:solidFill>
              </a:rPr>
              <a:t>That review will be done once agreement is reached on overall priorities.</a:t>
            </a:r>
            <a:endParaRPr lang="en-US" sz="1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8061158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Market Input Requested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326122"/>
              </p:ext>
            </p:extLst>
          </p:nvPr>
        </p:nvGraphicFramePr>
        <p:xfrm>
          <a:off x="107732" y="780288"/>
          <a:ext cx="8915400" cy="5439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685800"/>
                <a:gridCol w="990600"/>
                <a:gridCol w="2819400"/>
              </a:tblGrid>
              <a:tr h="3565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Priority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Mitigated Offer Caps for RMR Resources</a:t>
                      </a:r>
                      <a:endParaRPr lang="en-US" sz="9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  <a:endParaRPr lang="en-US" sz="105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RT Non-Modeled Telemetered Net Generation…</a:t>
                      </a:r>
                      <a:endParaRPr lang="en-US" sz="9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recommends separating from CMM Phase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 for delivery by summer 2021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NPRR841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 Adj. to Day-Ahead Make Whole </a:t>
                      </a:r>
                      <a:r>
                        <a:rPr lang="en-US" sz="95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Pmts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due to A/S Infeasibility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RTC change the need for this?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NPRR879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Base Point, Base Point Deviation, &amp; Performance </a:t>
                      </a:r>
                      <a:r>
                        <a:rPr lang="en-US" sz="95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49780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Validation for PTP Obligations with Links to an Option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0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NPRR941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Create a Lower Rio Grande Valley Hub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$250k-$350k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30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Publish Approved DC Tie Schedules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60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NPRR965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GREDP Shutdown Exemption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Load Forecast Model Transparency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75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1775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NPRR1006</a:t>
                      </a:r>
                      <a:r>
                        <a:rPr lang="en-US" sz="95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Update RT On-Line Reliability Deployment</a:t>
                      </a:r>
                      <a:r>
                        <a:rPr lang="en-US" sz="95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Adder Inputs...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$140k-$180k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PGRR066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Interconnection Req. Cancellation &amp; Creation</a:t>
                      </a:r>
                      <a:r>
                        <a:rPr lang="en-US" sz="95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Inactive Status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Next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phase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 RIOO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ERCOT Outage Study Cases in the SOTE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Addition of DC Tie Ramp to GTBD Calculation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Early Access to Certain 60-Day Reports to TSPs</a:t>
                      </a:r>
                      <a:endParaRPr lang="en-US" sz="11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Increase CRR Transaction Capability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efficiencies with related CMM work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Ext. Telemetry Validations in Resource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Calc.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36148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SCR810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EMS Change to Count DC Ties towards 2% Constraint Criterion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 (August Board)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0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0053"/>
            <a:ext cx="7680158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Others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906660"/>
              </p:ext>
            </p:extLst>
          </p:nvPr>
        </p:nvGraphicFramePr>
        <p:xfrm>
          <a:off x="76200" y="1081944"/>
          <a:ext cx="8991599" cy="1737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762000"/>
                <a:gridCol w="914400"/>
                <a:gridCol w="609600"/>
                <a:gridCol w="29717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Priority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 / Recommended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Flexible Accounts, Payment of Invoices, and 	Disposition of Interest on Cash Collateral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NPRR1027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proposes to strike remaining gray-box language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Require ERCOT to Issue a DC Tie 	Curtailment Notice Prior to Curtailing DC Tie Load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internal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that will provide required data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NPRR857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Creation of Direct Current Tie Operator 	Market Participant Role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Southern Cross – no budgetary impact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77212"/>
              </p:ext>
            </p:extLst>
          </p:nvPr>
        </p:nvGraphicFramePr>
        <p:xfrm>
          <a:off x="76200" y="3596568"/>
          <a:ext cx="8991599" cy="2164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0"/>
                <a:gridCol w="838200"/>
                <a:gridCol w="685800"/>
                <a:gridCol w="838200"/>
                <a:gridCol w="28193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Next Approval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 / Recommended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Load Distribution Factor Process Update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NPRR1030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Modify Allocator for CRR Auction Revenue 	Distribution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Urgency requested at July PRS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NOGRR195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Generator Voltage Control Tolerance Band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PGRR076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effectLst/>
                        </a:rPr>
                        <a:t>Improvements to GINR Process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20842" y="3139282"/>
            <a:ext cx="7603958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smtClean="0"/>
              <a:t>Revision Requests – In Stakeholder Process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6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191011</TotalTime>
  <Words>2052</Words>
  <Application>Microsoft Office PowerPoint</Application>
  <PresentationFormat>On-screen Show (4:3)</PresentationFormat>
  <Paragraphs>721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Project Prioritization Discussion</vt:lpstr>
      <vt:lpstr>Revision Requests – In-Flight Spending Forecasts</vt:lpstr>
      <vt:lpstr>Revision Requests – 2020 / 2021 Spending Scenario</vt:lpstr>
      <vt:lpstr>Approved Revision Requests “Not Started” – Market Input Requested</vt:lpstr>
      <vt:lpstr>Approved Revision Requests “Not Started” – Others</vt:lpstr>
      <vt:lpstr>Resource Allocation Analysis Example – Five Project Team Members</vt:lpstr>
      <vt:lpstr>2020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2152</cp:revision>
  <cp:lastPrinted>2020-02-05T17:47:59Z</cp:lastPrinted>
  <dcterms:created xsi:type="dcterms:W3CDTF">2016-01-21T15:20:31Z</dcterms:created>
  <dcterms:modified xsi:type="dcterms:W3CDTF">2020-07-13T17:02:33Z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