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0"/>
  </p:notesMasterIdLst>
  <p:handoutMasterIdLst>
    <p:handoutMasterId r:id="rId21"/>
  </p:handoutMasterIdLst>
  <p:sldIdLst>
    <p:sldId id="260" r:id="rId7"/>
    <p:sldId id="258" r:id="rId8"/>
    <p:sldId id="318" r:id="rId9"/>
    <p:sldId id="344" r:id="rId10"/>
    <p:sldId id="352" r:id="rId11"/>
    <p:sldId id="350" r:id="rId12"/>
    <p:sldId id="351" r:id="rId13"/>
    <p:sldId id="353" r:id="rId14"/>
    <p:sldId id="346" r:id="rId15"/>
    <p:sldId id="356" r:id="rId16"/>
    <p:sldId id="342" r:id="rId17"/>
    <p:sldId id="338" r:id="rId18"/>
    <p:sldId id="294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67" autoAdjust="0"/>
    <p:restoredTop sz="98752" autoAdjust="0"/>
  </p:normalViewPr>
  <p:slideViewPr>
    <p:cSldViewPr showGuides="1">
      <p:cViewPr varScale="1">
        <p:scale>
          <a:sx n="85" d="100"/>
          <a:sy n="85" d="100"/>
        </p:scale>
        <p:origin x="16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787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06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62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965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170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0884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3861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807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/>
              <a:t>July 2020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July 16,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842" y="280053"/>
            <a:ext cx="8213558" cy="442118"/>
          </a:xfrm>
        </p:spPr>
        <p:txBody>
          <a:bodyPr/>
          <a:lstStyle/>
          <a:p>
            <a:r>
              <a:rPr lang="en-US" sz="1800" dirty="0" smtClean="0"/>
              <a:t>Resource Allocation Analysis </a:t>
            </a:r>
            <a:r>
              <a:rPr lang="en-US" sz="1800" dirty="0" smtClean="0"/>
              <a:t>Example – </a:t>
            </a:r>
            <a:r>
              <a:rPr lang="en-US" sz="1800" dirty="0" smtClean="0"/>
              <a:t>Five Project </a:t>
            </a:r>
            <a:r>
              <a:rPr lang="en-US" sz="1800" dirty="0"/>
              <a:t>T</a:t>
            </a:r>
            <a:r>
              <a:rPr lang="en-US" sz="1800" dirty="0" smtClean="0"/>
              <a:t>eam Members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099" y="823078"/>
            <a:ext cx="8028501" cy="55368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0027632">
            <a:off x="6946193" y="928822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Developer</a:t>
            </a:r>
            <a:endParaRPr lang="en-US" sz="1400" i="1" dirty="0"/>
          </a:p>
        </p:txBody>
      </p:sp>
      <p:sp>
        <p:nvSpPr>
          <p:cNvPr id="8" name="TextBox 7"/>
          <p:cNvSpPr txBox="1"/>
          <p:nvPr/>
        </p:nvSpPr>
        <p:spPr>
          <a:xfrm rot="20027632">
            <a:off x="2469213" y="908947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IT Architect</a:t>
            </a:r>
            <a:endParaRPr lang="en-US" sz="1400" i="1" dirty="0"/>
          </a:p>
        </p:txBody>
      </p:sp>
      <p:sp>
        <p:nvSpPr>
          <p:cNvPr id="9" name="TextBox 8"/>
          <p:cNvSpPr txBox="1"/>
          <p:nvPr/>
        </p:nvSpPr>
        <p:spPr>
          <a:xfrm rot="20027632">
            <a:off x="721308" y="943107"/>
            <a:ext cx="1913191" cy="307777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Production Support</a:t>
            </a:r>
            <a:endParaRPr lang="en-US" sz="1400" i="1" dirty="0"/>
          </a:p>
        </p:txBody>
      </p:sp>
      <p:sp>
        <p:nvSpPr>
          <p:cNvPr id="10" name="TextBox 9"/>
          <p:cNvSpPr txBox="1"/>
          <p:nvPr/>
        </p:nvSpPr>
        <p:spPr>
          <a:xfrm rot="20027632">
            <a:off x="3910548" y="908946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Tester</a:t>
            </a:r>
            <a:endParaRPr lang="en-US" sz="1400" i="1" dirty="0"/>
          </a:p>
        </p:txBody>
      </p:sp>
      <p:sp>
        <p:nvSpPr>
          <p:cNvPr id="11" name="TextBox 10"/>
          <p:cNvSpPr txBox="1"/>
          <p:nvPr/>
        </p:nvSpPr>
        <p:spPr>
          <a:xfrm rot="20027632">
            <a:off x="5407256" y="935529"/>
            <a:ext cx="1491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Project Manager</a:t>
            </a:r>
            <a:endParaRPr lang="en-US" sz="1400" i="1" dirty="0"/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2971799" y="6377317"/>
            <a:ext cx="3657601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000" b="0" dirty="0" smtClean="0"/>
              <a:t>Tan colors near bottom of each bar:  O&amp;M demand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000" b="0" dirty="0"/>
              <a:t>O</a:t>
            </a:r>
            <a:r>
              <a:rPr lang="en-US" sz="1000" b="0" dirty="0" smtClean="0"/>
              <a:t>ther colors:  Assigned work by project</a:t>
            </a:r>
            <a:endParaRPr lang="en-US" sz="1000" b="0" dirty="0"/>
          </a:p>
        </p:txBody>
      </p:sp>
    </p:spTree>
    <p:extLst>
      <p:ext uri="{BB962C8B-B14F-4D97-AF65-F5344CB8AC3E}">
        <p14:creationId xmlns:p14="http://schemas.microsoft.com/office/powerpoint/2010/main" val="400257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114800" cy="518318"/>
          </a:xfrm>
        </p:spPr>
        <p:txBody>
          <a:bodyPr/>
          <a:lstStyle/>
          <a:p>
            <a:r>
              <a:rPr lang="en-US" sz="2400" dirty="0" smtClean="0"/>
              <a:t>2020 Project Spending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5952" y="6533145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327176" y="6043404"/>
            <a:ext cx="5867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>
                <a:solidFill>
                  <a:prstClr val="black"/>
                </a:solidFill>
              </a:rPr>
              <a:t>2020 PPL Budget  =  $29.0M</a:t>
            </a:r>
            <a:endParaRPr lang="en-US" sz="800" b="0" dirty="0">
              <a:solidFill>
                <a:prstClr val="black"/>
              </a:solidFill>
            </a:endParaRPr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2327176" y="6316252"/>
            <a:ext cx="5867400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 smtClean="0">
                <a:solidFill>
                  <a:srgbClr val="FF0000"/>
                </a:solidFill>
              </a:rPr>
              <a:t>“Potential Demand” represents internal ERCOT projects that have not been fully approved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76" y="841013"/>
            <a:ext cx="8993152" cy="509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91400" cy="518318"/>
          </a:xfrm>
        </p:spPr>
        <p:txBody>
          <a:bodyPr/>
          <a:lstStyle/>
          <a:p>
            <a:r>
              <a:rPr lang="en-US" sz="2400" dirty="0"/>
              <a:t>Revision Request Funding Placeholder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90601"/>
            <a:ext cx="8686800" cy="1981200"/>
          </a:xfrm>
        </p:spPr>
        <p:txBody>
          <a:bodyPr/>
          <a:lstStyle/>
          <a:p>
            <a:r>
              <a:rPr lang="en-US" sz="2000" dirty="0" smtClean="0"/>
              <a:t>In ERCOT’s 2020/2021 proposed budget, the following amounts are allocated for Revision </a:t>
            </a:r>
            <a:r>
              <a:rPr lang="en-US" sz="2000" dirty="0"/>
              <a:t>Request </a:t>
            </a:r>
            <a:r>
              <a:rPr lang="en-US" sz="2000" dirty="0" smtClean="0"/>
              <a:t>work</a:t>
            </a:r>
          </a:p>
          <a:p>
            <a:pPr lvl="1"/>
            <a:r>
              <a:rPr lang="en-US" sz="1600" dirty="0" smtClean="0"/>
              <a:t>2020 = $4M</a:t>
            </a:r>
          </a:p>
          <a:p>
            <a:pPr lvl="1"/>
            <a:r>
              <a:rPr lang="en-US" sz="1600" dirty="0" smtClean="0"/>
              <a:t>2021 = $4M</a:t>
            </a:r>
          </a:p>
          <a:p>
            <a:pPr marL="457200" indent="-457200">
              <a:buFont typeface="+mj-lt"/>
              <a:buAutoNum type="arabicPeriod"/>
            </a:pP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Yearly Revision Request Spending Forecast Summary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201964"/>
              </p:ext>
            </p:extLst>
          </p:nvPr>
        </p:nvGraphicFramePr>
        <p:xfrm>
          <a:off x="1219200" y="2971800"/>
          <a:ext cx="6840064" cy="28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332"/>
                <a:gridCol w="1600866"/>
                <a:gridCol w="1600866"/>
              </a:tblGrid>
              <a:tr h="5588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Project Status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2020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2021</a:t>
                      </a:r>
                      <a:endParaRPr lang="en-US" sz="2000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YTD Actuals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$1.32M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-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In-Flight / Complete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$3.20M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$1.98M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Not Started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$0.58M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$2.30M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 Funding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$0.22M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$0.00M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Allocation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$4.28M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219200" y="532792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9200" y="5822902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355600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56539" y="3623235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As of 6/30/2020</a:t>
            </a:r>
            <a:endParaRPr lang="en-US" sz="1200" dirty="0"/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2590800" y="6061536"/>
            <a:ext cx="4876800" cy="2400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>
                <a:solidFill>
                  <a:srgbClr val="FF0000"/>
                </a:solidFill>
              </a:rPr>
              <a:t>Changes to priorities will impact “Approved – Not Started” forecasts</a:t>
            </a:r>
            <a:endParaRPr lang="en-US" sz="12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0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 smtClean="0"/>
              <a:t>Priority / Rank Options for Revision Requests with Impacts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91037"/>
              </p:ext>
            </p:extLst>
          </p:nvPr>
        </p:nvGraphicFramePr>
        <p:xfrm>
          <a:off x="228600" y="957203"/>
          <a:ext cx="8686799" cy="4483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276600"/>
                <a:gridCol w="762000"/>
                <a:gridCol w="762000"/>
                <a:gridCol w="2590799"/>
              </a:tblGrid>
              <a:tr h="6399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642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NPRR1002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BESTF-5 Energy Storage Resource Single Model Registration and Charging Restrictions in Emergency Conditions</a:t>
                      </a:r>
                      <a:endParaRPr lang="en-US" sz="11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3060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Lays the foundation for work that’s expected to be delivered with RTC in 2024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503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NPRR1004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 Distribution Factor Process Update</a:t>
                      </a:r>
                      <a:endParaRPr lang="en-US" sz="11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3210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$45k-$65k – MMS impact</a:t>
                      </a:r>
                    </a:p>
                  </a:txBody>
                  <a:tcPr anchor="ctr"/>
                </a:tc>
              </a:tr>
              <a:tr h="642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NPRR1016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Clarify Requirements for Dist. Generation Resources (DGRs) and Dist. Energy Storage Resources (DESRs)</a:t>
                      </a:r>
                      <a:endParaRPr lang="en-US" sz="11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3070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Lays the foundation for work that’s expected to be delivered with RTC in 2024</a:t>
                      </a: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7695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NPRR1030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Modify Allocator for CRR Auction Revenue Distribution</a:t>
                      </a:r>
                      <a:endParaRPr lang="en-US" sz="11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$20k-$40k – S&amp;B impact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Market input requested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NOGRR195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Generator Voltage Control Tolerance Band</a:t>
                      </a:r>
                      <a:endParaRPr lang="en-US" sz="11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REGULATORY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Discussed at ROS on 7/9/2020</a:t>
                      </a:r>
                    </a:p>
                  </a:txBody>
                  <a:tcPr anchor="ctr"/>
                </a:tc>
              </a:tr>
              <a:tr h="642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PGRR076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Improvements to Generation Resource Interconnection or Change Request (GINR) Process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3200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RIOO-IS impacts (GINR)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Project team is fully allocated to RIOO-RS (RARF) work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Discussed at ROS on 7/9/2020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690518"/>
              </p:ext>
            </p:extLst>
          </p:nvPr>
        </p:nvGraphicFramePr>
        <p:xfrm>
          <a:off x="4729051" y="665748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438400" y="5698496"/>
            <a:ext cx="3352800" cy="661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2020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	= </a:t>
            </a:r>
            <a:r>
              <a:rPr lang="en-US" sz="900" b="0" kern="0" dirty="0" smtClean="0">
                <a:solidFill>
                  <a:srgbClr val="000000"/>
                </a:solidFill>
              </a:rPr>
              <a:t>3060</a:t>
            </a:r>
            <a:endParaRPr lang="en-US" sz="900" b="0" kern="0" dirty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Rank </a:t>
            </a:r>
            <a:r>
              <a:rPr lang="en-US" sz="900" b="0" kern="0" dirty="0">
                <a:solidFill>
                  <a:srgbClr val="000000"/>
                </a:solidFill>
              </a:rPr>
              <a:t>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	=   260</a:t>
            </a:r>
          </a:p>
        </p:txBody>
      </p:sp>
      <p:sp>
        <p:nvSpPr>
          <p:cNvPr id="7" name="TextBox 23"/>
          <p:cNvSpPr txBox="1">
            <a:spLocks noChangeArrowheads="1"/>
          </p:cNvSpPr>
          <p:nvPr/>
        </p:nvSpPr>
        <p:spPr bwMode="auto">
          <a:xfrm>
            <a:off x="6096000" y="5632665"/>
            <a:ext cx="2169858" cy="80021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Note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Items in the Regulatory</a:t>
            </a:r>
            <a:r>
              <a:rPr lang="en-US" sz="900" b="0" kern="0" dirty="0">
                <a:solidFill>
                  <a:srgbClr val="000000"/>
                </a:solidFill>
              </a:rPr>
              <a:t> </a:t>
            </a:r>
            <a:r>
              <a:rPr lang="en-US" sz="900" b="0" kern="0" dirty="0" smtClean="0">
                <a:solidFill>
                  <a:srgbClr val="000000"/>
                </a:solidFill>
              </a:rPr>
              <a:t>section of the PPL are not tracked against the market Revision Request funding allocation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6934200" cy="41148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  <a:endParaRPr lang="en-US" sz="1800" dirty="0" smtClean="0"/>
          </a:p>
          <a:p>
            <a:pPr lvl="1"/>
            <a:r>
              <a:rPr lang="en-US" sz="1800" dirty="0" smtClean="0"/>
              <a:t>Recent / Upcoming Project Implementations</a:t>
            </a:r>
          </a:p>
          <a:p>
            <a:pPr lvl="1"/>
            <a:r>
              <a:rPr lang="en-US" sz="1800" dirty="0" smtClean="0"/>
              <a:t>2020 Release Targets</a:t>
            </a:r>
          </a:p>
          <a:p>
            <a:pPr lvl="1"/>
            <a:r>
              <a:rPr lang="en-US" sz="1800" dirty="0" smtClean="0"/>
              <a:t>Planned </a:t>
            </a:r>
            <a:r>
              <a:rPr lang="en-US" sz="1800" dirty="0"/>
              <a:t>Project </a:t>
            </a:r>
            <a:r>
              <a:rPr lang="en-US" sz="1800" dirty="0" smtClean="0"/>
              <a:t>Starts / Prioritization Discussion</a:t>
            </a:r>
          </a:p>
          <a:p>
            <a:pPr lvl="2"/>
            <a:r>
              <a:rPr lang="en-US" sz="1400" dirty="0" smtClean="0"/>
              <a:t>Initial Discussion at July PRS / Follow-Up at August PRS</a:t>
            </a:r>
          </a:p>
          <a:p>
            <a:pPr lvl="2"/>
            <a:r>
              <a:rPr lang="en-US" sz="1400" dirty="0" smtClean="0"/>
              <a:t>Revision Request Inventory</a:t>
            </a:r>
          </a:p>
          <a:p>
            <a:pPr lvl="3"/>
            <a:r>
              <a:rPr lang="en-US" sz="1400" dirty="0" smtClean="0"/>
              <a:t>In-Flight Revision Requests</a:t>
            </a:r>
          </a:p>
          <a:p>
            <a:pPr lvl="3"/>
            <a:r>
              <a:rPr lang="en-US" sz="1400" dirty="0" smtClean="0"/>
              <a:t>Candidates for Summer 2021</a:t>
            </a:r>
          </a:p>
          <a:p>
            <a:pPr lvl="3"/>
            <a:r>
              <a:rPr lang="en-US" sz="1400" dirty="0"/>
              <a:t>Candidates </a:t>
            </a:r>
            <a:r>
              <a:rPr lang="en-US" sz="1400" dirty="0" smtClean="0"/>
              <a:t>for Implementation Prior to 2024 RTC Go-Live</a:t>
            </a:r>
          </a:p>
          <a:p>
            <a:pPr lvl="3"/>
            <a:r>
              <a:rPr lang="en-US" sz="1400" dirty="0" smtClean="0"/>
              <a:t>Remaining Items</a:t>
            </a:r>
          </a:p>
          <a:p>
            <a:pPr lvl="1"/>
            <a:r>
              <a:rPr lang="en-US" sz="1800" dirty="0" smtClean="0"/>
              <a:t>2020/2021 </a:t>
            </a:r>
            <a:r>
              <a:rPr lang="en-US" sz="1800" dirty="0"/>
              <a:t>Project Spending Forecast</a:t>
            </a:r>
          </a:p>
          <a:p>
            <a:pPr lvl="1"/>
            <a:r>
              <a:rPr lang="en-US" sz="1800" dirty="0" smtClean="0"/>
              <a:t>Priority/Rank Options for Revision Requests with Impacts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accent1"/>
                </a:solidFill>
              </a:rPr>
              <a:t>Project Update Agenda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Recent / Upcoming Project Implementations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0" y="865415"/>
            <a:ext cx="8949560" cy="5105401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2020 July Release – Off-Cycle – 7/1/2020	</a:t>
            </a:r>
            <a:r>
              <a:rPr lang="en-US" sz="1800" i="1" dirty="0">
                <a:solidFill>
                  <a:srgbClr val="00B050"/>
                </a:solidFill>
              </a:rPr>
              <a:t> </a:t>
            </a:r>
            <a:r>
              <a:rPr lang="en-US" sz="1800" i="1" dirty="0" smtClean="0">
                <a:solidFill>
                  <a:srgbClr val="00B050"/>
                </a:solidFill>
              </a:rPr>
              <a:t>Complete</a:t>
            </a:r>
            <a:endParaRPr lang="en-US" sz="1800" dirty="0" smtClean="0"/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r>
              <a:rPr lang="en-US" sz="1400" dirty="0" smtClean="0"/>
              <a:t>NPRR837 – </a:t>
            </a:r>
            <a:r>
              <a:rPr lang="en-US" sz="1400" dirty="0"/>
              <a:t>Regional Planning Group (RPG) Process Reform</a:t>
            </a:r>
            <a:endParaRPr lang="en-US" sz="1400" dirty="0" smtClean="0"/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r>
              <a:rPr lang="en-US" sz="1400" dirty="0" smtClean="0"/>
              <a:t>NPRR930(a) – </a:t>
            </a:r>
            <a:r>
              <a:rPr lang="en-US" sz="1400" dirty="0"/>
              <a:t>Process, Pricing, and Cost Recovery for Delayed Resource </a:t>
            </a:r>
            <a:r>
              <a:rPr lang="en-US" sz="1400" dirty="0" smtClean="0"/>
              <a:t>Outages</a:t>
            </a:r>
          </a:p>
          <a:p>
            <a:pPr lvl="2">
              <a:tabLst>
                <a:tab pos="2176463" algn="l"/>
                <a:tab pos="7197725" algn="l"/>
                <a:tab pos="7542213" algn="l"/>
              </a:tabLst>
            </a:pPr>
            <a:r>
              <a:rPr lang="en-US" sz="1400" dirty="0"/>
              <a:t>O&amp;M </a:t>
            </a:r>
            <a:r>
              <a:rPr lang="en-US" sz="1400" dirty="0" smtClean="0"/>
              <a:t>portion – i.e. elements of the NPRR that aren’t part of the $100k-$200k IA project</a:t>
            </a:r>
            <a:endParaRPr lang="en-US" sz="1400" dirty="0"/>
          </a:p>
          <a:p>
            <a:pPr>
              <a:tabLst>
                <a:tab pos="2176463" algn="l"/>
                <a:tab pos="7199313" algn="l"/>
              </a:tabLst>
            </a:pPr>
            <a:endParaRPr lang="en-US" sz="8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2020 August Release – Off-Cycle</a:t>
            </a:r>
            <a:r>
              <a:rPr lang="en-US" sz="1800" dirty="0" smtClean="0"/>
              <a:t> </a:t>
            </a:r>
            <a:r>
              <a:rPr lang="en-US" sz="1800" dirty="0"/>
              <a:t>– </a:t>
            </a:r>
            <a:r>
              <a:rPr lang="en-US" sz="1800" dirty="0" smtClean="0"/>
              <a:t>8/1/2020</a:t>
            </a:r>
            <a:r>
              <a:rPr lang="en-US" sz="1800" i="1" dirty="0">
                <a:solidFill>
                  <a:srgbClr val="00B050"/>
                </a:solidFill>
              </a:rPr>
              <a:t>	 In Flight</a:t>
            </a:r>
            <a:endParaRPr lang="en-US" sz="18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NPRR933 – </a:t>
            </a:r>
            <a:r>
              <a:rPr lang="en-US" sz="1400" dirty="0"/>
              <a:t>Reporting of Demand Response by Retail Electric Providers and Non-Opt-In Entities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RRGRR021 – </a:t>
            </a:r>
            <a:r>
              <a:rPr lang="en-US" sz="1400" dirty="0"/>
              <a:t>Dynamic Model Requirement for TSAT</a:t>
            </a:r>
            <a:endParaRPr lang="en-US" sz="1400" dirty="0" smtClean="0"/>
          </a:p>
          <a:p>
            <a:pPr>
              <a:tabLst>
                <a:tab pos="2176463" algn="l"/>
                <a:tab pos="7199313" algn="l"/>
              </a:tabLst>
            </a:pPr>
            <a:endParaRPr lang="en-US" sz="8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2020 August </a:t>
            </a:r>
            <a:r>
              <a:rPr lang="en-US" sz="1800" dirty="0"/>
              <a:t>Release – </a:t>
            </a:r>
            <a:r>
              <a:rPr lang="en-US" sz="1800" dirty="0" smtClean="0"/>
              <a:t>R4 </a:t>
            </a:r>
            <a:r>
              <a:rPr lang="en-US" sz="1800" dirty="0"/>
              <a:t>– </a:t>
            </a:r>
            <a:r>
              <a:rPr lang="en-US" sz="1800" dirty="0" smtClean="0"/>
              <a:t>8/4/2020 </a:t>
            </a:r>
            <a:r>
              <a:rPr lang="en-US" sz="1800" dirty="0"/>
              <a:t>– </a:t>
            </a:r>
            <a:r>
              <a:rPr lang="en-US" sz="1800" dirty="0" smtClean="0"/>
              <a:t>8/6/2020</a:t>
            </a:r>
            <a:r>
              <a:rPr lang="en-US" sz="1800" i="1" dirty="0">
                <a:solidFill>
                  <a:srgbClr val="00B050"/>
                </a:solidFill>
              </a:rPr>
              <a:t>	 In </a:t>
            </a:r>
            <a:r>
              <a:rPr lang="en-US" sz="1800" i="1" dirty="0" smtClean="0">
                <a:solidFill>
                  <a:srgbClr val="00B050"/>
                </a:solidFill>
              </a:rPr>
              <a:t>Flight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NPRR935(a)</a:t>
            </a:r>
            <a:r>
              <a:rPr lang="en-US" sz="1400" dirty="0"/>
              <a:t> – Post All Wind and Solar </a:t>
            </a:r>
            <a:r>
              <a:rPr lang="en-US" sz="1400" dirty="0" smtClean="0"/>
              <a:t>Forecasts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 smtClean="0"/>
              <a:t>Section </a:t>
            </a:r>
            <a:r>
              <a:rPr lang="en-US" sz="1200" kern="0" dirty="0"/>
              <a:t>4.2.2 (1</a:t>
            </a:r>
            <a:r>
              <a:rPr lang="en-US" sz="1200" kern="0" dirty="0" smtClean="0"/>
              <a:t>)(</a:t>
            </a:r>
            <a:r>
              <a:rPr lang="en-US" sz="1200" kern="0" dirty="0"/>
              <a:t>6</a:t>
            </a:r>
            <a:r>
              <a:rPr lang="en-US" sz="1200" kern="0" dirty="0" smtClean="0"/>
              <a:t>) and Section 4.2.5</a:t>
            </a:r>
            <a:endParaRPr lang="en-US" sz="1200" dirty="0" smtClean="0">
              <a:solidFill>
                <a:srgbClr val="FF0000"/>
              </a:solidFill>
            </a:endParaRP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NPRR951</a:t>
            </a:r>
            <a:r>
              <a:rPr lang="en-US" sz="1400" dirty="0"/>
              <a:t> – Active and Inactive SCED Constraint </a:t>
            </a:r>
            <a:r>
              <a:rPr lang="en-US" sz="1400" dirty="0" smtClean="0"/>
              <a:t>Reporting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NPRR977 – Create MIS Posting for RUC </a:t>
            </a:r>
            <a:r>
              <a:rPr lang="en-US" sz="1400" dirty="0" smtClean="0"/>
              <a:t>Cancellations</a:t>
            </a:r>
          </a:p>
          <a:p>
            <a:pPr lvl="1">
              <a:tabLst>
                <a:tab pos="2176463" algn="l"/>
                <a:tab pos="7199313" algn="l"/>
              </a:tabLst>
            </a:pPr>
            <a:endParaRPr lang="en-US" sz="8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2020 </a:t>
            </a:r>
            <a:r>
              <a:rPr lang="en-US" sz="1800" dirty="0" smtClean="0"/>
              <a:t>September Release </a:t>
            </a:r>
            <a:r>
              <a:rPr lang="en-US" sz="1800" dirty="0"/>
              <a:t>– Off-Cycle – </a:t>
            </a:r>
            <a:r>
              <a:rPr lang="en-US" sz="1800" dirty="0" smtClean="0"/>
              <a:t>9/x/2020</a:t>
            </a:r>
            <a:r>
              <a:rPr lang="en-US" sz="1800" dirty="0"/>
              <a:t>	</a:t>
            </a:r>
            <a:r>
              <a:rPr lang="en-US" sz="1800" i="1" dirty="0">
                <a:solidFill>
                  <a:srgbClr val="00B050"/>
                </a:solidFill>
              </a:rPr>
              <a:t> In Flight</a:t>
            </a:r>
            <a:endParaRPr lang="en-US" sz="1800" dirty="0"/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r>
              <a:rPr lang="en-US" sz="1400" dirty="0" smtClean="0"/>
              <a:t>SCR804 </a:t>
            </a:r>
            <a:r>
              <a:rPr lang="en-US" sz="1400" dirty="0"/>
              <a:t>– ERCOT </a:t>
            </a:r>
            <a:r>
              <a:rPr lang="en-US" sz="1400" dirty="0" err="1"/>
              <a:t>GridGeo</a:t>
            </a:r>
            <a:r>
              <a:rPr lang="en-US" sz="1400" dirty="0"/>
              <a:t> Access </a:t>
            </a:r>
            <a:r>
              <a:rPr lang="en-US" sz="1400" dirty="0" smtClean="0"/>
              <a:t>for </a:t>
            </a:r>
            <a:r>
              <a:rPr lang="en-US" sz="1400" dirty="0"/>
              <a:t>Transmission </a:t>
            </a:r>
            <a:r>
              <a:rPr lang="en-US" sz="1400" dirty="0" smtClean="0"/>
              <a:t>Operators</a:t>
            </a:r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endParaRPr lang="en-US" sz="8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2020 </a:t>
            </a:r>
            <a:r>
              <a:rPr lang="en-US" sz="1800" dirty="0" smtClean="0"/>
              <a:t>Q3 Release </a:t>
            </a:r>
            <a:r>
              <a:rPr lang="en-US" sz="1800" dirty="0"/>
              <a:t>– Off-Cycle – </a:t>
            </a:r>
            <a:r>
              <a:rPr lang="en-US" sz="1800" dirty="0" smtClean="0"/>
              <a:t>9/3/2020 </a:t>
            </a:r>
            <a:r>
              <a:rPr lang="en-US" sz="1800" i="1" dirty="0" smtClean="0"/>
              <a:t>(target date)</a:t>
            </a:r>
            <a:r>
              <a:rPr lang="en-US" sz="1800" dirty="0"/>
              <a:t>	</a:t>
            </a:r>
            <a:r>
              <a:rPr lang="en-US" sz="1800" i="1" dirty="0">
                <a:solidFill>
                  <a:srgbClr val="00B050"/>
                </a:solidFill>
              </a:rPr>
              <a:t> In Flight</a:t>
            </a:r>
            <a:endParaRPr lang="en-US" sz="1800" dirty="0"/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r>
              <a:rPr lang="en-US" sz="1400" dirty="0" smtClean="0"/>
              <a:t>RIOO – RARF Replacement – View/Update</a:t>
            </a:r>
            <a:endParaRPr lang="en-US" sz="1800" dirty="0"/>
          </a:p>
          <a:p>
            <a:pPr>
              <a:tabLst>
                <a:tab pos="2176463" algn="l"/>
                <a:tab pos="7197725" algn="l"/>
                <a:tab pos="7542213" algn="l"/>
              </a:tabLst>
            </a:pPr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438400" y="6125021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2020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5991383"/>
              </p:ext>
            </p:extLst>
          </p:nvPr>
        </p:nvGraphicFramePr>
        <p:xfrm>
          <a:off x="160280" y="798446"/>
          <a:ext cx="8839200" cy="4262008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2/4 – 2/6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3/31 – 4/2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5/26 – 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5/29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8/4 – 8/6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10/13 – 10/15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12/8 – 12/10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SCR797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 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NPRR968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EMIL Web Interface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NPRR863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Ph1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NOGRR187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OBDRR011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SCR802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NPRR978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NPRR837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NPRR930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NPRR935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NPRR977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RRGRR019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MIS Go-Live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MMS/OS Refresh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NPRR863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Ph2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NPRR857</a:t>
                      </a: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PGRR070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42489" y="5529940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114345" y="1356091"/>
            <a:ext cx="370549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160278" y="3904960"/>
            <a:ext cx="142646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6501462" y="5498352"/>
            <a:ext cx="2485392" cy="107721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NPRR863 Ph1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FFR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NPRR863 </a:t>
            </a:r>
            <a:r>
              <a:rPr lang="en-US" sz="800" b="0" kern="0" dirty="0" smtClean="0"/>
              <a:t>Ph2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ECRS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NPRR930(a) – O&amp;M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NPRR935(a) – Sections 4.2.2 (1) (6), 4.2.5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NPRR935(b) – Sections 2.1, 2.2, 4.2.3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NPRR978(a) – Initial report decommissions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PGRR070(b) – Remaining PGRR language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SCR781(a</a:t>
            </a:r>
            <a:r>
              <a:rPr lang="en-US" sz="800" b="0" kern="0" dirty="0"/>
              <a:t>) – View / Edit </a:t>
            </a:r>
            <a:r>
              <a:rPr lang="en-US" sz="800" b="0" kern="0" dirty="0" smtClean="0"/>
              <a:t>capability</a:t>
            </a: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1586742" y="4797042"/>
            <a:ext cx="2977306" cy="249625"/>
          </a:xfrm>
          <a:prstGeom prst="rect">
            <a:avLst/>
          </a:prstGeom>
          <a:solidFill>
            <a:srgbClr val="A1D8FD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 smtClean="0">
                <a:solidFill>
                  <a:srgbClr val="000000"/>
                </a:solidFill>
              </a:rPr>
              <a:t>M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MS/OS Upgrade “Chill”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4564049" y="4800446"/>
            <a:ext cx="2903046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 smtClean="0">
                <a:solidFill>
                  <a:schemeClr val="bg1"/>
                </a:solidFill>
              </a:rPr>
              <a:t>M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MS/OS Upgrade “Freeze”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93429" y="1366501"/>
            <a:ext cx="37054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 smtClean="0">
                <a:solidFill>
                  <a:srgbClr val="000000"/>
                </a:solidFill>
              </a:rPr>
              <a:t> </a:t>
            </a:r>
            <a:endParaRPr lang="en-US" sz="600" b="1" i="1" kern="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latin typeface="Wingdings" panose="05000000000000000000" pitchFamily="2" charset="2"/>
              </a:rPr>
              <a:t>ü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6021174" y="2861364"/>
            <a:ext cx="1435608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November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Off-Cycle</a:t>
            </a:r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146686" y="1902106"/>
            <a:ext cx="14536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</a:t>
            </a:r>
            <a:endParaRPr lang="en-US" sz="1200" kern="0" dirty="0"/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7467600" y="1856601"/>
            <a:ext cx="151247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2021 Go-Lives</a:t>
            </a:r>
            <a:endParaRPr lang="en-US" sz="1200" b="0" kern="0" dirty="0"/>
          </a:p>
        </p:txBody>
      </p:sp>
      <p:sp>
        <p:nvSpPr>
          <p:cNvPr id="35" name="TextBox 34"/>
          <p:cNvSpPr txBox="1"/>
          <p:nvPr/>
        </p:nvSpPr>
        <p:spPr>
          <a:xfrm>
            <a:off x="8638633" y="1366500"/>
            <a:ext cx="37054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1" i="1" kern="0" dirty="0" smtClean="0">
                <a:solidFill>
                  <a:srgbClr val="000000"/>
                </a:solidFill>
              </a:rPr>
              <a:t> 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 smtClean="0">
                <a:solidFill>
                  <a:srgbClr val="000000"/>
                </a:solidFill>
              </a:rPr>
              <a:t>NS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 smtClean="0">
                <a:solidFill>
                  <a:srgbClr val="000000"/>
                </a:solidFill>
              </a:rPr>
              <a:t>NS</a:t>
            </a:r>
            <a:r>
              <a:rPr lang="en-US" sz="800" b="1" i="1" kern="0" noProof="0" dirty="0" smtClean="0">
                <a:solidFill>
                  <a:srgbClr val="000000"/>
                </a:solidFill>
              </a:rPr>
              <a:t> 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noProof="0" dirty="0" smtClean="0">
                <a:solidFill>
                  <a:srgbClr val="000000"/>
                </a:solidFill>
              </a:rPr>
              <a:t>NS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noProof="0" dirty="0" smtClean="0">
                <a:solidFill>
                  <a:srgbClr val="000000"/>
                </a:solidFill>
              </a:rPr>
              <a:t>NS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>
                <a:solidFill>
                  <a:srgbClr val="000000"/>
                </a:solidFill>
              </a:rPr>
              <a:t>P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>
                <a:solidFill>
                  <a:srgbClr val="000000"/>
                </a:solidFill>
              </a:rPr>
              <a:t>P</a:t>
            </a:r>
            <a:endParaRPr lang="en-US" sz="8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noProof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noProof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noProof="0" dirty="0" smtClean="0">
                <a:solidFill>
                  <a:srgbClr val="000000"/>
                </a:solidFill>
              </a:rPr>
              <a:t>E 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noProof="0" dirty="0" smtClean="0">
                <a:solidFill>
                  <a:srgbClr val="000000"/>
                </a:solidFill>
              </a:rPr>
              <a:t>E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 smtClean="0">
                <a:solidFill>
                  <a:srgbClr val="000000"/>
                </a:solidFill>
              </a:rPr>
              <a:t>NS</a:t>
            </a:r>
            <a:endParaRPr kumimoji="0" lang="en-US" sz="8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6" name="TextBox 12"/>
          <p:cNvSpPr txBox="1">
            <a:spLocks noChangeArrowheads="1"/>
          </p:cNvSpPr>
          <p:nvPr/>
        </p:nvSpPr>
        <p:spPr bwMode="auto">
          <a:xfrm>
            <a:off x="4572000" y="2882595"/>
            <a:ext cx="1444752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September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Off-Cycle </a:t>
            </a:r>
            <a:r>
              <a:rPr lang="en-US" sz="1000" dirty="0" smtClean="0">
                <a:solidFill>
                  <a:srgbClr val="FF0000"/>
                </a:solidFill>
              </a:rPr>
              <a:t>(At Risk)</a:t>
            </a:r>
            <a:endParaRPr lang="en-US" sz="1200" dirty="0" smtClean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690887" y="1357972"/>
            <a:ext cx="370549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3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3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1" kern="0" noProof="0" dirty="0" smtClean="0">
                <a:solidFill>
                  <a:srgbClr val="000000"/>
                </a:solidFill>
              </a:rPr>
              <a:t> 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P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147302" y="272090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1/19</a:t>
            </a:r>
            <a:endParaRPr lang="en-US" sz="1200" kern="0" dirty="0"/>
          </a:p>
        </p:txBody>
      </p:sp>
      <p:sp>
        <p:nvSpPr>
          <p:cNvPr id="41" name="TextBox 40"/>
          <p:cNvSpPr txBox="1"/>
          <p:nvPr/>
        </p:nvSpPr>
        <p:spPr>
          <a:xfrm>
            <a:off x="7184983" y="3284838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90090" y="2229464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394316"/>
              </p:ext>
            </p:extLst>
          </p:nvPr>
        </p:nvGraphicFramePr>
        <p:xfrm>
          <a:off x="176358" y="5047856"/>
          <a:ext cx="8807363" cy="464820"/>
        </p:xfrm>
        <a:graphic>
          <a:graphicData uri="http://schemas.openxmlformats.org/drawingml/2006/table">
            <a:tbl>
              <a:tblPr firstRow="1" bandRow="1"/>
              <a:tblGrid>
                <a:gridCol w="919754"/>
                <a:gridCol w="1189888"/>
                <a:gridCol w="1828800"/>
                <a:gridCol w="4868921"/>
              </a:tblGrid>
              <a:tr h="19662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TBD Items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2019 / 2020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NPRR702, NPRR829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NPRR825(b), NPRR867, NPRR841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NPRRs: 826, 879, </a:t>
                      </a:r>
                      <a:r>
                        <a:rPr lang="en-US" sz="8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885</a:t>
                      </a:r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918, 930, 935(b), 939, 962, 965, 974, PGRR066, SCR800, SCR805</a:t>
                      </a:r>
                      <a:endParaRPr lang="en-US" sz="8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1286994" y="3028336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rot="16200000">
            <a:off x="2680588" y="2475144"/>
            <a:ext cx="1172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CMM Release 2a</a:t>
            </a:r>
            <a:endParaRPr lang="en-US" sz="1000" i="1" dirty="0"/>
          </a:p>
        </p:txBody>
      </p:sp>
      <p:sp>
        <p:nvSpPr>
          <p:cNvPr id="45" name="Left Brace 44"/>
          <p:cNvSpPr/>
          <p:nvPr/>
        </p:nvSpPr>
        <p:spPr>
          <a:xfrm>
            <a:off x="3337858" y="2235909"/>
            <a:ext cx="153463" cy="67861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12"/>
          <p:cNvSpPr txBox="1">
            <a:spLocks noChangeArrowheads="1"/>
          </p:cNvSpPr>
          <p:nvPr/>
        </p:nvSpPr>
        <p:spPr bwMode="auto">
          <a:xfrm>
            <a:off x="152400" y="3304401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1/30</a:t>
            </a:r>
            <a:endParaRPr lang="en-US" sz="1200" kern="0" dirty="0"/>
          </a:p>
        </p:txBody>
      </p:sp>
      <p:sp>
        <p:nvSpPr>
          <p:cNvPr id="49" name="TextBox 12"/>
          <p:cNvSpPr txBox="1">
            <a:spLocks noChangeArrowheads="1"/>
          </p:cNvSpPr>
          <p:nvPr/>
        </p:nvSpPr>
        <p:spPr bwMode="auto">
          <a:xfrm>
            <a:off x="3110297" y="4053815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8/1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sp>
        <p:nvSpPr>
          <p:cNvPr id="50" name="TextBox 12"/>
          <p:cNvSpPr txBox="1">
            <a:spLocks noChangeArrowheads="1"/>
          </p:cNvSpPr>
          <p:nvPr/>
        </p:nvSpPr>
        <p:spPr bwMode="auto">
          <a:xfrm>
            <a:off x="6022848" y="2163391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October</a:t>
            </a:r>
            <a:endParaRPr lang="en-US" sz="1200" kern="0" dirty="0"/>
          </a:p>
        </p:txBody>
      </p:sp>
      <p:sp>
        <p:nvSpPr>
          <p:cNvPr id="56" name="TextBox 12"/>
          <p:cNvSpPr txBox="1">
            <a:spLocks noChangeArrowheads="1"/>
          </p:cNvSpPr>
          <p:nvPr/>
        </p:nvSpPr>
        <p:spPr bwMode="auto">
          <a:xfrm>
            <a:off x="4488291" y="3717679"/>
            <a:ext cx="1683909" cy="41549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Q3  RIOO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0" kern="0" dirty="0" smtClean="0"/>
              <a:t>RARF Go-Live - View/Update</a:t>
            </a:r>
            <a:endParaRPr lang="en-US" sz="900" b="0" kern="0" dirty="0"/>
          </a:p>
        </p:txBody>
      </p:sp>
      <p:sp>
        <p:nvSpPr>
          <p:cNvPr id="58" name="TextBox 57"/>
          <p:cNvSpPr txBox="1"/>
          <p:nvPr/>
        </p:nvSpPr>
        <p:spPr>
          <a:xfrm>
            <a:off x="1293429" y="4206145"/>
            <a:ext cx="37054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077149" y="1756101"/>
            <a:ext cx="478383" cy="8346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778095" y="1357405"/>
            <a:ext cx="37054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700" b="1" i="1" kern="0" dirty="0">
              <a:solidFill>
                <a:srgbClr val="0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64760" y="4406888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</a:t>
            </a:r>
          </a:p>
        </p:txBody>
      </p:sp>
      <p:sp>
        <p:nvSpPr>
          <p:cNvPr id="61" name="TextBox 12"/>
          <p:cNvSpPr txBox="1">
            <a:spLocks noChangeArrowheads="1"/>
          </p:cNvSpPr>
          <p:nvPr/>
        </p:nvSpPr>
        <p:spPr bwMode="auto">
          <a:xfrm>
            <a:off x="1590676" y="3906683"/>
            <a:ext cx="151790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5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62" name="TextBox 61"/>
          <p:cNvSpPr txBox="1"/>
          <p:nvPr/>
        </p:nvSpPr>
        <p:spPr>
          <a:xfrm>
            <a:off x="2807981" y="420614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3" name="TextBox 12"/>
          <p:cNvSpPr txBox="1">
            <a:spLocks noChangeArrowheads="1"/>
          </p:cNvSpPr>
          <p:nvPr/>
        </p:nvSpPr>
        <p:spPr bwMode="auto">
          <a:xfrm>
            <a:off x="3120074" y="3238212"/>
            <a:ext cx="145192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7/1</a:t>
            </a:r>
            <a:endParaRPr lang="en-US" sz="1200" kern="0" dirty="0"/>
          </a:p>
        </p:txBody>
      </p:sp>
      <p:sp>
        <p:nvSpPr>
          <p:cNvPr id="66" name="TextBox 65"/>
          <p:cNvSpPr txBox="1"/>
          <p:nvPr/>
        </p:nvSpPr>
        <p:spPr>
          <a:xfrm>
            <a:off x="4272610" y="1346426"/>
            <a:ext cx="37054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700" b="1" i="1" kern="0" dirty="0">
              <a:solidFill>
                <a:srgbClr val="00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278454" y="2462630"/>
            <a:ext cx="3705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224084" y="3566683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5460697" y="2463017"/>
            <a:ext cx="2443645" cy="28172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12"/>
          <p:cNvSpPr txBox="1">
            <a:spLocks noChangeArrowheads="1"/>
          </p:cNvSpPr>
          <p:nvPr/>
        </p:nvSpPr>
        <p:spPr bwMode="auto">
          <a:xfrm>
            <a:off x="6010129" y="4121699"/>
            <a:ext cx="145365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2022 Go-Lives</a:t>
            </a:r>
            <a:endParaRPr lang="en-US" sz="1200" b="0" kern="0" dirty="0"/>
          </a:p>
        </p:txBody>
      </p:sp>
    </p:spTree>
    <p:extLst>
      <p:ext uri="{BB962C8B-B14F-4D97-AF65-F5344CB8AC3E}">
        <p14:creationId xmlns:p14="http://schemas.microsoft.com/office/powerpoint/2010/main" val="327630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Project Prioritization Discussion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0" y="914399"/>
            <a:ext cx="8949560" cy="5105401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A number of Revision Requests were approved in late 2019 and early 2020</a:t>
            </a:r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r>
              <a:rPr lang="en-US" sz="1400" dirty="0" smtClean="0"/>
              <a:t>Revision Request project demand is high relative to historical norms</a:t>
            </a:r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r>
              <a:rPr lang="en-US" sz="1400" dirty="0" smtClean="0"/>
              <a:t>Project resources are at a very high utilization level</a:t>
            </a:r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r>
              <a:rPr lang="en-US" sz="1400" dirty="0" smtClean="0"/>
              <a:t>A review of priorities is needed to ensure funding is available for the most critical Revision Requests</a:t>
            </a:r>
            <a:endParaRPr lang="en-US" sz="1400" dirty="0"/>
          </a:p>
          <a:p>
            <a:pPr>
              <a:tabLst>
                <a:tab pos="2176463" algn="l"/>
                <a:tab pos="7199313" algn="l"/>
              </a:tabLst>
            </a:pPr>
            <a:endParaRPr lang="en-US" sz="10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ERCOT has identified candidates for delivery by summer 2021</a:t>
            </a:r>
            <a:endParaRPr lang="en-US" sz="1400" dirty="0" smtClean="0"/>
          </a:p>
          <a:p>
            <a:pPr>
              <a:tabLst>
                <a:tab pos="2176463" algn="l"/>
                <a:tab pos="7199313" algn="l"/>
              </a:tabLst>
            </a:pPr>
            <a:endParaRPr lang="en-US" sz="10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ERCOT has also </a:t>
            </a:r>
            <a:r>
              <a:rPr lang="en-US" sz="1800" dirty="0"/>
              <a:t>identified candidates </a:t>
            </a:r>
            <a:r>
              <a:rPr lang="en-US" sz="1800" dirty="0" smtClean="0"/>
              <a:t>to be started in the next 6 months so they can be delivered prior to the software development phase of Real-Time Co-Optimization (RTC)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endParaRPr lang="en-US" sz="10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Market input is requested on: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 smtClean="0"/>
              <a:t>Summer 2021 / Pre-RTC  (summarized on slide 7) 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 smtClean="0"/>
              <a:t>Remaining Revision Requests  (summarized on slide 8)</a:t>
            </a:r>
            <a:endParaRPr lang="en-US" sz="1600" dirty="0"/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endParaRPr lang="en-US" sz="10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The next project starts are targeted for September/October </a:t>
            </a:r>
            <a:r>
              <a:rPr lang="en-US" sz="1800" dirty="0"/>
              <a:t>so this discussion can conclude at </a:t>
            </a:r>
            <a:r>
              <a:rPr lang="en-US" sz="1800" dirty="0" smtClean="0"/>
              <a:t>the August PRS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0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842" y="295819"/>
            <a:ext cx="7603958" cy="442118"/>
          </a:xfrm>
        </p:spPr>
        <p:txBody>
          <a:bodyPr/>
          <a:lstStyle/>
          <a:p>
            <a:r>
              <a:rPr lang="en-US" sz="1800" dirty="0" smtClean="0"/>
              <a:t>Revision Requests – In-Flight Spending Forecasts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723143"/>
              </p:ext>
            </p:extLst>
          </p:nvPr>
        </p:nvGraphicFramePr>
        <p:xfrm>
          <a:off x="76200" y="786444"/>
          <a:ext cx="8991599" cy="51647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8600"/>
                <a:gridCol w="914400"/>
                <a:gridCol w="914400"/>
                <a:gridCol w="914400"/>
                <a:gridCol w="2209799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Phase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2020 Spend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2021 Spend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Comment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280332">
                <a:tc>
                  <a:txBody>
                    <a:bodyPr/>
                    <a:lstStyle/>
                    <a:p>
                      <a:pPr marL="0" marR="0" lvl="0" indent="0" algn="l" defTabSz="287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NPRR863</a:t>
                      </a:r>
                      <a:r>
                        <a:rPr lang="en-US" sz="11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Phase 2</a:t>
                      </a: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ECRS </a:t>
                      </a:r>
                      <a:r>
                        <a:rPr lang="en-US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(ERCOT Contingency</a:t>
                      </a:r>
                      <a:r>
                        <a:rPr lang="en-US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Reserve Service</a:t>
                      </a:r>
                      <a:r>
                        <a:rPr lang="en-US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Planning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$700k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$1.40M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 Go-Live Target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SCR781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RARF</a:t>
                      </a: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Replacement (RIOO)</a:t>
                      </a:r>
                      <a:endParaRPr lang="en-US" sz="6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Execution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$400k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$300k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View/Change in progress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59056">
                <a:tc>
                  <a:txBody>
                    <a:bodyPr/>
                    <a:lstStyle/>
                    <a:p>
                      <a:pPr marL="0" marR="0" lvl="0" indent="0" algn="l" defTabSz="287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l"/>
                        </a:tabLst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CMM Phase 2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NPRRs 484, </a:t>
                      </a: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867, 887, 907, 985</a:t>
                      </a:r>
                      <a:endParaRPr lang="en-US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Execution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$400k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$200k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 R3 Go-Live (partial)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97132">
                <a:tc>
                  <a:txBody>
                    <a:bodyPr/>
                    <a:lstStyle/>
                    <a:p>
                      <a:pPr marL="0" marR="0" lvl="0" indent="0" algn="l" defTabSz="287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NPRR856 / NPRR884 / OBDRR006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Execution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$350k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 R3 Go-Live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SCR804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</a:t>
                      </a:r>
                      <a:r>
                        <a:rPr lang="en-US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GridGeo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Access for Transmission Operators</a:t>
                      </a:r>
                      <a:endParaRPr lang="en-US" sz="7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Planning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$350k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Sept. Go-Live Target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NPRR863 Phase 1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FFR (Fast Frequency</a:t>
                      </a: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Response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6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Execution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$250k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3/1/2020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Go-Live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NPRR986 / NPRR971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BESTF-2</a:t>
                      </a: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RT AIEC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Planning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$200k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 Go-Live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Target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287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NPRR929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9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PTP Obligations w/Links to Option DAM Award Eligibility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Closing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$150k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 R2 Go-Live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287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NPRR902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Critical Energy Infrastructure Information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Planning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$100k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 R5 Go-Live Target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SCR803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Wind Integration </a:t>
                      </a:r>
                      <a:r>
                        <a:rPr lang="en-US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Rpt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Solar Integration </a:t>
                      </a:r>
                      <a:r>
                        <a:rPr lang="en-US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Rpt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/Dashboard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Execution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$50k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 R3 Go-Live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NPRR935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All Wind and Solar Forecasts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Execution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$50k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 R4 Go-Live Target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NPRR951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Active and Inactive SCED Constraint Reporting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Execution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$50k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 R4 Go-Live Target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NPRR905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CRR Balancing Account Resettlement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Planning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$50k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$25k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 Go-Live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Target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NPRR873, NPRR911, NPRR920, NPRR952, NPRR998, SCR797, SCR802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en-US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(all &lt;$25k spend in 2020)</a:t>
                      </a:r>
                      <a:endParaRPr lang="en-US" sz="105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Various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$100k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$3.20M</a:t>
                      </a:r>
                      <a:endParaRPr lang="en-US" sz="1050" dirty="0"/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$1.98M</a:t>
                      </a: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0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842" y="295819"/>
            <a:ext cx="6689558" cy="442118"/>
          </a:xfrm>
        </p:spPr>
        <p:txBody>
          <a:bodyPr/>
          <a:lstStyle/>
          <a:p>
            <a:r>
              <a:rPr lang="en-US" sz="1800" dirty="0" smtClean="0"/>
              <a:t>Revision Requests – 2020 / 2021 Spending Scenario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783959"/>
              </p:ext>
            </p:extLst>
          </p:nvPr>
        </p:nvGraphicFramePr>
        <p:xfrm>
          <a:off x="76200" y="737460"/>
          <a:ext cx="8229599" cy="5361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6200"/>
                <a:gridCol w="990600"/>
                <a:gridCol w="1066800"/>
                <a:gridCol w="2285999"/>
              </a:tblGrid>
              <a:tr h="35655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2020 Spend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2021 Spend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Comments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287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In-Flight</a:t>
                      </a:r>
                      <a:r>
                        <a:rPr lang="en-US" sz="11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(from previous slide)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$3.20M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$1.98M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 gridSpan="4">
                  <a:txBody>
                    <a:bodyPr/>
                    <a:lstStyle/>
                    <a:p>
                      <a:pPr marL="0" marR="0" indent="0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Potential Candidates for Summer 2021</a:t>
                      </a:r>
                      <a:endParaRPr lang="en-US" sz="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T="45732" marB="45732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2564">
                <a:tc>
                  <a:txBody>
                    <a:bodyPr/>
                    <a:lstStyle/>
                    <a:p>
                      <a:pPr marL="457200" marR="0" lvl="1" indent="-344488" algn="l" defTabSz="287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NPRR930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Pricing /Cost Recovery for Delayed Res. Outages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$50k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$100k</a:t>
                      </a:r>
                    </a:p>
                  </a:txBody>
                  <a:tcPr marT="45732" marB="45732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Shoulder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month issue –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Early 2021 target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22564">
                <a:tc>
                  <a:txBody>
                    <a:bodyPr/>
                    <a:lstStyle/>
                    <a:p>
                      <a:pPr marL="457200" marR="0" lvl="1" indent="-344488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NPRR939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Mod. to Load Resources Providing RRS…</a:t>
                      </a:r>
                      <a:endParaRPr lang="en-US" sz="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$10k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</a:t>
                      </a: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22564">
                <a:tc>
                  <a:txBody>
                    <a:bodyPr/>
                    <a:lstStyle/>
                    <a:p>
                      <a:pPr marL="457200" marR="0" lvl="1" indent="-344488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NPRR904 / OBDRR009</a:t>
                      </a:r>
                      <a:r>
                        <a:rPr lang="en-US" sz="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ORDC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Revisions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$50k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$200k</a:t>
                      </a:r>
                    </a:p>
                  </a:txBody>
                  <a:tcPr marT="45732" marB="45732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Address market concerns and events that are more likely to occur in the summer months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457200" marR="0" lvl="1" indent="-344488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NPRR1019</a:t>
                      </a: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Pricing &amp; Settlement Changes for SWGRs...</a:t>
                      </a:r>
                      <a:endParaRPr lang="en-US" sz="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$10k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$100k</a:t>
                      </a: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marL="457200" marR="0" lvl="1" indent="-344488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NPRR974</a:t>
                      </a: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Capacity Insufficiency OCN Transparency</a:t>
                      </a:r>
                      <a:endParaRPr lang="en-US" sz="4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$10k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</a:t>
                      </a: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56532">
                <a:tc gridSpan="4">
                  <a:txBody>
                    <a:bodyPr/>
                    <a:lstStyle/>
                    <a:p>
                      <a:pPr marL="0" marR="0" lvl="0" indent="0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Potential Candidates to</a:t>
                      </a:r>
                      <a:r>
                        <a:rPr lang="en-US" sz="11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Implement </a:t>
                      </a: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 to RTC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T="45732" marB="45732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4296">
                <a:tc>
                  <a:txBody>
                    <a:bodyPr/>
                    <a:lstStyle/>
                    <a:p>
                      <a:pPr marL="457200" marR="0" lvl="1" indent="-344488" algn="l" defTabSz="287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NPRR1029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BESTF-6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DC Coupled Resources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$500k</a:t>
                      </a:r>
                    </a:p>
                  </a:txBody>
                  <a:tcPr marT="45732" marB="45732" anchor="ctr"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5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evaluating this group </a:t>
                      </a:r>
                      <a:r>
                        <a:rPr lang="en-US" sz="1250" i="1" kern="120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RRs </a:t>
                      </a:r>
                      <a:r>
                        <a:rPr lang="en-US" sz="125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assess if: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Needed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before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RTC go-live in 2024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or …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Lays the foundation for work that’s expected to be delivered with RTC in 2024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457200" marR="0" lvl="1" indent="-344488" algn="l" defTabSz="287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NPRR1016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DGRs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DESRs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$25k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$400k</a:t>
                      </a: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74296">
                <a:tc>
                  <a:txBody>
                    <a:bodyPr/>
                    <a:lstStyle/>
                    <a:p>
                      <a:pPr marL="457200" marR="0" lvl="1" indent="-344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NPRR917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Nodal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Pricing for SODGs and SOTGs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$10k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$300k</a:t>
                      </a: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457200" marR="0" lvl="1" indent="-344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NPRR1026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BESTF-7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Self-Limiting Facilities/Resources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$150k</a:t>
                      </a: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457200" marR="0" lvl="1" indent="-344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NPRR963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Base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Point Deviation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Combo Model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$10k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$150k</a:t>
                      </a: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457200" marR="0" lvl="1" indent="-344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NPRR987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BESTF-3 ESR PRC &amp; RT Capacity </a:t>
                      </a:r>
                      <a:r>
                        <a:rPr lang="en-US" sz="11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Calcs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$25k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$150k</a:t>
                      </a: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457200" marR="0" lvl="1" indent="-344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NPRR1002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BESTF-5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ESR Single Model Registration &amp; Charging Restrictions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$25k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$100k</a:t>
                      </a: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457200" marR="0" lvl="1" indent="-344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PGRR082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Establish Small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Generation Interconnection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$25k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</a:t>
                      </a: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895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$3.45M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$4.28M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2438400" y="6242768"/>
            <a:ext cx="5334000" cy="4247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>
                <a:solidFill>
                  <a:srgbClr val="FF0000"/>
                </a:solidFill>
              </a:rPr>
              <a:t>Important:  These items have not been assessed for resource availability. 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>
                <a:solidFill>
                  <a:srgbClr val="FF0000"/>
                </a:solidFill>
              </a:rPr>
              <a:t>That review will be done once agreement is reached on overall priorities.</a:t>
            </a:r>
            <a:endParaRPr lang="en-US" sz="12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71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842" y="295819"/>
            <a:ext cx="8061158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Market Input Requested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326122"/>
              </p:ext>
            </p:extLst>
          </p:nvPr>
        </p:nvGraphicFramePr>
        <p:xfrm>
          <a:off x="107732" y="780288"/>
          <a:ext cx="8915400" cy="54394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9600"/>
                <a:gridCol w="685800"/>
                <a:gridCol w="990600"/>
                <a:gridCol w="2819400"/>
              </a:tblGrid>
              <a:tr h="35655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Priority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Est.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Comments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259056">
                <a:tc>
                  <a:txBody>
                    <a:bodyPr/>
                    <a:lstStyle/>
                    <a:p>
                      <a:pPr marL="0" marR="0" lvl="0" indent="0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NPRR826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0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Mitigated Offer Caps for RMR Resources</a:t>
                      </a:r>
                      <a:endParaRPr lang="en-US" sz="95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$100k-$200k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</a:t>
                      </a:r>
                      <a:endParaRPr lang="en-US" sz="105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743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41313" algn="l"/>
                        </a:tabLst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NPRR829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Incorporate RT Non-Modeled Telemetered Net Generation…</a:t>
                      </a:r>
                      <a:endParaRPr lang="en-US" sz="95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$200k-$300k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 recommends separating from CMM Phase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 for delivery by summer 2021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743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41313" algn="l"/>
                        </a:tabLst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NPRR841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9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 Adj. to Day-Ahead Make Whole </a:t>
                      </a:r>
                      <a:r>
                        <a:rPr lang="en-US" sz="95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Pmts</a:t>
                      </a:r>
                      <a:r>
                        <a:rPr lang="en-US" sz="9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due to A/S Infeasibility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$60k-$80k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Does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RTC change the need for this?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74368">
                <a:tc>
                  <a:txBody>
                    <a:bodyPr/>
                    <a:lstStyle/>
                    <a:p>
                      <a:pPr marL="0" marR="0" lvl="0" indent="0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NPRR879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9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SCED Base Point, Base Point Deviation, &amp; Performance </a:t>
                      </a:r>
                      <a:r>
                        <a:rPr lang="en-US" sz="95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</a:t>
                      </a:r>
                      <a:r>
                        <a:rPr lang="en-US" sz="9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$200k-$250k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49780">
                <a:tc>
                  <a:txBody>
                    <a:bodyPr/>
                    <a:lstStyle/>
                    <a:p>
                      <a:pPr marL="0" marR="0" indent="0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NPRR918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Validation for PTP Obligations with Links to an Option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02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NPRR936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CRR Account Holder Limits</a:t>
                      </a:r>
                      <a:endParaRPr lang="en-US" sz="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$150k-$250k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742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NPRR941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Create a Lower Rio Grande Valley Hub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$250k-$350k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303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NPRR962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Publish Approved DC Tie Schedules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$15k-$30k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60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NPRR965</a:t>
                      </a:r>
                      <a:r>
                        <a:rPr lang="en-US" sz="11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GREDP Shutdown Exemption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$10k-$20k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59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NPRR975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Load Forecast Model Transparency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$75k-$100k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759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31775" algn="l"/>
                        </a:tabLst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NPRR1006</a:t>
                      </a:r>
                      <a:r>
                        <a:rPr lang="en-US" sz="95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Update RT On-Line Reliability Deployment</a:t>
                      </a:r>
                      <a:r>
                        <a:rPr lang="en-US" sz="95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Price Adder Inputs...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$140k-$180k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05692">
                <a:tc>
                  <a:txBody>
                    <a:bodyPr/>
                    <a:lstStyle/>
                    <a:p>
                      <a:pPr marL="0" marR="0" lvl="0" indent="0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PGRR066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9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Interconnection Req. Cancellation &amp; Creation</a:t>
                      </a:r>
                      <a:r>
                        <a:rPr lang="en-US" sz="95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</a:t>
                      </a:r>
                      <a:r>
                        <a:rPr lang="en-US" sz="9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Inactive Status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$100k-$150k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Next</a:t>
                      </a:r>
                      <a:r>
                        <a:rPr lang="en-US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phase </a:t>
                      </a:r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of RIOO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05692">
                <a:tc>
                  <a:txBody>
                    <a:bodyPr/>
                    <a:lstStyle/>
                    <a:p>
                      <a:pPr marL="0" marR="0" lvl="0" indent="0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SCR799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ERCOT Outage Study Cases in the SOTE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$150k-$250k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056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SCR800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Addition of DC Tie Ramp to GTBD Calculation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05692">
                <a:tc>
                  <a:txBody>
                    <a:bodyPr/>
                    <a:lstStyle/>
                    <a:p>
                      <a:pPr marL="0" marR="0" indent="0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SCR805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Early Access to Certain 60-Day Reports to TSPs</a:t>
                      </a:r>
                      <a:endParaRPr lang="en-US" sz="11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$40k-$60k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05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SCR807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Increase CRR Transaction Capability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$50k-$100k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Potential 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efficiencies with related CMM work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05692">
                <a:tc>
                  <a:txBody>
                    <a:bodyPr/>
                    <a:lstStyle/>
                    <a:p>
                      <a:pPr marL="0" marR="0" lvl="0" indent="0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SCR809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Changes to Ext. Telemetry Validations in Resource</a:t>
                      </a: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 Calc.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$40k-$60k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36148">
                <a:tc>
                  <a:txBody>
                    <a:bodyPr/>
                    <a:lstStyle/>
                    <a:p>
                      <a:pPr marL="0" marR="0" lvl="0" indent="0" algn="l" defTabSz="287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SCR810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9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EMS Change to Count DC Ties towards 2% Constraint Criterion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$15k-$25k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 (August Board)</a:t>
                      </a: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04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842" y="280053"/>
            <a:ext cx="7680158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Others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906660"/>
              </p:ext>
            </p:extLst>
          </p:nvPr>
        </p:nvGraphicFramePr>
        <p:xfrm>
          <a:off x="76200" y="1081944"/>
          <a:ext cx="8991599" cy="17374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3800"/>
                <a:gridCol w="762000"/>
                <a:gridCol w="914400"/>
                <a:gridCol w="609600"/>
                <a:gridCol w="2971799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Priority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Est.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Comment / Recommended Action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41313" algn="l"/>
                        </a:tabLst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NPRR702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Flexible Accounts, Payment of Invoices, and 	Disposition of Interest on Cash Collateral</a:t>
                      </a:r>
                      <a:endParaRPr lang="en-US" sz="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N/A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$150k-$200k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NPRR1027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proposes to strike remaining gray-box language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41313" algn="l"/>
                        </a:tabLst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NPRR825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Require ERCOT to Issue a DC Tie 	Curtailment Notice Prior to Curtailing DC Tie Load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$200k-$300k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Pending internal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ERCOT project that will provide required data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NPRR857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Creation of Direct Current Tie Operator 	Market Participant Role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$500k-$700k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Southern Cross – no budgetary impact</a:t>
                      </a: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577212"/>
              </p:ext>
            </p:extLst>
          </p:nvPr>
        </p:nvGraphicFramePr>
        <p:xfrm>
          <a:off x="76200" y="3596568"/>
          <a:ext cx="8991599" cy="21641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0"/>
                <a:gridCol w="838200"/>
                <a:gridCol w="685800"/>
                <a:gridCol w="838200"/>
                <a:gridCol w="2819399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Next Approval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Est.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Comment / Recommended Action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287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NPRR1004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Load Distribution Factor Process Update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$45k-$65k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NPRR1030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Modify Allocator for CRR Auction Revenue 	Distribution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$20k-$40k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Urgency requested at July PRS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287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NOGRR195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Generator Voltage Control Tolerance Band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287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PGRR076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dirty="0" smtClean="0">
                          <a:effectLst/>
                        </a:rPr>
                        <a:t>Improvements to GINR Process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$50k-$75k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</a:t>
                      </a: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320842" y="3139282"/>
            <a:ext cx="7603958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smtClean="0"/>
              <a:t>Revision Requests – In Stakeholder Process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2618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191011</TotalTime>
  <Words>2052</Words>
  <Application>Microsoft Office PowerPoint</Application>
  <PresentationFormat>On-screen Show (4:3)</PresentationFormat>
  <Paragraphs>721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Implementations</vt:lpstr>
      <vt:lpstr>2020 Release Targets – Board Approved NPRRs / SCRs / xGRRs </vt:lpstr>
      <vt:lpstr>Project Prioritization Discussion</vt:lpstr>
      <vt:lpstr>Revision Requests – In-Flight Spending Forecasts</vt:lpstr>
      <vt:lpstr>Revision Requests – 2020 / 2021 Spending Scenario</vt:lpstr>
      <vt:lpstr>Approved Revision Requests “Not Started” – Market Input Requested</vt:lpstr>
      <vt:lpstr>Approved Revision Requests “Not Started” – Others</vt:lpstr>
      <vt:lpstr>Resource Allocation Analysis Example – Five Project Team Members</vt:lpstr>
      <vt:lpstr>2020 Project Spending</vt:lpstr>
      <vt:lpstr>Revision Request Funding Placeholder Status</vt:lpstr>
      <vt:lpstr>Priority / Rank Options for Revision Requests with Impacts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2152</cp:revision>
  <cp:lastPrinted>2020-02-05T17:47:59Z</cp:lastPrinted>
  <dcterms:created xsi:type="dcterms:W3CDTF">2016-01-21T15:20:31Z</dcterms:created>
  <dcterms:modified xsi:type="dcterms:W3CDTF">2020-07-13T17:02:33Z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