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82" r:id="rId8"/>
    <p:sldId id="283" r:id="rId9"/>
    <p:sldId id="333" r:id="rId10"/>
    <p:sldId id="331" r:id="rId11"/>
    <p:sldId id="330" r:id="rId12"/>
    <p:sldId id="336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74047" autoAdjust="0"/>
  </p:normalViewPr>
  <p:slideViewPr>
    <p:cSldViewPr showGuides="1">
      <p:cViewPr varScale="1">
        <p:scale>
          <a:sx n="86" d="100"/>
          <a:sy n="86" d="100"/>
        </p:scale>
        <p:origin x="236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7\RENA_April_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7\RENA_April_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7\RENA_April_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7\042020_crrb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7\042020_crrb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cat>
            <c:strRef>
              <c:f>Monthly!$P$3:$P$27</c:f>
              <c:strCache>
                <c:ptCount val="25"/>
                <c:pt idx="0">
                  <c:v>2018_4</c:v>
                </c:pt>
                <c:pt idx="1">
                  <c:v>2018_5</c:v>
                </c:pt>
                <c:pt idx="2">
                  <c:v>2018_6</c:v>
                </c:pt>
                <c:pt idx="3">
                  <c:v>2018_7</c:v>
                </c:pt>
                <c:pt idx="4">
                  <c:v>2018_8</c:v>
                </c:pt>
                <c:pt idx="5">
                  <c:v>2018_9</c:v>
                </c:pt>
                <c:pt idx="6">
                  <c:v>2018_10</c:v>
                </c:pt>
                <c:pt idx="7">
                  <c:v>2018_11</c:v>
                </c:pt>
                <c:pt idx="8">
                  <c:v>2018_12</c:v>
                </c:pt>
                <c:pt idx="9">
                  <c:v>2019_1</c:v>
                </c:pt>
                <c:pt idx="10">
                  <c:v>2019_2</c:v>
                </c:pt>
                <c:pt idx="11">
                  <c:v>2019_3</c:v>
                </c:pt>
                <c:pt idx="12">
                  <c:v>2019_4</c:v>
                </c:pt>
                <c:pt idx="13">
                  <c:v>2019_5</c:v>
                </c:pt>
                <c:pt idx="14">
                  <c:v>2019_6</c:v>
                </c:pt>
                <c:pt idx="15">
                  <c:v>2019_7</c:v>
                </c:pt>
                <c:pt idx="16">
                  <c:v>2019_8</c:v>
                </c:pt>
                <c:pt idx="17">
                  <c:v>2019_9</c:v>
                </c:pt>
                <c:pt idx="18">
                  <c:v>2019_10</c:v>
                </c:pt>
                <c:pt idx="19">
                  <c:v>2019_11</c:v>
                </c:pt>
                <c:pt idx="20">
                  <c:v>2019_12</c:v>
                </c:pt>
                <c:pt idx="21">
                  <c:v>2020_1</c:v>
                </c:pt>
                <c:pt idx="22">
                  <c:v>2020_2</c:v>
                </c:pt>
                <c:pt idx="23">
                  <c:v>2020_3</c:v>
                </c:pt>
                <c:pt idx="24">
                  <c:v>2020_4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1969051.3199999994</c:v>
                </c:pt>
                <c:pt idx="1">
                  <c:v>19255110.18</c:v>
                </c:pt>
                <c:pt idx="2">
                  <c:v>30282841.980000004</c:v>
                </c:pt>
                <c:pt idx="3">
                  <c:v>8971407.8199999984</c:v>
                </c:pt>
                <c:pt idx="4">
                  <c:v>12603966.110000003</c:v>
                </c:pt>
                <c:pt idx="5">
                  <c:v>6873637.7500000009</c:v>
                </c:pt>
                <c:pt idx="6">
                  <c:v>11345542.899999997</c:v>
                </c:pt>
                <c:pt idx="7">
                  <c:v>334035.31000000029</c:v>
                </c:pt>
                <c:pt idx="8">
                  <c:v>6944336.96</c:v>
                </c:pt>
                <c:pt idx="9">
                  <c:v>2058297.53</c:v>
                </c:pt>
                <c:pt idx="10">
                  <c:v>3727816.2199999997</c:v>
                </c:pt>
                <c:pt idx="11">
                  <c:v>13403094.869999999</c:v>
                </c:pt>
                <c:pt idx="12">
                  <c:v>8685081.620000001</c:v>
                </c:pt>
                <c:pt idx="13">
                  <c:v>5757657.9299999997</c:v>
                </c:pt>
                <c:pt idx="14">
                  <c:v>1258274.4200000002</c:v>
                </c:pt>
                <c:pt idx="15">
                  <c:v>889736.46000000008</c:v>
                </c:pt>
                <c:pt idx="16">
                  <c:v>2689013.3</c:v>
                </c:pt>
                <c:pt idx="17">
                  <c:v>6604.220000000525</c:v>
                </c:pt>
                <c:pt idx="18">
                  <c:v>5782558.400000005</c:v>
                </c:pt>
                <c:pt idx="19">
                  <c:v>-5054952.3899999987</c:v>
                </c:pt>
                <c:pt idx="20">
                  <c:v>9942188.320000004</c:v>
                </c:pt>
                <c:pt idx="21">
                  <c:v>6464876.9800000004</c:v>
                </c:pt>
                <c:pt idx="22">
                  <c:v>7431714.330000001</c:v>
                </c:pt>
                <c:pt idx="23">
                  <c:v>26860377.170000006</c:v>
                </c:pt>
                <c:pt idx="24">
                  <c:v>2778191.2600000002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6332328"/>
        <c:axId val="436326448"/>
      </c:barChart>
      <c:catAx>
        <c:axId val="436332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26448"/>
        <c:crosses val="autoZero"/>
        <c:auto val="1"/>
        <c:lblAlgn val="ctr"/>
        <c:lblOffset val="100"/>
        <c:tickLblSkip val="3"/>
        <c:noMultiLvlLbl val="0"/>
      </c:catAx>
      <c:valAx>
        <c:axId val="436326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32328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RENA vs RT Congestion Rent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6914852555195302E-2"/>
          <c:y val="0.13349126812575998"/>
          <c:w val="0.79852323606608"/>
          <c:h val="0.66044466782270883"/>
        </c:manualLayout>
      </c:layout>
      <c:areaChart>
        <c:grouping val="standard"/>
        <c:varyColors val="0"/>
        <c:ser>
          <c:idx val="0"/>
          <c:order val="0"/>
          <c:tx>
            <c:strRef>
              <c:f>April_RENA!$I$1</c:f>
              <c:strCache>
                <c:ptCount val="1"/>
                <c:pt idx="0">
                  <c:v>RT Congestion_rent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April_RENA!$H$2:$H$31</c:f>
              <c:numCache>
                <c:formatCode>m/d/yyyy</c:formatCode>
                <c:ptCount val="30"/>
                <c:pt idx="0">
                  <c:v>43922</c:v>
                </c:pt>
                <c:pt idx="1">
                  <c:v>43923</c:v>
                </c:pt>
                <c:pt idx="2">
                  <c:v>43924</c:v>
                </c:pt>
                <c:pt idx="3">
                  <c:v>43925</c:v>
                </c:pt>
                <c:pt idx="4">
                  <c:v>43926</c:v>
                </c:pt>
                <c:pt idx="5">
                  <c:v>43927</c:v>
                </c:pt>
                <c:pt idx="6">
                  <c:v>43928</c:v>
                </c:pt>
                <c:pt idx="7">
                  <c:v>43929</c:v>
                </c:pt>
                <c:pt idx="8">
                  <c:v>43930</c:v>
                </c:pt>
                <c:pt idx="9">
                  <c:v>43931</c:v>
                </c:pt>
                <c:pt idx="10">
                  <c:v>43932</c:v>
                </c:pt>
                <c:pt idx="11">
                  <c:v>43933</c:v>
                </c:pt>
                <c:pt idx="12">
                  <c:v>43934</c:v>
                </c:pt>
                <c:pt idx="13">
                  <c:v>43935</c:v>
                </c:pt>
                <c:pt idx="14">
                  <c:v>43936</c:v>
                </c:pt>
                <c:pt idx="15">
                  <c:v>43937</c:v>
                </c:pt>
                <c:pt idx="16">
                  <c:v>43938</c:v>
                </c:pt>
                <c:pt idx="17">
                  <c:v>43939</c:v>
                </c:pt>
                <c:pt idx="18">
                  <c:v>43940</c:v>
                </c:pt>
                <c:pt idx="19">
                  <c:v>43941</c:v>
                </c:pt>
                <c:pt idx="20">
                  <c:v>43942</c:v>
                </c:pt>
                <c:pt idx="21">
                  <c:v>43943</c:v>
                </c:pt>
                <c:pt idx="22">
                  <c:v>43944</c:v>
                </c:pt>
                <c:pt idx="23">
                  <c:v>43945</c:v>
                </c:pt>
                <c:pt idx="24">
                  <c:v>43946</c:v>
                </c:pt>
                <c:pt idx="25">
                  <c:v>43947</c:v>
                </c:pt>
                <c:pt idx="26">
                  <c:v>43948</c:v>
                </c:pt>
                <c:pt idx="27">
                  <c:v>43949</c:v>
                </c:pt>
                <c:pt idx="28">
                  <c:v>43950</c:v>
                </c:pt>
                <c:pt idx="29">
                  <c:v>43951</c:v>
                </c:pt>
              </c:numCache>
            </c:numRef>
          </c:cat>
          <c:val>
            <c:numRef>
              <c:f>April_RENA!$I$2:$I$31</c:f>
              <c:numCache>
                <c:formatCode>#,##0.0</c:formatCode>
                <c:ptCount val="30"/>
                <c:pt idx="0">
                  <c:v>2442291.135447172</c:v>
                </c:pt>
                <c:pt idx="1">
                  <c:v>4231290.6840250231</c:v>
                </c:pt>
                <c:pt idx="2">
                  <c:v>1794104.2766056929</c:v>
                </c:pt>
                <c:pt idx="3">
                  <c:v>751047.83528300002</c:v>
                </c:pt>
                <c:pt idx="4">
                  <c:v>307117.55975029001</c:v>
                </c:pt>
                <c:pt idx="5">
                  <c:v>774158.54784428596</c:v>
                </c:pt>
                <c:pt idx="6">
                  <c:v>800198.61263592017</c:v>
                </c:pt>
                <c:pt idx="7">
                  <c:v>3452604.0001965794</c:v>
                </c:pt>
                <c:pt idx="8">
                  <c:v>1543551.8844365</c:v>
                </c:pt>
                <c:pt idx="9">
                  <c:v>619879.3468568112</c:v>
                </c:pt>
                <c:pt idx="10">
                  <c:v>1530659.3834624952</c:v>
                </c:pt>
                <c:pt idx="11">
                  <c:v>3559024.3915498201</c:v>
                </c:pt>
                <c:pt idx="12">
                  <c:v>363297.86404391</c:v>
                </c:pt>
                <c:pt idx="13">
                  <c:v>418185.51114109991</c:v>
                </c:pt>
                <c:pt idx="14">
                  <c:v>791531.24051475315</c:v>
                </c:pt>
                <c:pt idx="15">
                  <c:v>4842000.7496509096</c:v>
                </c:pt>
                <c:pt idx="16">
                  <c:v>1320615.0888319819</c:v>
                </c:pt>
                <c:pt idx="17">
                  <c:v>182127.51822219999</c:v>
                </c:pt>
                <c:pt idx="18">
                  <c:v>893431.32728761004</c:v>
                </c:pt>
                <c:pt idx="19">
                  <c:v>814855.75180042407</c:v>
                </c:pt>
                <c:pt idx="20">
                  <c:v>1173822.3659797402</c:v>
                </c:pt>
                <c:pt idx="21">
                  <c:v>3042813.1298733014</c:v>
                </c:pt>
                <c:pt idx="22">
                  <c:v>1970029.2054244701</c:v>
                </c:pt>
                <c:pt idx="23">
                  <c:v>3705738.0116829923</c:v>
                </c:pt>
                <c:pt idx="24">
                  <c:v>556487.780780965</c:v>
                </c:pt>
                <c:pt idx="25">
                  <c:v>2628220.4876820501</c:v>
                </c:pt>
                <c:pt idx="26">
                  <c:v>5103217.9458704442</c:v>
                </c:pt>
                <c:pt idx="27">
                  <c:v>723771.67883890006</c:v>
                </c:pt>
                <c:pt idx="28">
                  <c:v>1182313.1126542601</c:v>
                </c:pt>
                <c:pt idx="29">
                  <c:v>1037495.1198032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6329976"/>
        <c:axId val="436331544"/>
      </c:areaChart>
      <c:barChart>
        <c:barDir val="col"/>
        <c:grouping val="clustered"/>
        <c:varyColors val="0"/>
        <c:ser>
          <c:idx val="1"/>
          <c:order val="1"/>
          <c:tx>
            <c:strRef>
              <c:f>April_RENA!$J$1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April_RENA!$H$2:$H$31</c:f>
              <c:numCache>
                <c:formatCode>m/d/yyyy</c:formatCode>
                <c:ptCount val="30"/>
                <c:pt idx="0">
                  <c:v>43922</c:v>
                </c:pt>
                <c:pt idx="1">
                  <c:v>43923</c:v>
                </c:pt>
                <c:pt idx="2">
                  <c:v>43924</c:v>
                </c:pt>
                <c:pt idx="3">
                  <c:v>43925</c:v>
                </c:pt>
                <c:pt idx="4">
                  <c:v>43926</c:v>
                </c:pt>
                <c:pt idx="5">
                  <c:v>43927</c:v>
                </c:pt>
                <c:pt idx="6">
                  <c:v>43928</c:v>
                </c:pt>
                <c:pt idx="7">
                  <c:v>43929</c:v>
                </c:pt>
                <c:pt idx="8">
                  <c:v>43930</c:v>
                </c:pt>
                <c:pt idx="9">
                  <c:v>43931</c:v>
                </c:pt>
                <c:pt idx="10">
                  <c:v>43932</c:v>
                </c:pt>
                <c:pt idx="11">
                  <c:v>43933</c:v>
                </c:pt>
                <c:pt idx="12">
                  <c:v>43934</c:v>
                </c:pt>
                <c:pt idx="13">
                  <c:v>43935</c:v>
                </c:pt>
                <c:pt idx="14">
                  <c:v>43936</c:v>
                </c:pt>
                <c:pt idx="15">
                  <c:v>43937</c:v>
                </c:pt>
                <c:pt idx="16">
                  <c:v>43938</c:v>
                </c:pt>
                <c:pt idx="17">
                  <c:v>43939</c:v>
                </c:pt>
                <c:pt idx="18">
                  <c:v>43940</c:v>
                </c:pt>
                <c:pt idx="19">
                  <c:v>43941</c:v>
                </c:pt>
                <c:pt idx="20">
                  <c:v>43942</c:v>
                </c:pt>
                <c:pt idx="21">
                  <c:v>43943</c:v>
                </c:pt>
                <c:pt idx="22">
                  <c:v>43944</c:v>
                </c:pt>
                <c:pt idx="23">
                  <c:v>43945</c:v>
                </c:pt>
                <c:pt idx="24">
                  <c:v>43946</c:v>
                </c:pt>
                <c:pt idx="25">
                  <c:v>43947</c:v>
                </c:pt>
                <c:pt idx="26">
                  <c:v>43948</c:v>
                </c:pt>
                <c:pt idx="27">
                  <c:v>43949</c:v>
                </c:pt>
                <c:pt idx="28">
                  <c:v>43950</c:v>
                </c:pt>
                <c:pt idx="29">
                  <c:v>43951</c:v>
                </c:pt>
              </c:numCache>
            </c:numRef>
          </c:cat>
          <c:val>
            <c:numRef>
              <c:f>April_RENA!$J$2:$J$31</c:f>
              <c:numCache>
                <c:formatCode>#,##0.0</c:formatCode>
                <c:ptCount val="30"/>
                <c:pt idx="0">
                  <c:v>613926.66</c:v>
                </c:pt>
                <c:pt idx="1">
                  <c:v>602658.07999999996</c:v>
                </c:pt>
                <c:pt idx="2">
                  <c:v>-22702.880000000001</c:v>
                </c:pt>
                <c:pt idx="3">
                  <c:v>-126213.96</c:v>
                </c:pt>
                <c:pt idx="4">
                  <c:v>-35755.97</c:v>
                </c:pt>
                <c:pt idx="5">
                  <c:v>-2977.04</c:v>
                </c:pt>
                <c:pt idx="6">
                  <c:v>17394.599999999999</c:v>
                </c:pt>
                <c:pt idx="7">
                  <c:v>1546289.1</c:v>
                </c:pt>
                <c:pt idx="8">
                  <c:v>272776.14</c:v>
                </c:pt>
                <c:pt idx="9">
                  <c:v>-73750.94</c:v>
                </c:pt>
                <c:pt idx="10">
                  <c:v>45267.62</c:v>
                </c:pt>
                <c:pt idx="11">
                  <c:v>-129890.67</c:v>
                </c:pt>
                <c:pt idx="12">
                  <c:v>52422.29</c:v>
                </c:pt>
                <c:pt idx="13">
                  <c:v>90592.75</c:v>
                </c:pt>
                <c:pt idx="14">
                  <c:v>-30176.69</c:v>
                </c:pt>
                <c:pt idx="15">
                  <c:v>-910.39</c:v>
                </c:pt>
                <c:pt idx="16">
                  <c:v>81766.509999999995</c:v>
                </c:pt>
                <c:pt idx="17">
                  <c:v>-13552.66</c:v>
                </c:pt>
                <c:pt idx="18">
                  <c:v>-62549.760000000002</c:v>
                </c:pt>
                <c:pt idx="19">
                  <c:v>-37171.19</c:v>
                </c:pt>
                <c:pt idx="20">
                  <c:v>-18670.91</c:v>
                </c:pt>
                <c:pt idx="21">
                  <c:v>-44343.22</c:v>
                </c:pt>
                <c:pt idx="22">
                  <c:v>41137.660000000003</c:v>
                </c:pt>
                <c:pt idx="23">
                  <c:v>175469.42</c:v>
                </c:pt>
                <c:pt idx="24">
                  <c:v>112364.05</c:v>
                </c:pt>
                <c:pt idx="25">
                  <c:v>-96556.36</c:v>
                </c:pt>
                <c:pt idx="26">
                  <c:v>63912.62</c:v>
                </c:pt>
                <c:pt idx="27">
                  <c:v>-34565.1</c:v>
                </c:pt>
                <c:pt idx="28">
                  <c:v>-106572.36</c:v>
                </c:pt>
                <c:pt idx="29">
                  <c:v>-101426.14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6326056"/>
        <c:axId val="436329584"/>
      </c:barChart>
      <c:catAx>
        <c:axId val="43632605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2958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36329584"/>
        <c:scaling>
          <c:orientation val="minMax"/>
          <c:max val="2000000"/>
          <c:min val="-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26056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436331544"/>
        <c:scaling>
          <c:orientation val="minMax"/>
          <c:max val="20000000"/>
          <c:min val="-5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29976"/>
        <c:crosses val="max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43632997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436331544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Estimated DAM oversold vs RENA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April_RENA!$J$1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April_RENA!$H$2:$H$31</c:f>
              <c:numCache>
                <c:formatCode>m/d/yyyy</c:formatCode>
                <c:ptCount val="30"/>
                <c:pt idx="0">
                  <c:v>43922</c:v>
                </c:pt>
                <c:pt idx="1">
                  <c:v>43923</c:v>
                </c:pt>
                <c:pt idx="2">
                  <c:v>43924</c:v>
                </c:pt>
                <c:pt idx="3">
                  <c:v>43925</c:v>
                </c:pt>
                <c:pt idx="4">
                  <c:v>43926</c:v>
                </c:pt>
                <c:pt idx="5">
                  <c:v>43927</c:v>
                </c:pt>
                <c:pt idx="6">
                  <c:v>43928</c:v>
                </c:pt>
                <c:pt idx="7">
                  <c:v>43929</c:v>
                </c:pt>
                <c:pt idx="8">
                  <c:v>43930</c:v>
                </c:pt>
                <c:pt idx="9">
                  <c:v>43931</c:v>
                </c:pt>
                <c:pt idx="10">
                  <c:v>43932</c:v>
                </c:pt>
                <c:pt idx="11">
                  <c:v>43933</c:v>
                </c:pt>
                <c:pt idx="12">
                  <c:v>43934</c:v>
                </c:pt>
                <c:pt idx="13">
                  <c:v>43935</c:v>
                </c:pt>
                <c:pt idx="14">
                  <c:v>43936</c:v>
                </c:pt>
                <c:pt idx="15">
                  <c:v>43937</c:v>
                </c:pt>
                <c:pt idx="16">
                  <c:v>43938</c:v>
                </c:pt>
                <c:pt idx="17">
                  <c:v>43939</c:v>
                </c:pt>
                <c:pt idx="18">
                  <c:v>43940</c:v>
                </c:pt>
                <c:pt idx="19">
                  <c:v>43941</c:v>
                </c:pt>
                <c:pt idx="20">
                  <c:v>43942</c:v>
                </c:pt>
                <c:pt idx="21">
                  <c:v>43943</c:v>
                </c:pt>
                <c:pt idx="22">
                  <c:v>43944</c:v>
                </c:pt>
                <c:pt idx="23">
                  <c:v>43945</c:v>
                </c:pt>
                <c:pt idx="24">
                  <c:v>43946</c:v>
                </c:pt>
                <c:pt idx="25">
                  <c:v>43947</c:v>
                </c:pt>
                <c:pt idx="26">
                  <c:v>43948</c:v>
                </c:pt>
                <c:pt idx="27">
                  <c:v>43949</c:v>
                </c:pt>
                <c:pt idx="28">
                  <c:v>43950</c:v>
                </c:pt>
                <c:pt idx="29">
                  <c:v>43951</c:v>
                </c:pt>
              </c:numCache>
            </c:numRef>
          </c:cat>
          <c:val>
            <c:numRef>
              <c:f>April_RENA!$J$2:$J$31</c:f>
              <c:numCache>
                <c:formatCode>#,##0.0</c:formatCode>
                <c:ptCount val="30"/>
                <c:pt idx="0">
                  <c:v>613926.66</c:v>
                </c:pt>
                <c:pt idx="1">
                  <c:v>602658.07999999996</c:v>
                </c:pt>
                <c:pt idx="2">
                  <c:v>-22702.880000000001</c:v>
                </c:pt>
                <c:pt idx="3">
                  <c:v>-126213.96</c:v>
                </c:pt>
                <c:pt idx="4">
                  <c:v>-35755.97</c:v>
                </c:pt>
                <c:pt idx="5">
                  <c:v>-2977.04</c:v>
                </c:pt>
                <c:pt idx="6">
                  <c:v>17394.599999999999</c:v>
                </c:pt>
                <c:pt idx="7">
                  <c:v>1546289.1</c:v>
                </c:pt>
                <c:pt idx="8">
                  <c:v>272776.14</c:v>
                </c:pt>
                <c:pt idx="9">
                  <c:v>-73750.94</c:v>
                </c:pt>
                <c:pt idx="10">
                  <c:v>45267.62</c:v>
                </c:pt>
                <c:pt idx="11">
                  <c:v>-129890.67</c:v>
                </c:pt>
                <c:pt idx="12">
                  <c:v>52422.29</c:v>
                </c:pt>
                <c:pt idx="13">
                  <c:v>90592.75</c:v>
                </c:pt>
                <c:pt idx="14">
                  <c:v>-30176.69</c:v>
                </c:pt>
                <c:pt idx="15">
                  <c:v>-910.39</c:v>
                </c:pt>
                <c:pt idx="16">
                  <c:v>81766.509999999995</c:v>
                </c:pt>
                <c:pt idx="17">
                  <c:v>-13552.66</c:v>
                </c:pt>
                <c:pt idx="18">
                  <c:v>-62549.760000000002</c:v>
                </c:pt>
                <c:pt idx="19">
                  <c:v>-37171.19</c:v>
                </c:pt>
                <c:pt idx="20">
                  <c:v>-18670.91</c:v>
                </c:pt>
                <c:pt idx="21">
                  <c:v>-44343.22</c:v>
                </c:pt>
                <c:pt idx="22">
                  <c:v>41137.660000000003</c:v>
                </c:pt>
                <c:pt idx="23">
                  <c:v>175469.42</c:v>
                </c:pt>
                <c:pt idx="24">
                  <c:v>112364.05</c:v>
                </c:pt>
                <c:pt idx="25">
                  <c:v>-96556.36</c:v>
                </c:pt>
                <c:pt idx="26">
                  <c:v>63912.62</c:v>
                </c:pt>
                <c:pt idx="27">
                  <c:v>-34565.1</c:v>
                </c:pt>
                <c:pt idx="28">
                  <c:v>-106572.36</c:v>
                </c:pt>
                <c:pt idx="29">
                  <c:v>-101426.14</c:v>
                </c:pt>
              </c:numCache>
            </c:numRef>
          </c:val>
        </c:ser>
        <c:ser>
          <c:idx val="1"/>
          <c:order val="1"/>
          <c:tx>
            <c:strRef>
              <c:f>April_RENA!$L$1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April_RENA!$H$2:$H$31</c:f>
              <c:numCache>
                <c:formatCode>m/d/yyyy</c:formatCode>
                <c:ptCount val="30"/>
                <c:pt idx="0">
                  <c:v>43922</c:v>
                </c:pt>
                <c:pt idx="1">
                  <c:v>43923</c:v>
                </c:pt>
                <c:pt idx="2">
                  <c:v>43924</c:v>
                </c:pt>
                <c:pt idx="3">
                  <c:v>43925</c:v>
                </c:pt>
                <c:pt idx="4">
                  <c:v>43926</c:v>
                </c:pt>
                <c:pt idx="5">
                  <c:v>43927</c:v>
                </c:pt>
                <c:pt idx="6">
                  <c:v>43928</c:v>
                </c:pt>
                <c:pt idx="7">
                  <c:v>43929</c:v>
                </c:pt>
                <c:pt idx="8">
                  <c:v>43930</c:v>
                </c:pt>
                <c:pt idx="9">
                  <c:v>43931</c:v>
                </c:pt>
                <c:pt idx="10">
                  <c:v>43932</c:v>
                </c:pt>
                <c:pt idx="11">
                  <c:v>43933</c:v>
                </c:pt>
                <c:pt idx="12">
                  <c:v>43934</c:v>
                </c:pt>
                <c:pt idx="13">
                  <c:v>43935</c:v>
                </c:pt>
                <c:pt idx="14">
                  <c:v>43936</c:v>
                </c:pt>
                <c:pt idx="15">
                  <c:v>43937</c:v>
                </c:pt>
                <c:pt idx="16">
                  <c:v>43938</c:v>
                </c:pt>
                <c:pt idx="17">
                  <c:v>43939</c:v>
                </c:pt>
                <c:pt idx="18">
                  <c:v>43940</c:v>
                </c:pt>
                <c:pt idx="19">
                  <c:v>43941</c:v>
                </c:pt>
                <c:pt idx="20">
                  <c:v>43942</c:v>
                </c:pt>
                <c:pt idx="21">
                  <c:v>43943</c:v>
                </c:pt>
                <c:pt idx="22">
                  <c:v>43944</c:v>
                </c:pt>
                <c:pt idx="23">
                  <c:v>43945</c:v>
                </c:pt>
                <c:pt idx="24">
                  <c:v>43946</c:v>
                </c:pt>
                <c:pt idx="25">
                  <c:v>43947</c:v>
                </c:pt>
                <c:pt idx="26">
                  <c:v>43948</c:v>
                </c:pt>
                <c:pt idx="27">
                  <c:v>43949</c:v>
                </c:pt>
                <c:pt idx="28">
                  <c:v>43950</c:v>
                </c:pt>
                <c:pt idx="29">
                  <c:v>43951</c:v>
                </c:pt>
              </c:numCache>
            </c:numRef>
          </c:cat>
          <c:val>
            <c:numRef>
              <c:f>April_RENA!$L$2:$L$31</c:f>
              <c:numCache>
                <c:formatCode>#,##0.0</c:formatCode>
                <c:ptCount val="30"/>
                <c:pt idx="0">
                  <c:v>709757.41531230148</c:v>
                </c:pt>
                <c:pt idx="1">
                  <c:v>593093.93650501093</c:v>
                </c:pt>
                <c:pt idx="2">
                  <c:v>61400.723656162692</c:v>
                </c:pt>
                <c:pt idx="3">
                  <c:v>-146026.87227813402</c:v>
                </c:pt>
                <c:pt idx="4">
                  <c:v>-21165.232793517007</c:v>
                </c:pt>
                <c:pt idx="5">
                  <c:v>-4359.7894916978039</c:v>
                </c:pt>
                <c:pt idx="6">
                  <c:v>-68747.476812768014</c:v>
                </c:pt>
                <c:pt idx="7">
                  <c:v>1350978.4053914268</c:v>
                </c:pt>
                <c:pt idx="8">
                  <c:v>286030.72106032999</c:v>
                </c:pt>
                <c:pt idx="9">
                  <c:v>-72273.073184429988</c:v>
                </c:pt>
                <c:pt idx="10">
                  <c:v>113382.93134026721</c:v>
                </c:pt>
                <c:pt idx="11">
                  <c:v>37353.645286322979</c:v>
                </c:pt>
                <c:pt idx="12">
                  <c:v>60556.987214535002</c:v>
                </c:pt>
                <c:pt idx="13">
                  <c:v>58845.17295487001</c:v>
                </c:pt>
                <c:pt idx="14">
                  <c:v>11887.326064624891</c:v>
                </c:pt>
                <c:pt idx="15">
                  <c:v>70808.160122704008</c:v>
                </c:pt>
                <c:pt idx="16">
                  <c:v>147265.14567397203</c:v>
                </c:pt>
                <c:pt idx="17">
                  <c:v>-8192.6193766000015</c:v>
                </c:pt>
                <c:pt idx="18">
                  <c:v>-35397.795914375711</c:v>
                </c:pt>
                <c:pt idx="19">
                  <c:v>-90973.957972981923</c:v>
                </c:pt>
                <c:pt idx="20">
                  <c:v>-33857.154083562004</c:v>
                </c:pt>
                <c:pt idx="21">
                  <c:v>-90300.354781180999</c:v>
                </c:pt>
                <c:pt idx="22">
                  <c:v>132895.11619752797</c:v>
                </c:pt>
                <c:pt idx="23">
                  <c:v>249404.25186473547</c:v>
                </c:pt>
                <c:pt idx="24">
                  <c:v>101061.1667245787</c:v>
                </c:pt>
                <c:pt idx="25">
                  <c:v>-33609.848970579005</c:v>
                </c:pt>
                <c:pt idx="26">
                  <c:v>48400.775477627016</c:v>
                </c:pt>
                <c:pt idx="27">
                  <c:v>-95353.016430233969</c:v>
                </c:pt>
                <c:pt idx="28">
                  <c:v>-103133.96927434402</c:v>
                </c:pt>
                <c:pt idx="29">
                  <c:v>-74554.439289959992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6332720"/>
        <c:axId val="436327232"/>
      </c:barChart>
      <c:catAx>
        <c:axId val="43633272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27232"/>
        <c:crosses val="autoZero"/>
        <c:auto val="0"/>
        <c:lblAlgn val="ctr"/>
        <c:lblOffset val="100"/>
        <c:tickLblSkip val="5"/>
        <c:noMultiLvlLbl val="0"/>
      </c:catAx>
      <c:valAx>
        <c:axId val="43632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32720"/>
        <c:crosses val="autoZero"/>
        <c:crossBetween val="between"/>
        <c:majorUnit val="500000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43922</c:v>
                </c:pt>
                <c:pt idx="1">
                  <c:v>43923</c:v>
                </c:pt>
                <c:pt idx="2">
                  <c:v>43924</c:v>
                </c:pt>
                <c:pt idx="3">
                  <c:v>43925</c:v>
                </c:pt>
                <c:pt idx="4">
                  <c:v>43926</c:v>
                </c:pt>
                <c:pt idx="5">
                  <c:v>43927</c:v>
                </c:pt>
                <c:pt idx="6">
                  <c:v>43928</c:v>
                </c:pt>
                <c:pt idx="7">
                  <c:v>43929</c:v>
                </c:pt>
                <c:pt idx="8">
                  <c:v>43930</c:v>
                </c:pt>
                <c:pt idx="9">
                  <c:v>43931</c:v>
                </c:pt>
                <c:pt idx="10">
                  <c:v>43932</c:v>
                </c:pt>
                <c:pt idx="11">
                  <c:v>43933</c:v>
                </c:pt>
                <c:pt idx="12">
                  <c:v>43934</c:v>
                </c:pt>
                <c:pt idx="13">
                  <c:v>43935</c:v>
                </c:pt>
                <c:pt idx="14">
                  <c:v>43936</c:v>
                </c:pt>
                <c:pt idx="15">
                  <c:v>43937</c:v>
                </c:pt>
                <c:pt idx="16">
                  <c:v>43938</c:v>
                </c:pt>
                <c:pt idx="17">
                  <c:v>43939</c:v>
                </c:pt>
                <c:pt idx="18">
                  <c:v>43940</c:v>
                </c:pt>
                <c:pt idx="19">
                  <c:v>43941</c:v>
                </c:pt>
                <c:pt idx="20">
                  <c:v>43942</c:v>
                </c:pt>
                <c:pt idx="21">
                  <c:v>43943</c:v>
                </c:pt>
                <c:pt idx="22">
                  <c:v>43944</c:v>
                </c:pt>
                <c:pt idx="23">
                  <c:v>43945</c:v>
                </c:pt>
                <c:pt idx="24">
                  <c:v>43946</c:v>
                </c:pt>
                <c:pt idx="25">
                  <c:v>43947</c:v>
                </c:pt>
                <c:pt idx="26">
                  <c:v>43948</c:v>
                </c:pt>
                <c:pt idx="27">
                  <c:v>43949</c:v>
                </c:pt>
                <c:pt idx="28">
                  <c:v>43950</c:v>
                </c:pt>
                <c:pt idx="29">
                  <c:v>43951</c:v>
                </c:pt>
              </c:numCache>
            </c:numRef>
          </c:cat>
          <c:val>
            <c:numRef>
              <c:f>Sheet1!$B$2:$B$31</c:f>
              <c:numCache>
                <c:formatCode>#,##0.0</c:formatCode>
                <c:ptCount val="30"/>
                <c:pt idx="0">
                  <c:v>4304198.1399999997</c:v>
                </c:pt>
                <c:pt idx="1">
                  <c:v>2694027.19</c:v>
                </c:pt>
                <c:pt idx="2">
                  <c:v>3013656.94</c:v>
                </c:pt>
                <c:pt idx="3">
                  <c:v>1266949.8500000001</c:v>
                </c:pt>
                <c:pt idx="4">
                  <c:v>872074.09</c:v>
                </c:pt>
                <c:pt idx="5">
                  <c:v>2222673.69</c:v>
                </c:pt>
                <c:pt idx="6">
                  <c:v>1590224.09</c:v>
                </c:pt>
                <c:pt idx="7">
                  <c:v>2305757.66</c:v>
                </c:pt>
                <c:pt idx="8">
                  <c:v>1006260.59</c:v>
                </c:pt>
                <c:pt idx="9">
                  <c:v>602338.80000000005</c:v>
                </c:pt>
                <c:pt idx="10">
                  <c:v>1182795.96</c:v>
                </c:pt>
                <c:pt idx="11">
                  <c:v>2554890.27</c:v>
                </c:pt>
                <c:pt idx="12">
                  <c:v>880012.03</c:v>
                </c:pt>
                <c:pt idx="13">
                  <c:v>563749.61</c:v>
                </c:pt>
                <c:pt idx="14">
                  <c:v>1287069.69</c:v>
                </c:pt>
                <c:pt idx="15">
                  <c:v>2832544.7399999998</c:v>
                </c:pt>
                <c:pt idx="16">
                  <c:v>1270243.8800000001</c:v>
                </c:pt>
                <c:pt idx="17">
                  <c:v>846612.3600000001</c:v>
                </c:pt>
                <c:pt idx="18">
                  <c:v>1345141.85</c:v>
                </c:pt>
                <c:pt idx="19">
                  <c:v>1154627.03</c:v>
                </c:pt>
                <c:pt idx="20">
                  <c:v>1620247.72</c:v>
                </c:pt>
                <c:pt idx="21">
                  <c:v>3075770.41</c:v>
                </c:pt>
                <c:pt idx="22">
                  <c:v>1291945.3700000001</c:v>
                </c:pt>
                <c:pt idx="23">
                  <c:v>2968496.2</c:v>
                </c:pt>
                <c:pt idx="24">
                  <c:v>476332.12</c:v>
                </c:pt>
                <c:pt idx="25">
                  <c:v>1919938.4100000001</c:v>
                </c:pt>
                <c:pt idx="26">
                  <c:v>2746019</c:v>
                </c:pt>
                <c:pt idx="27">
                  <c:v>2975894.8200000003</c:v>
                </c:pt>
                <c:pt idx="28">
                  <c:v>2483600.13</c:v>
                </c:pt>
                <c:pt idx="29">
                  <c:v>1946406.35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43922</c:v>
                </c:pt>
                <c:pt idx="1">
                  <c:v>43923</c:v>
                </c:pt>
                <c:pt idx="2">
                  <c:v>43924</c:v>
                </c:pt>
                <c:pt idx="3">
                  <c:v>43925</c:v>
                </c:pt>
                <c:pt idx="4">
                  <c:v>43926</c:v>
                </c:pt>
                <c:pt idx="5">
                  <c:v>43927</c:v>
                </c:pt>
                <c:pt idx="6">
                  <c:v>43928</c:v>
                </c:pt>
                <c:pt idx="7">
                  <c:v>43929</c:v>
                </c:pt>
                <c:pt idx="8">
                  <c:v>43930</c:v>
                </c:pt>
                <c:pt idx="9">
                  <c:v>43931</c:v>
                </c:pt>
                <c:pt idx="10">
                  <c:v>43932</c:v>
                </c:pt>
                <c:pt idx="11">
                  <c:v>43933</c:v>
                </c:pt>
                <c:pt idx="12">
                  <c:v>43934</c:v>
                </c:pt>
                <c:pt idx="13">
                  <c:v>43935</c:v>
                </c:pt>
                <c:pt idx="14">
                  <c:v>43936</c:v>
                </c:pt>
                <c:pt idx="15">
                  <c:v>43937</c:v>
                </c:pt>
                <c:pt idx="16">
                  <c:v>43938</c:v>
                </c:pt>
                <c:pt idx="17">
                  <c:v>43939</c:v>
                </c:pt>
                <c:pt idx="18">
                  <c:v>43940</c:v>
                </c:pt>
                <c:pt idx="19">
                  <c:v>43941</c:v>
                </c:pt>
                <c:pt idx="20">
                  <c:v>43942</c:v>
                </c:pt>
                <c:pt idx="21">
                  <c:v>43943</c:v>
                </c:pt>
                <c:pt idx="22">
                  <c:v>43944</c:v>
                </c:pt>
                <c:pt idx="23">
                  <c:v>43945</c:v>
                </c:pt>
                <c:pt idx="24">
                  <c:v>43946</c:v>
                </c:pt>
                <c:pt idx="25">
                  <c:v>43947</c:v>
                </c:pt>
                <c:pt idx="26">
                  <c:v>43948</c:v>
                </c:pt>
                <c:pt idx="27">
                  <c:v>43949</c:v>
                </c:pt>
                <c:pt idx="28">
                  <c:v>43950</c:v>
                </c:pt>
                <c:pt idx="29">
                  <c:v>43951</c:v>
                </c:pt>
              </c:numCache>
            </c:numRef>
          </c:cat>
          <c:val>
            <c:numRef>
              <c:f>Sheet1!$C$2:$C$31</c:f>
              <c:numCache>
                <c:formatCode>#,##0.0</c:formatCode>
                <c:ptCount val="30"/>
                <c:pt idx="0">
                  <c:v>5313985.9800000004</c:v>
                </c:pt>
                <c:pt idx="1">
                  <c:v>3184575.51</c:v>
                </c:pt>
                <c:pt idx="2">
                  <c:v>4101428.29</c:v>
                </c:pt>
                <c:pt idx="3">
                  <c:v>1622932.26</c:v>
                </c:pt>
                <c:pt idx="4">
                  <c:v>1129971.23</c:v>
                </c:pt>
                <c:pt idx="5">
                  <c:v>2733292.7</c:v>
                </c:pt>
                <c:pt idx="6">
                  <c:v>1973851.57</c:v>
                </c:pt>
                <c:pt idx="7">
                  <c:v>2868397.21</c:v>
                </c:pt>
                <c:pt idx="8">
                  <c:v>1143121.99</c:v>
                </c:pt>
                <c:pt idx="9">
                  <c:v>766496.12</c:v>
                </c:pt>
                <c:pt idx="10">
                  <c:v>1471141.02</c:v>
                </c:pt>
                <c:pt idx="11">
                  <c:v>3298197.6</c:v>
                </c:pt>
                <c:pt idx="12">
                  <c:v>1093086.56</c:v>
                </c:pt>
                <c:pt idx="13">
                  <c:v>702596.28</c:v>
                </c:pt>
                <c:pt idx="14">
                  <c:v>1604812.1</c:v>
                </c:pt>
                <c:pt idx="15">
                  <c:v>3800538.43</c:v>
                </c:pt>
                <c:pt idx="16">
                  <c:v>1609817.38</c:v>
                </c:pt>
                <c:pt idx="17">
                  <c:v>1042948.48</c:v>
                </c:pt>
                <c:pt idx="18">
                  <c:v>1693737.68</c:v>
                </c:pt>
                <c:pt idx="19">
                  <c:v>1321007.82</c:v>
                </c:pt>
                <c:pt idx="20">
                  <c:v>1948829.46</c:v>
                </c:pt>
                <c:pt idx="21">
                  <c:v>3518148.61</c:v>
                </c:pt>
                <c:pt idx="22">
                  <c:v>1582148.12</c:v>
                </c:pt>
                <c:pt idx="23">
                  <c:v>3351039.08</c:v>
                </c:pt>
                <c:pt idx="24">
                  <c:v>548458.23</c:v>
                </c:pt>
                <c:pt idx="25">
                  <c:v>2124659.04</c:v>
                </c:pt>
                <c:pt idx="26">
                  <c:v>3478400.17</c:v>
                </c:pt>
                <c:pt idx="27">
                  <c:v>3771701.59</c:v>
                </c:pt>
                <c:pt idx="28">
                  <c:v>2823707.01</c:v>
                </c:pt>
                <c:pt idx="29">
                  <c:v>2111289.48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6333896"/>
        <c:axId val="436331936"/>
      </c:barChart>
      <c:catAx>
        <c:axId val="43633389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31936"/>
        <c:crosses val="autoZero"/>
        <c:auto val="0"/>
        <c:lblAlgn val="ctr"/>
        <c:lblOffset val="100"/>
        <c:tickLblSkip val="5"/>
        <c:noMultiLvlLbl val="0"/>
      </c:catAx>
      <c:valAx>
        <c:axId val="436331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33896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Credit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Sheet1!$A$2:$A$31</c:f>
              <c:numCache>
                <c:formatCode>m/d/yyyy</c:formatCode>
                <c:ptCount val="30"/>
                <c:pt idx="0">
                  <c:v>43922</c:v>
                </c:pt>
                <c:pt idx="1">
                  <c:v>43923</c:v>
                </c:pt>
                <c:pt idx="2">
                  <c:v>43924</c:v>
                </c:pt>
                <c:pt idx="3">
                  <c:v>43925</c:v>
                </c:pt>
                <c:pt idx="4">
                  <c:v>43926</c:v>
                </c:pt>
                <c:pt idx="5">
                  <c:v>43927</c:v>
                </c:pt>
                <c:pt idx="6">
                  <c:v>43928</c:v>
                </c:pt>
                <c:pt idx="7">
                  <c:v>43929</c:v>
                </c:pt>
                <c:pt idx="8">
                  <c:v>43930</c:v>
                </c:pt>
                <c:pt idx="9">
                  <c:v>43931</c:v>
                </c:pt>
                <c:pt idx="10">
                  <c:v>43932</c:v>
                </c:pt>
                <c:pt idx="11">
                  <c:v>43933</c:v>
                </c:pt>
                <c:pt idx="12">
                  <c:v>43934</c:v>
                </c:pt>
                <c:pt idx="13">
                  <c:v>43935</c:v>
                </c:pt>
                <c:pt idx="14">
                  <c:v>43936</c:v>
                </c:pt>
                <c:pt idx="15">
                  <c:v>43937</c:v>
                </c:pt>
                <c:pt idx="16">
                  <c:v>43938</c:v>
                </c:pt>
                <c:pt idx="17">
                  <c:v>43939</c:v>
                </c:pt>
                <c:pt idx="18">
                  <c:v>43940</c:v>
                </c:pt>
                <c:pt idx="19">
                  <c:v>43941</c:v>
                </c:pt>
                <c:pt idx="20">
                  <c:v>43942</c:v>
                </c:pt>
                <c:pt idx="21">
                  <c:v>43943</c:v>
                </c:pt>
                <c:pt idx="22">
                  <c:v>43944</c:v>
                </c:pt>
                <c:pt idx="23">
                  <c:v>43945</c:v>
                </c:pt>
                <c:pt idx="24">
                  <c:v>43946</c:v>
                </c:pt>
                <c:pt idx="25">
                  <c:v>43947</c:v>
                </c:pt>
                <c:pt idx="26">
                  <c:v>43948</c:v>
                </c:pt>
                <c:pt idx="27">
                  <c:v>43949</c:v>
                </c:pt>
                <c:pt idx="28">
                  <c:v>43950</c:v>
                </c:pt>
                <c:pt idx="29">
                  <c:v>43951</c:v>
                </c:pt>
              </c:numCache>
            </c:numRef>
          </c:cat>
          <c:val>
            <c:numRef>
              <c:f>Sheet1!$D$2:$D$31</c:f>
              <c:numCache>
                <c:formatCode>#,##0.0</c:formatCode>
                <c:ptCount val="30"/>
                <c:pt idx="0">
                  <c:v>1009787.84</c:v>
                </c:pt>
                <c:pt idx="1">
                  <c:v>490548.32</c:v>
                </c:pt>
                <c:pt idx="2">
                  <c:v>1087771.3500000001</c:v>
                </c:pt>
                <c:pt idx="3">
                  <c:v>355982.41</c:v>
                </c:pt>
                <c:pt idx="4">
                  <c:v>257897.14</c:v>
                </c:pt>
                <c:pt idx="5">
                  <c:v>510619.01</c:v>
                </c:pt>
                <c:pt idx="6">
                  <c:v>383627.48</c:v>
                </c:pt>
                <c:pt idx="7">
                  <c:v>562639.55000000005</c:v>
                </c:pt>
                <c:pt idx="8">
                  <c:v>136861.4</c:v>
                </c:pt>
                <c:pt idx="9">
                  <c:v>164157.32</c:v>
                </c:pt>
                <c:pt idx="10">
                  <c:v>288345.06</c:v>
                </c:pt>
                <c:pt idx="11">
                  <c:v>743307.33</c:v>
                </c:pt>
                <c:pt idx="12">
                  <c:v>213074.53</c:v>
                </c:pt>
                <c:pt idx="13">
                  <c:v>138846.67000000001</c:v>
                </c:pt>
                <c:pt idx="14">
                  <c:v>317742.40999999997</c:v>
                </c:pt>
                <c:pt idx="15">
                  <c:v>967993.69</c:v>
                </c:pt>
                <c:pt idx="16">
                  <c:v>339573.5</c:v>
                </c:pt>
                <c:pt idx="17">
                  <c:v>196336.12</c:v>
                </c:pt>
                <c:pt idx="18">
                  <c:v>348595.83</c:v>
                </c:pt>
                <c:pt idx="19">
                  <c:v>166380.79</c:v>
                </c:pt>
                <c:pt idx="20">
                  <c:v>328581.74</c:v>
                </c:pt>
                <c:pt idx="21">
                  <c:v>442378.2</c:v>
                </c:pt>
                <c:pt idx="22">
                  <c:v>290202.75</c:v>
                </c:pt>
                <c:pt idx="23">
                  <c:v>382542.88</c:v>
                </c:pt>
                <c:pt idx="24">
                  <c:v>72126.11</c:v>
                </c:pt>
                <c:pt idx="25">
                  <c:v>204720.63</c:v>
                </c:pt>
                <c:pt idx="26">
                  <c:v>732381.17</c:v>
                </c:pt>
                <c:pt idx="27">
                  <c:v>795806.77</c:v>
                </c:pt>
                <c:pt idx="28">
                  <c:v>340106.88</c:v>
                </c:pt>
                <c:pt idx="29">
                  <c:v>164883.13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6327624"/>
        <c:axId val="436334288"/>
      </c:barChart>
      <c:catAx>
        <c:axId val="43632762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34288"/>
        <c:crosses val="autoZero"/>
        <c:auto val="0"/>
        <c:lblAlgn val="ctr"/>
        <c:lblOffset val="100"/>
        <c:tickLblSkip val="5"/>
        <c:noMultiLvlLbl val="0"/>
      </c:catAx>
      <c:valAx>
        <c:axId val="436334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327624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33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14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</a:t>
            </a:r>
            <a:r>
              <a:rPr lang="en-US" sz="2800" b="1" dirty="0" smtClean="0">
                <a:solidFill>
                  <a:schemeClr val="tx2"/>
                </a:solidFill>
              </a:rPr>
              <a:t>view of April RENA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July. 13th, 2020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Sum of RENA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640638"/>
              </p:ext>
            </p:extLst>
          </p:nvPr>
        </p:nvGraphicFramePr>
        <p:xfrm>
          <a:off x="762000" y="1524000"/>
          <a:ext cx="7467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404143"/>
              </p:ext>
            </p:extLst>
          </p:nvPr>
        </p:nvGraphicFramePr>
        <p:xfrm>
          <a:off x="723900" y="2529682"/>
          <a:ext cx="7772400" cy="3354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with RT Congestion 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819400" y="3166473"/>
            <a:ext cx="457200" cy="17526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200" dirty="0" smtClean="0"/>
              <a:t>The total RENA in April was around $2.8M, while the total SCED congestion rent was around  $52.6M.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and Estimated DAM oversold on RT congestion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200" dirty="0" smtClean="0"/>
              <a:t>The total </a:t>
            </a:r>
            <a:r>
              <a:rPr lang="en-US" sz="2200" dirty="0"/>
              <a:t>estimated DAM oversold amount </a:t>
            </a:r>
            <a:r>
              <a:rPr lang="en-US" sz="2200" dirty="0" smtClean="0"/>
              <a:t>in April was </a:t>
            </a:r>
            <a:r>
              <a:rPr lang="en-US" sz="2200" dirty="0"/>
              <a:t>around </a:t>
            </a:r>
            <a:r>
              <a:rPr lang="en-US" sz="2200" dirty="0" smtClean="0"/>
              <a:t>$3.2M</a:t>
            </a:r>
            <a:r>
              <a:rPr lang="en-US" sz="2200" dirty="0"/>
              <a:t>. 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09602"/>
              </p:ext>
            </p:extLst>
          </p:nvPr>
        </p:nvGraphicFramePr>
        <p:xfrm>
          <a:off x="914400" y="2362199"/>
          <a:ext cx="7391400" cy="3340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 4/8/2020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24399"/>
          </a:xfrm>
        </p:spPr>
        <p:txBody>
          <a:bodyPr/>
          <a:lstStyle/>
          <a:p>
            <a:r>
              <a:rPr lang="en-US" sz="2200" dirty="0"/>
              <a:t>$1.5M RENA was observed on OD 4/8/2020. Its RENA was related to the DAM “oversold” on the RT constraints on DHILMAR5: 292T303_1 in </a:t>
            </a:r>
            <a:r>
              <a:rPr lang="en-US" sz="2200" dirty="0" smtClean="0"/>
              <a:t>South </a:t>
            </a:r>
            <a:r>
              <a:rPr lang="en-US" sz="2200" dirty="0"/>
              <a:t>Texas.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r>
              <a:rPr lang="en-US" sz="2200" dirty="0"/>
              <a:t>The planned </a:t>
            </a:r>
            <a:r>
              <a:rPr lang="en-US" sz="2200" dirty="0" smtClean="0"/>
              <a:t>outages were modeled </a:t>
            </a:r>
            <a:r>
              <a:rPr lang="en-US" sz="2200" dirty="0"/>
              <a:t>in DAM </a:t>
            </a:r>
            <a:r>
              <a:rPr lang="en-US" sz="2200" dirty="0" smtClean="0"/>
              <a:t>for </a:t>
            </a:r>
            <a:r>
              <a:rPr lang="en-US" sz="2200" dirty="0"/>
              <a:t>multiple transmission lines </a:t>
            </a:r>
            <a:r>
              <a:rPr lang="en-US" sz="2200" dirty="0" smtClean="0"/>
              <a:t>in the area, including </a:t>
            </a:r>
            <a:r>
              <a:rPr lang="en-US" sz="2200" dirty="0"/>
              <a:t>292T303. However</a:t>
            </a:r>
            <a:r>
              <a:rPr lang="en-US" sz="2200" dirty="0" smtClean="0"/>
              <a:t>, in RTM, </a:t>
            </a:r>
            <a:r>
              <a:rPr lang="en-US" sz="2200" dirty="0"/>
              <a:t>the line 292T303 came back in service earlier </a:t>
            </a:r>
            <a:r>
              <a:rPr lang="en-US" sz="2200" dirty="0" smtClean="0"/>
              <a:t>than </a:t>
            </a:r>
            <a:r>
              <a:rPr lang="en-US" sz="2200" dirty="0" smtClean="0"/>
              <a:t>it was </a:t>
            </a:r>
            <a:r>
              <a:rPr lang="en-US" sz="2200" dirty="0" smtClean="0"/>
              <a:t>planned, while </a:t>
            </a:r>
            <a:r>
              <a:rPr lang="en-US" sz="2200" dirty="0" smtClean="0"/>
              <a:t>the other line was still </a:t>
            </a:r>
            <a:r>
              <a:rPr lang="en-US" sz="2200" dirty="0"/>
              <a:t>in outage. Therefore, the topology difference between DAM and RTM caused most of the oversold </a:t>
            </a:r>
            <a:r>
              <a:rPr lang="en-US" sz="2200" dirty="0" smtClean="0"/>
              <a:t>amount on OD 4/8.</a:t>
            </a:r>
            <a:endParaRPr lang="en-US" sz="2200" dirty="0"/>
          </a:p>
          <a:p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9179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663" y="1374650"/>
            <a:ext cx="8610600" cy="5029200"/>
          </a:xfrm>
        </p:spPr>
        <p:txBody>
          <a:bodyPr/>
          <a:lstStyle/>
          <a:p>
            <a:r>
              <a:rPr lang="en-US" sz="2200" dirty="0" smtClean="0"/>
              <a:t>$2.8M RENA observed in April, 2020, which was relatively lower than normal months.</a:t>
            </a:r>
          </a:p>
          <a:p>
            <a:endParaRPr lang="en-US" sz="2200" dirty="0"/>
          </a:p>
          <a:p>
            <a:r>
              <a:rPr lang="en-US" sz="2200" dirty="0" smtClean="0"/>
              <a:t>The majority of RENA in April was related to congestion “oversold” in DAM, which could be further related to topology difference between DAM and RTM, LDF, and RAS modeling. </a:t>
            </a:r>
          </a:p>
          <a:p>
            <a:endParaRPr lang="en-US" sz="2200" dirty="0"/>
          </a:p>
          <a:p>
            <a:r>
              <a:rPr lang="en-US" sz="2200" dirty="0"/>
              <a:t>PTP w/ links to options also contributed part of RENA in </a:t>
            </a:r>
            <a:r>
              <a:rPr lang="en-US" sz="2200" dirty="0" smtClean="0"/>
              <a:t>April, </a:t>
            </a:r>
            <a:r>
              <a:rPr lang="en-US" sz="2200" dirty="0"/>
              <a:t>around </a:t>
            </a:r>
            <a:r>
              <a:rPr lang="en-US" sz="2200" dirty="0" smtClean="0"/>
              <a:t>$1.1M. 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The rest of RENA was related to the differences between SCED  and Settlement. </a:t>
            </a:r>
          </a:p>
          <a:p>
            <a:endParaRPr lang="en-US" sz="2200" dirty="0" smtClean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CRR Balance Account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5272251"/>
              </p:ext>
            </p:extLst>
          </p:nvPr>
        </p:nvGraphicFramePr>
        <p:xfrm>
          <a:off x="715919" y="1143000"/>
          <a:ext cx="7169810" cy="2461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305500"/>
              </p:ext>
            </p:extLst>
          </p:nvPr>
        </p:nvGraphicFramePr>
        <p:xfrm>
          <a:off x="699192" y="3724614"/>
          <a:ext cx="7530407" cy="2295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0938030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terms/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25827</TotalTime>
  <Words>283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 on RT congestion</vt:lpstr>
      <vt:lpstr>OD 4/8/2020</vt:lpstr>
      <vt:lpstr>Summary</vt:lpstr>
      <vt:lpstr>March CRR Balance Account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378</cp:revision>
  <cp:lastPrinted>2016-01-21T20:53:15Z</cp:lastPrinted>
  <dcterms:created xsi:type="dcterms:W3CDTF">2016-01-21T15:20:31Z</dcterms:created>
  <dcterms:modified xsi:type="dcterms:W3CDTF">2020-07-10T15:35:49Z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