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89" r:id="rId7"/>
    <p:sldId id="290" r:id="rId8"/>
    <p:sldId id="291" r:id="rId9"/>
    <p:sldId id="292" r:id="rId10"/>
    <p:sldId id="293" r:id="rId11"/>
    <p:sldId id="301" r:id="rId12"/>
    <p:sldId id="302" r:id="rId13"/>
    <p:sldId id="294" r:id="rId14"/>
    <p:sldId id="29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55ABC1-DD65-4803-8C71-B1422007B34C}">
          <p14:sldIdLst>
            <p14:sldId id="260"/>
            <p14:sldId id="289"/>
            <p14:sldId id="290"/>
            <p14:sldId id="291"/>
            <p14:sldId id="292"/>
            <p14:sldId id="293"/>
            <p14:sldId id="301"/>
            <p14:sldId id="302"/>
            <p14:sldId id="294"/>
            <p14:sldId id="295"/>
          </p14:sldIdLst>
        </p14:section>
        <p14:section name="Appendix" id="{E36ACAED-5718-48FE-8C59-1D490F93DB0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7" autoAdjust="0"/>
    <p:restoredTop sz="90293" autoAdjust="0"/>
  </p:normalViewPr>
  <p:slideViewPr>
    <p:cSldViewPr showGuides="1">
      <p:cViewPr varScale="1">
        <p:scale>
          <a:sx n="105" d="100"/>
          <a:sy n="105" d="100"/>
        </p:scale>
        <p:origin x="196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Outages without actual start date or actual end date are excluded (5%)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9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9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aseline="0" dirty="0" smtClean="0"/>
              <a:t>difference is statistically significant.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09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69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61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2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286000"/>
            <a:ext cx="502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Impact of New Equipment Outages on DAM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Anson Lee</a:t>
            </a:r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 13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>
                <a:solidFill>
                  <a:schemeClr val="tx2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86800" cy="56388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All the transmission outages relating to </a:t>
            </a:r>
            <a:r>
              <a:rPr lang="en-US" sz="1800" b="1" dirty="0" smtClean="0"/>
              <a:t>New Equipment Energization</a:t>
            </a:r>
            <a:r>
              <a:rPr lang="en-US" sz="1800" dirty="0" smtClean="0"/>
              <a:t> (NEE)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Study </a:t>
            </a:r>
            <a:r>
              <a:rPr lang="en-US" sz="1600" dirty="0"/>
              <a:t>Period: January 2017 and </a:t>
            </a:r>
            <a:r>
              <a:rPr lang="en-US" sz="1600" dirty="0" smtClean="0"/>
              <a:t>June 2020</a:t>
            </a:r>
            <a:endParaRPr lang="en-US" sz="1600" dirty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Represents 10% of all Transmission outages (Second largest category after “Other”)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There </a:t>
            </a:r>
            <a:r>
              <a:rPr lang="en-US" sz="1800" dirty="0"/>
              <a:t>are </a:t>
            </a:r>
            <a:r>
              <a:rPr lang="en-US" sz="1800" dirty="0" smtClean="0"/>
              <a:t>7,797 </a:t>
            </a:r>
            <a:r>
              <a:rPr lang="en-US" sz="1800" dirty="0"/>
              <a:t>distinct NEE transmission outages or </a:t>
            </a:r>
            <a:r>
              <a:rPr lang="en-US" sz="1800" dirty="0" smtClean="0"/>
              <a:t>48,137 </a:t>
            </a:r>
            <a:r>
              <a:rPr lang="en-US" sz="1800" dirty="0"/>
              <a:t>NEE-related transmission outage records (i.e. status update, start/end time update and etc.) during the study period</a:t>
            </a:r>
          </a:p>
          <a:p>
            <a:pPr marL="274320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Grouped </a:t>
            </a:r>
            <a:r>
              <a:rPr lang="en-US" sz="1800" dirty="0"/>
              <a:t>Outage </a:t>
            </a:r>
            <a:r>
              <a:rPr lang="en-US" sz="1800" dirty="0" smtClean="0"/>
              <a:t>(3,090 or 39.63%) </a:t>
            </a:r>
          </a:p>
          <a:p>
            <a:pPr marL="674370"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Grouped Outage could involve up to 58 equipment</a:t>
            </a:r>
          </a:p>
          <a:p>
            <a:pPr marL="274320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Each outage could have several extensions</a:t>
            </a:r>
          </a:p>
          <a:p>
            <a:pPr marL="674370"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Number of extensions ranged from 1 to 21</a:t>
            </a:r>
          </a:p>
          <a:p>
            <a:pPr marL="1074420"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65.23% (or 5,086) had no extension</a:t>
            </a:r>
          </a:p>
          <a:p>
            <a:pPr marL="1074420"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34.77% (or 2,711) had at least one extension</a:t>
            </a:r>
          </a:p>
          <a:p>
            <a:pPr marL="1074420"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18.6 % (or 1450) had at least two extensions</a:t>
            </a:r>
          </a:p>
          <a:p>
            <a:pPr marL="1074420"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10.25 % (or 799) had at least three extensions</a:t>
            </a:r>
            <a:endParaRPr lang="en-US" sz="1400" dirty="0" smtClean="0"/>
          </a:p>
          <a:p>
            <a:pPr marL="674370" lvl="1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spcBef>
                <a:spcPts val="1000"/>
              </a:spcBef>
              <a:spcAft>
                <a:spcPts val="1000"/>
              </a:spcAft>
            </a:pPr>
            <a:endParaRPr lang="en-US" sz="1600" dirty="0" smtClean="0"/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endParaRPr lang="en-US" sz="1800" dirty="0" smtClean="0"/>
          </a:p>
          <a:p>
            <a:pPr lvl="1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endParaRPr lang="en-US" sz="1600" dirty="0" smtClean="0"/>
          </a:p>
          <a:p>
            <a:pPr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endParaRPr lang="en-US" sz="1600" dirty="0"/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Data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New Equipment Energization Transmission Outages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Outages </a:t>
            </a:r>
            <a:r>
              <a:rPr lang="en-US" sz="1600" dirty="0"/>
              <a:t>which are either cancelled, withdrawn or rejected are not included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Outages involving multiple equipment are treated as one if submitted together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Outage extensions submitted on the same </a:t>
            </a:r>
            <a:r>
              <a:rPr lang="en-US" sz="1600" dirty="0" smtClean="0"/>
              <a:t>day </a:t>
            </a:r>
            <a:r>
              <a:rPr lang="en-US" sz="1600" dirty="0"/>
              <a:t>are consolidated </a:t>
            </a:r>
            <a:endParaRPr lang="en-US" sz="1600" dirty="0" smtClean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Use 10AM as date break instead of midnight.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4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400" dirty="0" smtClean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4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4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Assumption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ctual </a:t>
            </a:r>
            <a:r>
              <a:rPr lang="en-US" sz="1600" dirty="0"/>
              <a:t>end date is the exact </a:t>
            </a:r>
            <a:r>
              <a:rPr lang="en-US" sz="1600" dirty="0" smtClean="0"/>
              <a:t>time when the </a:t>
            </a:r>
            <a:r>
              <a:rPr lang="en-US" sz="1600" dirty="0"/>
              <a:t>equipment came into </a:t>
            </a:r>
            <a:r>
              <a:rPr lang="en-US" sz="1600" dirty="0" smtClean="0"/>
              <a:t>service</a:t>
            </a:r>
            <a:endParaRPr lang="en-US" sz="1600" dirty="0"/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Three scenarios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Outage extensions submitted after DAM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Outages completed earlier than expected in DAM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Outages completed later than expected in DAM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4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400" dirty="0" smtClean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4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400" dirty="0" smtClean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400" dirty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954972" y="665257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08228" y="3592815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17828" y="344041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2828" y="344041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80228" y="3440415"/>
            <a:ext cx="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3124200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6/1/2020 10A</a:t>
            </a:r>
            <a:r>
              <a:rPr lang="en-US" sz="1100" dirty="0"/>
              <a:t>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88044" y="3911622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6/2/2020 10A</a:t>
            </a:r>
            <a:r>
              <a:rPr lang="en-US" sz="1100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10200" y="3124200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6/3/2020 10A</a:t>
            </a:r>
            <a:r>
              <a:rPr lang="en-US" sz="1100" dirty="0"/>
              <a:t>M</a:t>
            </a:r>
          </a:p>
        </p:txBody>
      </p:sp>
      <p:sp>
        <p:nvSpPr>
          <p:cNvPr id="18" name="Multiply 17"/>
          <p:cNvSpPr/>
          <p:nvPr/>
        </p:nvSpPr>
        <p:spPr>
          <a:xfrm>
            <a:off x="2181225" y="3359780"/>
            <a:ext cx="228600" cy="260280"/>
          </a:xfrm>
          <a:prstGeom prst="mathMultiply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3254996" y="3346543"/>
            <a:ext cx="228600" cy="260280"/>
          </a:xfrm>
          <a:prstGeom prst="mathMultiply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4143916" y="3359780"/>
            <a:ext cx="228600" cy="260280"/>
          </a:xfrm>
          <a:prstGeom prst="mathMultiply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5421002" y="3359780"/>
            <a:ext cx="228600" cy="260280"/>
          </a:xfrm>
          <a:prstGeom prst="mathMultiply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36878" y="3440415"/>
            <a:ext cx="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41878" y="3440415"/>
            <a:ext cx="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ultiply 23"/>
          <p:cNvSpPr/>
          <p:nvPr/>
        </p:nvSpPr>
        <p:spPr>
          <a:xfrm>
            <a:off x="2696236" y="3359780"/>
            <a:ext cx="228600" cy="260280"/>
          </a:xfrm>
          <a:prstGeom prst="mathMultiply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66277" y="358249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 </a:t>
            </a:r>
            <a:r>
              <a:rPr lang="en-US" sz="1050" dirty="0" err="1" smtClean="0"/>
              <a:t>hr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13661" y="3581960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 </a:t>
            </a:r>
            <a:r>
              <a:rPr lang="en-US" sz="1050" dirty="0" err="1" smtClean="0"/>
              <a:t>hr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92953" y="3582754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 </a:t>
            </a:r>
            <a:r>
              <a:rPr lang="en-US" sz="1050" dirty="0" err="1" smtClean="0"/>
              <a:t>hr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96206" y="3592558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 </a:t>
            </a:r>
            <a:r>
              <a:rPr lang="en-US" sz="1050" dirty="0" err="1" smtClean="0"/>
              <a:t>hr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331728" y="3581960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 </a:t>
            </a:r>
            <a:r>
              <a:rPr lang="en-US" sz="1050" dirty="0" err="1" smtClean="0"/>
              <a:t>hr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03903" y="3589634"/>
            <a:ext cx="4315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6 </a:t>
            </a:r>
            <a:r>
              <a:rPr lang="en-US" sz="1050" b="1" dirty="0" err="1" smtClean="0"/>
              <a:t>hr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329324" y="3596405"/>
            <a:ext cx="4315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4 </a:t>
            </a:r>
            <a:r>
              <a:rPr lang="en-US" sz="1050" b="1" dirty="0" err="1" smtClean="0"/>
              <a:t>hr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7162800" y="4736280"/>
            <a:ext cx="1143000" cy="1082280"/>
          </a:xfrm>
          <a:prstGeom prst="ellipse">
            <a:avLst/>
          </a:prstGeom>
          <a:solidFill>
            <a:schemeClr val="accent3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Extension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29400" y="5350666"/>
            <a:ext cx="1066800" cy="990600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Early</a:t>
            </a: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7850072" y="5350666"/>
            <a:ext cx="1066800" cy="990600"/>
          </a:xfrm>
          <a:prstGeom prst="ellipse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1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4" grpId="0" animBg="1"/>
      <p:bldP spid="26" grpId="0"/>
      <p:bldP spid="27" grpId="0"/>
      <p:bldP spid="28" grpId="0"/>
      <p:bldP spid="29" grpId="0"/>
      <p:bldP spid="30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– Outage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r>
              <a:rPr lang="en-US" sz="2000" b="1" dirty="0" smtClean="0"/>
              <a:t>Outage extension submitted after DAM</a:t>
            </a:r>
          </a:p>
          <a:p>
            <a:pPr marL="400050" lvl="1" indent="0">
              <a:buNone/>
            </a:pPr>
            <a:r>
              <a:rPr lang="en-US" sz="1600" dirty="0" smtClean="0"/>
              <a:t>If an outage extension is submitted after DAM deadline at 10AM, the topological change will not be modeled in DAM.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600" dirty="0" smtClean="0"/>
              <a:t>Example: New equipment Outage A was scheduled to be completed on 6/1/2020 17:00. An outage extension was submitted on 6/1/2020 13:00 to extend outage to 6/2/2020 20:00.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000" dirty="0" smtClean="0"/>
              <a:t>Percentage of New Equipment Outages with extension </a:t>
            </a:r>
          </a:p>
          <a:p>
            <a:pPr lvl="1"/>
            <a:r>
              <a:rPr lang="en-US" sz="1600" dirty="0" smtClean="0"/>
              <a:t>Extension submitted after DAM deadline at 10AM</a:t>
            </a:r>
          </a:p>
          <a:p>
            <a:pPr lvl="2"/>
            <a:r>
              <a:rPr lang="en-US" sz="1400" dirty="0" smtClean="0"/>
              <a:t>152 (2.46%) </a:t>
            </a:r>
            <a:r>
              <a:rPr lang="en-US" sz="1400" dirty="0"/>
              <a:t>out of </a:t>
            </a:r>
            <a:r>
              <a:rPr lang="en-US" sz="1400" dirty="0" smtClean="0"/>
              <a:t>6,247 </a:t>
            </a:r>
            <a:r>
              <a:rPr lang="en-US" sz="1400" dirty="0"/>
              <a:t>outage extensions</a:t>
            </a:r>
          </a:p>
          <a:p>
            <a:pPr lvl="2"/>
            <a:r>
              <a:rPr lang="en-US" sz="1400" dirty="0" smtClean="0"/>
              <a:t>Extended duration ranged from 7 minute to 18.56 days</a:t>
            </a:r>
          </a:p>
          <a:p>
            <a:pPr lvl="3"/>
            <a:r>
              <a:rPr lang="en-US" sz="1400" dirty="0" smtClean="0"/>
              <a:t>Median is 2.88 hours</a:t>
            </a:r>
          </a:p>
          <a:p>
            <a:pPr marL="914400" lvl="2" indent="0">
              <a:buNone/>
            </a:pPr>
            <a:endParaRPr lang="en-US" sz="1600" dirty="0"/>
          </a:p>
          <a:p>
            <a:pPr marL="914400" lvl="2" indent="0">
              <a:buNone/>
            </a:pPr>
            <a:endParaRPr lang="en-US" sz="1600" dirty="0" smtClean="0"/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  <a:p>
            <a:endParaRPr lang="en-US" sz="2200" dirty="0" smtClean="0"/>
          </a:p>
          <a:p>
            <a:pPr lvl="1"/>
            <a:endParaRPr lang="en-US" sz="20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985127" y="3321649"/>
            <a:ext cx="5025273" cy="115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5127" y="3448654"/>
            <a:ext cx="9175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DAM </a:t>
            </a:r>
          </a:p>
          <a:p>
            <a:pPr algn="ctr"/>
            <a:r>
              <a:rPr lang="en-US" sz="1100" dirty="0" smtClean="0"/>
              <a:t>5/31/2020</a:t>
            </a:r>
          </a:p>
          <a:p>
            <a:pPr algn="ctr"/>
            <a:r>
              <a:rPr lang="en-US" sz="1100" dirty="0" smtClean="0"/>
              <a:t>10:00</a:t>
            </a:r>
            <a:endParaRPr lang="en-US" sz="11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3216051"/>
            <a:ext cx="0" cy="23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53873" y="2754660"/>
            <a:ext cx="19543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Original Planned End Date</a:t>
            </a:r>
          </a:p>
          <a:p>
            <a:pPr algn="ctr"/>
            <a:r>
              <a:rPr lang="en-US" sz="1100" dirty="0" smtClean="0"/>
              <a:t>6/1/2020 17:00</a:t>
            </a:r>
            <a:endParaRPr lang="en-US" sz="11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31064" y="3216051"/>
            <a:ext cx="0" cy="23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2744360"/>
            <a:ext cx="1713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/>
                </a:solidFill>
              </a:rPr>
              <a:t>New Planned End Date</a:t>
            </a:r>
          </a:p>
          <a:p>
            <a:pPr algn="ctr"/>
            <a:r>
              <a:rPr lang="en-US" sz="1100" dirty="0" smtClean="0">
                <a:solidFill>
                  <a:schemeClr val="accent6"/>
                </a:solidFill>
              </a:rPr>
              <a:t>6/2/2020 20:00</a:t>
            </a:r>
            <a:endParaRPr lang="en-US" sz="1100" dirty="0">
              <a:solidFill>
                <a:schemeClr val="accent6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36064" y="3209042"/>
            <a:ext cx="0" cy="23421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02629" y="3533292"/>
            <a:ext cx="12025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Update time </a:t>
            </a:r>
          </a:p>
          <a:p>
            <a:r>
              <a:rPr lang="en-US" sz="1100" dirty="0" smtClean="0">
                <a:solidFill>
                  <a:schemeClr val="accent1"/>
                </a:solidFill>
              </a:rPr>
              <a:t>5/31/2020 13:00</a:t>
            </a:r>
            <a:endParaRPr lang="en-US" sz="1100" dirty="0">
              <a:solidFill>
                <a:schemeClr val="accent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429000" y="3323793"/>
            <a:ext cx="0" cy="181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231064" y="3331949"/>
            <a:ext cx="977190" cy="201343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41808" y="3516533"/>
            <a:ext cx="1124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6/2/2020 00:00</a:t>
            </a:r>
            <a:endParaRPr lang="en-US" sz="11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208254" y="3214438"/>
            <a:ext cx="0" cy="23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/>
          <p:cNvSpPr/>
          <p:nvPr/>
        </p:nvSpPr>
        <p:spPr>
          <a:xfrm rot="5400000">
            <a:off x="4617893" y="3396978"/>
            <a:ext cx="223391" cy="9573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51605" y="3978969"/>
            <a:ext cx="21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Outage Not modelled in DAM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712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 animBg="1"/>
      <p:bldP spid="19" grpId="0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Extended Outage 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820281"/>
            <a:ext cx="6930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Longer term extension tends to be submitted ahead of time, while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extension submitted after DAM deadline is mostly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shorter term extension (less than 12 hours)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735991"/>
            <a:ext cx="6772275" cy="4238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1763" y="1905000"/>
            <a:ext cx="4120137" cy="1104050"/>
          </a:xfrm>
          <a:prstGeom prst="rect">
            <a:avLst/>
          </a:prstGeom>
          <a:solidFill>
            <a:schemeClr val="accent3"/>
          </a:solidFill>
          <a:ln w="127000" cap="sq">
            <a:solidFill>
              <a:schemeClr val="accent5"/>
            </a:solidFill>
            <a:miter lim="800000"/>
          </a:ln>
          <a:effectLst>
            <a:outerShdw blurRad="57150" dist="50800" dir="2700000" algn="tl" rotWithShape="0">
              <a:schemeClr val="bg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252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– Outage Early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Outage completed earlier than expected in DAM</a:t>
            </a:r>
          </a:p>
          <a:p>
            <a:pPr marL="400050" lvl="1" indent="0">
              <a:buNone/>
            </a:pPr>
            <a:r>
              <a:rPr lang="en-US" sz="1400" dirty="0" smtClean="0"/>
              <a:t>If an outage is completed earlier than the planned end date seen in DAM, it will cause topological difference between DAM and Real-Time.</a:t>
            </a:r>
            <a:endParaRPr lang="en-US" sz="1600" dirty="0" smtClean="0"/>
          </a:p>
          <a:p>
            <a:pPr marL="57150" indent="0">
              <a:buNone/>
            </a:pPr>
            <a:r>
              <a:rPr lang="en-US" sz="1600" dirty="0"/>
              <a:t>Example: New </a:t>
            </a:r>
            <a:r>
              <a:rPr lang="en-US" sz="1600" dirty="0" smtClean="0"/>
              <a:t>equipment </a:t>
            </a:r>
            <a:r>
              <a:rPr lang="en-US" sz="1600" dirty="0"/>
              <a:t>O</a:t>
            </a:r>
            <a:r>
              <a:rPr lang="en-US" sz="1600" dirty="0" smtClean="0"/>
              <a:t>utage C was </a:t>
            </a:r>
            <a:r>
              <a:rPr lang="en-US" sz="1600" dirty="0"/>
              <a:t>scheduled to be completed on </a:t>
            </a:r>
            <a:r>
              <a:rPr lang="en-US" sz="1600" dirty="0" smtClean="0"/>
              <a:t>6/1/2020 18:00</a:t>
            </a:r>
            <a:r>
              <a:rPr lang="en-US" sz="1600" dirty="0"/>
              <a:t>. </a:t>
            </a:r>
            <a:r>
              <a:rPr lang="en-US" sz="1600" dirty="0" smtClean="0"/>
              <a:t>However, the outage work completed early on 6/1/2020 00:00. </a:t>
            </a:r>
            <a:endParaRPr lang="en-US" sz="16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500" dirty="0" smtClean="0"/>
          </a:p>
          <a:p>
            <a:r>
              <a:rPr lang="en-US" sz="1800" dirty="0" smtClean="0"/>
              <a:t>Percentage of New </a:t>
            </a:r>
            <a:r>
              <a:rPr lang="en-US" sz="1800" dirty="0"/>
              <a:t>Equipment Outages with </a:t>
            </a:r>
            <a:r>
              <a:rPr lang="en-US" sz="1800" dirty="0" smtClean="0"/>
              <a:t>early </a:t>
            </a:r>
            <a:r>
              <a:rPr lang="en-US" sz="1800" dirty="0"/>
              <a:t>completion </a:t>
            </a:r>
          </a:p>
          <a:p>
            <a:pPr lvl="1"/>
            <a:r>
              <a:rPr lang="en-US" sz="1600" dirty="0" smtClean="0"/>
              <a:t>Outage completed earlier than expected in DAM*</a:t>
            </a:r>
            <a:endParaRPr lang="en-US" sz="1600" dirty="0"/>
          </a:p>
          <a:p>
            <a:pPr lvl="2"/>
            <a:r>
              <a:rPr lang="en-US" sz="1400" dirty="0" smtClean="0"/>
              <a:t>860 (11 %)  </a:t>
            </a:r>
            <a:r>
              <a:rPr lang="en-US" sz="1400" dirty="0"/>
              <a:t>out </a:t>
            </a:r>
            <a:r>
              <a:rPr lang="en-US" sz="1400" dirty="0" smtClean="0"/>
              <a:t>of 7,797 outages</a:t>
            </a:r>
          </a:p>
          <a:p>
            <a:pPr lvl="3"/>
            <a:r>
              <a:rPr lang="en-US" sz="1300" dirty="0"/>
              <a:t>3</a:t>
            </a:r>
            <a:r>
              <a:rPr lang="en-US" sz="1300" dirty="0" smtClean="0"/>
              <a:t>85 (44.77 %) </a:t>
            </a:r>
            <a:r>
              <a:rPr lang="en-US" sz="1300" dirty="0"/>
              <a:t>had prior extension(s)*  </a:t>
            </a:r>
          </a:p>
          <a:p>
            <a:pPr lvl="2"/>
            <a:r>
              <a:rPr lang="en-US" sz="1400" dirty="0" smtClean="0"/>
              <a:t>Shortened duration ranged </a:t>
            </a:r>
            <a:r>
              <a:rPr lang="en-US" sz="1400" dirty="0"/>
              <a:t>from </a:t>
            </a:r>
            <a:r>
              <a:rPr lang="en-US" sz="1400" dirty="0" smtClean="0"/>
              <a:t>1 </a:t>
            </a:r>
            <a:r>
              <a:rPr lang="en-US" sz="1400" dirty="0"/>
              <a:t>minute to 168 days**</a:t>
            </a:r>
          </a:p>
          <a:p>
            <a:pPr lvl="2"/>
            <a:r>
              <a:rPr lang="en-US" sz="1400" dirty="0" smtClean="0"/>
              <a:t>Median </a:t>
            </a:r>
            <a:r>
              <a:rPr lang="en-US" sz="1400" dirty="0"/>
              <a:t>is </a:t>
            </a:r>
            <a:r>
              <a:rPr lang="en-US" sz="1400" dirty="0" smtClean="0"/>
              <a:t>2.49 hours</a:t>
            </a:r>
          </a:p>
          <a:p>
            <a:pPr marL="914400" lvl="2" indent="0">
              <a:buNone/>
            </a:pPr>
            <a:endParaRPr lang="en-US" sz="400" dirty="0"/>
          </a:p>
          <a:p>
            <a:pPr marL="514350" lvl="1" indent="0">
              <a:buNone/>
            </a:pPr>
            <a:r>
              <a:rPr lang="en-US" sz="1400" dirty="0"/>
              <a:t>* With respect to the outage snapshot used for DAM for the operating day (i.e. 6/1/2020)</a:t>
            </a:r>
          </a:p>
          <a:p>
            <a:pPr marL="514350" lvl="1" indent="0">
              <a:buNone/>
            </a:pPr>
            <a:r>
              <a:rPr lang="en-US" sz="1400" dirty="0"/>
              <a:t>** Note: </a:t>
            </a:r>
            <a:r>
              <a:rPr lang="en-US" sz="1400" dirty="0" smtClean="0"/>
              <a:t>In this specific case, it was found that a new outage was submitted for the new equipment.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81492" y="3068110"/>
            <a:ext cx="5025273" cy="115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81492" y="3195115"/>
            <a:ext cx="9175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DAM </a:t>
            </a:r>
          </a:p>
          <a:p>
            <a:pPr algn="ctr"/>
            <a:r>
              <a:rPr lang="en-US" sz="1100" dirty="0" smtClean="0"/>
              <a:t>5/31/2020</a:t>
            </a:r>
          </a:p>
          <a:p>
            <a:pPr algn="ctr"/>
            <a:r>
              <a:rPr lang="en-US" sz="1100" dirty="0" smtClean="0"/>
              <a:t>10:00</a:t>
            </a:r>
            <a:endParaRPr lang="en-US" sz="1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34765" y="2962512"/>
            <a:ext cx="0" cy="23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91000" y="2514600"/>
            <a:ext cx="19543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Original Planned End Date</a:t>
            </a:r>
          </a:p>
          <a:p>
            <a:pPr algn="ctr"/>
            <a:r>
              <a:rPr lang="en-US" sz="1100" dirty="0" smtClean="0"/>
              <a:t>6/1/2020 18:00</a:t>
            </a:r>
            <a:endParaRPr lang="en-US" sz="11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046213" y="2922369"/>
            <a:ext cx="0" cy="23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72623" y="2443574"/>
            <a:ext cx="14382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1"/>
                </a:solidFill>
              </a:rPr>
              <a:t>Outage Completed</a:t>
            </a:r>
          </a:p>
          <a:p>
            <a:pPr algn="ctr"/>
            <a:r>
              <a:rPr lang="en-US" sz="1100" dirty="0" smtClean="0">
                <a:solidFill>
                  <a:schemeClr val="accent1"/>
                </a:solidFill>
              </a:rPr>
              <a:t>6/1/2020 0</a:t>
            </a:r>
            <a:r>
              <a:rPr lang="en-US" sz="1100" dirty="0">
                <a:solidFill>
                  <a:schemeClr val="accent1"/>
                </a:solidFill>
              </a:rPr>
              <a:t>0</a:t>
            </a:r>
            <a:r>
              <a:rPr lang="en-US" sz="1100" dirty="0" smtClean="0">
                <a:solidFill>
                  <a:schemeClr val="accent1"/>
                </a:solidFill>
              </a:rPr>
              <a:t>:00</a:t>
            </a:r>
            <a:endParaRPr lang="en-US" sz="1100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49165" y="2933455"/>
            <a:ext cx="0" cy="23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349165" y="3102159"/>
            <a:ext cx="1697047" cy="200167"/>
          </a:xfrm>
          <a:prstGeom prst="rect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4097573" y="2692414"/>
            <a:ext cx="148952" cy="1697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00400" y="3615414"/>
            <a:ext cx="2162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Outage still modelled in DAM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7487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– Outage Late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Outage completed later than expected in DAM</a:t>
            </a:r>
          </a:p>
          <a:p>
            <a:pPr marL="400050" lvl="1" indent="0">
              <a:buNone/>
            </a:pPr>
            <a:r>
              <a:rPr lang="en-US" sz="1400" dirty="0" smtClean="0"/>
              <a:t>If an outage is completed later than the planned end date seen in DAM, it will cause topological difference between DAM and Real-Time.</a:t>
            </a:r>
            <a:endParaRPr lang="en-US" sz="1600" dirty="0" smtClean="0"/>
          </a:p>
          <a:p>
            <a:pPr marL="57150" indent="0">
              <a:buNone/>
            </a:pPr>
            <a:r>
              <a:rPr lang="en-US" sz="1600" dirty="0"/>
              <a:t>Example: New </a:t>
            </a:r>
            <a:r>
              <a:rPr lang="en-US" sz="1600" dirty="0" smtClean="0"/>
              <a:t>equipment </a:t>
            </a:r>
            <a:r>
              <a:rPr lang="en-US" sz="1600" dirty="0"/>
              <a:t>O</a:t>
            </a:r>
            <a:r>
              <a:rPr lang="en-US" sz="1600" dirty="0" smtClean="0"/>
              <a:t>utage B was </a:t>
            </a:r>
            <a:r>
              <a:rPr lang="en-US" sz="1600" dirty="0"/>
              <a:t>scheduled to be completed on </a:t>
            </a:r>
            <a:r>
              <a:rPr lang="en-US" sz="1600" dirty="0" smtClean="0"/>
              <a:t>6/1/2020 18:00</a:t>
            </a:r>
            <a:r>
              <a:rPr lang="en-US" sz="1600" dirty="0"/>
              <a:t>. </a:t>
            </a:r>
            <a:r>
              <a:rPr lang="en-US" sz="1600" dirty="0" smtClean="0"/>
              <a:t>However, the outage work was not completed until 6/1/2020 21:00. </a:t>
            </a:r>
            <a:endParaRPr lang="en-US" sz="16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100" dirty="0" smtClean="0"/>
          </a:p>
          <a:p>
            <a:r>
              <a:rPr lang="en-US" sz="1800" dirty="0" smtClean="0"/>
              <a:t>Percentage of New </a:t>
            </a:r>
            <a:r>
              <a:rPr lang="en-US" sz="1800" dirty="0"/>
              <a:t>Equipment Outages with </a:t>
            </a:r>
            <a:r>
              <a:rPr lang="en-US" sz="1800" dirty="0" smtClean="0"/>
              <a:t>early </a:t>
            </a:r>
            <a:r>
              <a:rPr lang="en-US" sz="1800" dirty="0"/>
              <a:t>completion </a:t>
            </a:r>
          </a:p>
          <a:p>
            <a:pPr lvl="1"/>
            <a:r>
              <a:rPr lang="en-US" sz="1600" dirty="0" smtClean="0"/>
              <a:t>Outage completed later than expected in DAM*</a:t>
            </a:r>
            <a:endParaRPr lang="en-US" sz="1600" dirty="0"/>
          </a:p>
          <a:p>
            <a:pPr lvl="2"/>
            <a:r>
              <a:rPr lang="en-US" sz="1400" dirty="0" smtClean="0"/>
              <a:t>943 (12 %)  </a:t>
            </a:r>
            <a:r>
              <a:rPr lang="en-US" sz="1400" dirty="0"/>
              <a:t>out </a:t>
            </a:r>
            <a:r>
              <a:rPr lang="en-US" sz="1400" dirty="0" smtClean="0"/>
              <a:t>of 7,797 outages</a:t>
            </a:r>
          </a:p>
          <a:p>
            <a:pPr lvl="3"/>
            <a:r>
              <a:rPr lang="en-US" sz="1300" dirty="0"/>
              <a:t>509 </a:t>
            </a:r>
            <a:r>
              <a:rPr lang="en-US" sz="1300" dirty="0" smtClean="0"/>
              <a:t>(</a:t>
            </a:r>
            <a:r>
              <a:rPr lang="en-US" sz="1300" dirty="0"/>
              <a:t>53.98 %</a:t>
            </a:r>
            <a:r>
              <a:rPr lang="en-US" sz="1300" dirty="0" smtClean="0"/>
              <a:t>) had prior extension(s)*  </a:t>
            </a:r>
          </a:p>
          <a:p>
            <a:pPr lvl="2"/>
            <a:r>
              <a:rPr lang="en-US" sz="1500" dirty="0" smtClean="0"/>
              <a:t>Delayed duration ranged </a:t>
            </a:r>
            <a:r>
              <a:rPr lang="en-US" sz="1500" dirty="0"/>
              <a:t>from 1 minute to </a:t>
            </a:r>
            <a:r>
              <a:rPr lang="en-US" sz="1500" dirty="0" smtClean="0"/>
              <a:t>11 hours**</a:t>
            </a:r>
            <a:endParaRPr lang="en-US" sz="1500" dirty="0"/>
          </a:p>
          <a:p>
            <a:pPr lvl="2"/>
            <a:r>
              <a:rPr lang="en-US" sz="1400" dirty="0"/>
              <a:t>Median is </a:t>
            </a:r>
            <a:r>
              <a:rPr lang="en-US" sz="1400" dirty="0" smtClean="0"/>
              <a:t>1.15 hours</a:t>
            </a:r>
          </a:p>
          <a:p>
            <a:pPr marL="914400" lvl="2" indent="0">
              <a:buNone/>
            </a:pPr>
            <a:endParaRPr lang="en-US" sz="800" dirty="0" smtClean="0"/>
          </a:p>
          <a:p>
            <a:pPr marL="514350" lvl="1" indent="0">
              <a:buNone/>
            </a:pPr>
            <a:r>
              <a:rPr lang="en-US" sz="1400" dirty="0" smtClean="0"/>
              <a:t>* With respect to the outage snapshot used for DAM for the operating day (i.e. 6/1/2020)</a:t>
            </a:r>
          </a:p>
          <a:p>
            <a:pPr marL="514350" lvl="1" indent="0">
              <a:buNone/>
            </a:pPr>
            <a:r>
              <a:rPr lang="en-US" sz="1400" dirty="0" smtClean="0"/>
              <a:t>** </a:t>
            </a:r>
            <a:r>
              <a:rPr lang="en-US" sz="1400" dirty="0"/>
              <a:t>Note: Real impact on DAM is between 0 to 24 hours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54184" y="2998874"/>
            <a:ext cx="5025273" cy="115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54184" y="3125879"/>
            <a:ext cx="9175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DAM </a:t>
            </a:r>
          </a:p>
          <a:p>
            <a:pPr algn="ctr"/>
            <a:r>
              <a:rPr lang="en-US" sz="1100" dirty="0" smtClean="0"/>
              <a:t>5/31/2020</a:t>
            </a:r>
          </a:p>
          <a:p>
            <a:pPr algn="ctr"/>
            <a:r>
              <a:rPr lang="en-US" sz="1100" dirty="0" smtClean="0"/>
              <a:t>10:00</a:t>
            </a:r>
            <a:endParaRPr lang="en-US" sz="1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07457" y="2893276"/>
            <a:ext cx="0" cy="23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5991" y="2429955"/>
            <a:ext cx="19543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Original Planned End Date</a:t>
            </a:r>
          </a:p>
          <a:p>
            <a:pPr algn="ctr"/>
            <a:r>
              <a:rPr lang="en-US" sz="1100" dirty="0" smtClean="0"/>
              <a:t>6/1/2020 18:00</a:t>
            </a:r>
            <a:endParaRPr lang="en-US" sz="11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82892" y="2893276"/>
            <a:ext cx="0" cy="23421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2438400"/>
            <a:ext cx="14382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/>
                </a:solidFill>
              </a:rPr>
              <a:t>Outage Completed</a:t>
            </a:r>
          </a:p>
          <a:p>
            <a:pPr algn="ctr"/>
            <a:r>
              <a:rPr lang="en-US" sz="1100" dirty="0" smtClean="0">
                <a:solidFill>
                  <a:schemeClr val="accent6"/>
                </a:solidFill>
              </a:rPr>
              <a:t>6/1/2020 21:00</a:t>
            </a:r>
            <a:endParaRPr lang="en-US" sz="1100" dirty="0">
              <a:solidFill>
                <a:schemeClr val="accent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13181" y="3058404"/>
            <a:ext cx="1669711" cy="203377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713181" y="2881766"/>
            <a:ext cx="0" cy="23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Brace 16"/>
          <p:cNvSpPr/>
          <p:nvPr/>
        </p:nvSpPr>
        <p:spPr>
          <a:xfrm rot="5400000">
            <a:off x="4443249" y="2659807"/>
            <a:ext cx="216001" cy="16632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54092" y="3599449"/>
            <a:ext cx="21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Outage </a:t>
            </a:r>
            <a:r>
              <a:rPr lang="en-US" sz="1200" dirty="0"/>
              <a:t>N</a:t>
            </a:r>
            <a:r>
              <a:rPr lang="en-US" sz="1200" dirty="0" smtClean="0"/>
              <a:t>ot modelled in DAM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1044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464"/>
          <a:stretch/>
        </p:blipFill>
        <p:spPr>
          <a:xfrm>
            <a:off x="990600" y="692587"/>
            <a:ext cx="6781892" cy="4171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vs Delayed 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19242" y="4939250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Completed Early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9550" y="4939249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Completed Later 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971642" y="5321738"/>
            <a:ext cx="990600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107515" y="5321738"/>
            <a:ext cx="990600" cy="0"/>
          </a:xfrm>
          <a:prstGeom prst="straightConnector1">
            <a:avLst/>
          </a:prstGeom>
          <a:ln w="28575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14800" y="4953000"/>
            <a:ext cx="897938" cy="307777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3"/>
                </a:solidFill>
              </a:rPr>
              <a:t>On Time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1793448"/>
            <a:ext cx="1497526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Median: 2.49 hours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2024" y="1793448"/>
            <a:ext cx="1497526" cy="27699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Median: 1.15 hours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DAM/RT NEE Outage Model Consistency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20"/>
          <a:stretch/>
        </p:blipFill>
        <p:spPr>
          <a:xfrm>
            <a:off x="1295399" y="1535906"/>
            <a:ext cx="667702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5877</TotalTime>
  <Words>805</Words>
  <Application>Microsoft Office PowerPoint</Application>
  <PresentationFormat>On-screen Show (4:3)</PresentationFormat>
  <Paragraphs>182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Overview</vt:lpstr>
      <vt:lpstr>Methodology</vt:lpstr>
      <vt:lpstr>Analysis – Outage Extension</vt:lpstr>
      <vt:lpstr>Comparison of Extended Outage Duration</vt:lpstr>
      <vt:lpstr>Analysis – Outage Early Completion</vt:lpstr>
      <vt:lpstr>Analysis – Outage Late Completion</vt:lpstr>
      <vt:lpstr>Shortened vs Delayed Duration</vt:lpstr>
      <vt:lpstr>DAM/RT NEE Outage Model Consistency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Anson</cp:lastModifiedBy>
  <cp:revision>305</cp:revision>
  <cp:lastPrinted>2016-01-21T20:53:15Z</cp:lastPrinted>
  <dcterms:created xsi:type="dcterms:W3CDTF">2016-01-21T15:20:31Z</dcterms:created>
  <dcterms:modified xsi:type="dcterms:W3CDTF">2020-07-10T17:21:02Z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