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60" d="100"/>
          <a:sy n="60" d="100"/>
        </p:scale>
        <p:origin x="1094" y="3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07/09/2020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July 9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23176" cy="5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34" y="841023"/>
            <a:ext cx="7145131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2" y="841023"/>
            <a:ext cx="713903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1" y="841023"/>
            <a:ext cx="713293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May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6/16/2020</a:t>
            </a:r>
          </a:p>
          <a:p>
            <a:pPr lvl="1"/>
            <a:r>
              <a:rPr lang="en-US" sz="2000" kern="0" dirty="0"/>
              <a:t>Regulation &amp; Frequency Control Reports</a:t>
            </a:r>
          </a:p>
          <a:p>
            <a:pPr lvl="1"/>
            <a:r>
              <a:rPr lang="en-US" sz="2000" kern="0" dirty="0"/>
              <a:t>FME Resource Performance Discussion</a:t>
            </a:r>
          </a:p>
          <a:p>
            <a:pPr lvl="1"/>
            <a:r>
              <a:rPr lang="en-US" sz="1800" kern="0" dirty="0"/>
              <a:t>High Frequency Event Follow-up Discussion (Event from 3/16/20)</a:t>
            </a:r>
          </a:p>
          <a:p>
            <a:pPr lvl="1"/>
            <a:r>
              <a:rPr lang="en-US" sz="1800" kern="0" dirty="0"/>
              <a:t>RRS Qualification Process for Battery Energy Storage Resources</a:t>
            </a:r>
          </a:p>
          <a:p>
            <a:pPr lvl="1"/>
            <a:r>
              <a:rPr lang="en-US" sz="1800" kern="0" dirty="0"/>
              <a:t>Update on ERCOT Analysis: Limit for Carrying RRS on Individual Units</a:t>
            </a:r>
          </a:p>
          <a:p>
            <a:pPr lvl="1"/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May</a:t>
            </a:r>
          </a:p>
          <a:p>
            <a:pPr lvl="1"/>
            <a:r>
              <a:rPr lang="en-US" sz="2200" dirty="0"/>
              <a:t>5/26/2020 21:23:41</a:t>
            </a:r>
          </a:p>
          <a:p>
            <a:pPr lvl="2"/>
            <a:r>
              <a:rPr lang="en-US" sz="1900" dirty="0"/>
              <a:t>Loss of 481 MW</a:t>
            </a:r>
          </a:p>
          <a:p>
            <a:pPr lvl="2"/>
            <a:r>
              <a:rPr lang="en-US" sz="1900" dirty="0"/>
              <a:t>Interconnection Frequency Response: 1002 MW/0.1 Hz</a:t>
            </a:r>
          </a:p>
          <a:p>
            <a:pPr lvl="2"/>
            <a:r>
              <a:rPr lang="en-US" sz="1900" dirty="0"/>
              <a:t>11 of 39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11 of 39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5/31/2020 10:45:26</a:t>
            </a:r>
          </a:p>
          <a:p>
            <a:pPr lvl="2"/>
            <a:r>
              <a:rPr lang="en-US" sz="1900" dirty="0"/>
              <a:t>Loss of 820 MW</a:t>
            </a:r>
          </a:p>
          <a:p>
            <a:pPr lvl="2"/>
            <a:r>
              <a:rPr lang="en-US" sz="1900" dirty="0"/>
              <a:t>Interconnection Frequency Response: 759 MW/0.1 Hz</a:t>
            </a:r>
          </a:p>
          <a:p>
            <a:pPr lvl="2"/>
            <a:r>
              <a:rPr lang="en-US" sz="1900" dirty="0"/>
              <a:t>5 of 38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8 of 38 Evaluated Generation Resources had less than 75% of their expected Sustained Primary Frequency Response.</a:t>
            </a:r>
          </a:p>
          <a:p>
            <a:pPr lvl="1"/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" y="691583"/>
            <a:ext cx="7227356" cy="5244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311" y="4342271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872.75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44" y="792251"/>
            <a:ext cx="7123176" cy="51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9" y="841023"/>
            <a:ext cx="7126842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c34af464-7aa1-4edd-9be4-83dffc1cb92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11013</TotalTime>
  <Words>284</Words>
  <Application>Microsoft Office PowerPoint</Application>
  <PresentationFormat>On-screen Show (4:3)</PresentationFormat>
  <Paragraphs>52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591</cp:revision>
  <cp:lastPrinted>2013-01-30T23:16:36Z</cp:lastPrinted>
  <dcterms:created xsi:type="dcterms:W3CDTF">2010-04-12T23:12:02Z</dcterms:created>
  <dcterms:modified xsi:type="dcterms:W3CDTF">2020-06-24T18:08:46Z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