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389" r:id="rId6"/>
    <p:sldId id="392" r:id="rId7"/>
    <p:sldId id="381" r:id="rId8"/>
    <p:sldId id="382" r:id="rId9"/>
    <p:sldId id="383" r:id="rId10"/>
    <p:sldId id="386" r:id="rId11"/>
    <p:sldId id="376" r:id="rId12"/>
    <p:sldId id="380" r:id="rId13"/>
    <p:sldId id="390" r:id="rId14"/>
    <p:sldId id="391" r:id="rId15"/>
    <p:sldId id="384" r:id="rId16"/>
    <p:sldId id="387" r:id="rId17"/>
    <p:sldId id="388" r:id="rId18"/>
    <p:sldId id="379" r:id="rId19"/>
    <p:sldId id="37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l, Austin" initials="RA" lastIdx="3" clrIdx="0">
    <p:extLst>
      <p:ext uri="{19B8F6BF-5375-455C-9EA6-DF929625EA0E}">
        <p15:presenceInfo xmlns:p15="http://schemas.microsoft.com/office/powerpoint/2012/main" userId="S-1-5-21-639947351-343809578-3807592339-27551" providerId="AD"/>
      </p:ext>
    </p:extLst>
  </p:cmAuthor>
  <p:cmAuthor id="2" name="Shanks, Magie" initials="SM" lastIdx="12" clrIdx="1">
    <p:extLst>
      <p:ext uri="{19B8F6BF-5375-455C-9EA6-DF929625EA0E}">
        <p15:presenceInfo xmlns:p15="http://schemas.microsoft.com/office/powerpoint/2012/main" userId="S-1-5-21-639947351-343809578-3807592339-42201" providerId="AD"/>
      </p:ext>
    </p:extLst>
  </p:cmAuthor>
  <p:cmAuthor id="3" name="djm" initials="djm" lastIdx="1" clrIdx="2">
    <p:extLst>
      <p:ext uri="{19B8F6BF-5375-455C-9EA6-DF929625EA0E}">
        <p15:presenceInfo xmlns:p15="http://schemas.microsoft.com/office/powerpoint/2012/main" userId="dj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2" d="100"/>
          <a:sy n="102" d="100"/>
        </p:scale>
        <p:origin x="68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7/8/2020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7978845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8"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0" y="2105561"/>
            <a:ext cx="5257800" cy="2585323"/>
          </a:xfrm>
          <a:prstGeom prst="rect">
            <a:avLst/>
          </a:prstGeom>
          <a:noFill/>
        </p:spPr>
        <p:txBody>
          <a:bodyPr wrap="square" rtlCol="0">
            <a:spAutoFit/>
          </a:bodyPr>
          <a:lstStyle/>
          <a:p>
            <a:r>
              <a:rPr lang="en-US" sz="2400" b="1" dirty="0" smtClean="0">
                <a:solidFill>
                  <a:schemeClr val="tx2"/>
                </a:solidFill>
              </a:rPr>
              <a:t>Special RTCTF Meeting on Ancillary Service Deployment Expectations and Durations</a:t>
            </a:r>
          </a:p>
          <a:p>
            <a:endParaRPr lang="en-US" dirty="0" smtClean="0">
              <a:solidFill>
                <a:schemeClr val="tx2"/>
              </a:solidFill>
            </a:endParaRPr>
          </a:p>
          <a:p>
            <a:endParaRPr lang="en-US" dirty="0">
              <a:solidFill>
                <a:schemeClr val="tx2"/>
              </a:solidFill>
            </a:endParaRPr>
          </a:p>
          <a:p>
            <a:r>
              <a:rPr lang="en-US" dirty="0" smtClean="0">
                <a:solidFill>
                  <a:schemeClr val="tx2"/>
                </a:solidFill>
              </a:rPr>
              <a:t>ERCOT</a:t>
            </a:r>
          </a:p>
          <a:p>
            <a:endParaRPr lang="en-US" dirty="0" smtClean="0">
              <a:solidFill>
                <a:schemeClr val="tx2"/>
              </a:solidFill>
            </a:endParaRPr>
          </a:p>
          <a:p>
            <a:r>
              <a:rPr lang="en-US" dirty="0" smtClean="0">
                <a:solidFill>
                  <a:schemeClr val="tx2"/>
                </a:solidFill>
              </a:rPr>
              <a:t>July 15, 2020</a:t>
            </a:r>
            <a:endParaRPr lang="en-US" dirty="0">
              <a:solidFill>
                <a:schemeClr val="tx2"/>
              </a:solidFill>
            </a:endParaRPr>
          </a:p>
        </p:txBody>
      </p:sp>
    </p:spTree>
    <p:extLst>
      <p:ext uri="{BB962C8B-B14F-4D97-AF65-F5344CB8AC3E}">
        <p14:creationId xmlns:p14="http://schemas.microsoft.com/office/powerpoint/2010/main" val="326794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Ancillary Service Discussions cont.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291253933"/>
              </p:ext>
            </p:extLst>
          </p:nvPr>
        </p:nvGraphicFramePr>
        <p:xfrm>
          <a:off x="228600" y="1295400"/>
          <a:ext cx="8721308" cy="4796790"/>
        </p:xfrm>
        <a:graphic>
          <a:graphicData uri="http://schemas.openxmlformats.org/drawingml/2006/table">
            <a:tbl>
              <a:tblPr firstRow="1" bandRow="1">
                <a:tableStyleId>{5C22544A-7EE6-4342-B048-85BDC9FD1C3A}</a:tableStyleId>
              </a:tblPr>
              <a:tblGrid>
                <a:gridCol w="2057400"/>
                <a:gridCol w="1295400"/>
                <a:gridCol w="2590800"/>
                <a:gridCol w="2777708"/>
              </a:tblGrid>
              <a:tr h="523875">
                <a:tc>
                  <a:txBody>
                    <a:bodyPr/>
                    <a:lstStyle/>
                    <a:p>
                      <a:pPr algn="ctr"/>
                      <a:r>
                        <a:rPr lang="en-US" sz="1200" dirty="0" smtClean="0"/>
                        <a:t>Ancillary Service</a:t>
                      </a:r>
                      <a:r>
                        <a:rPr lang="en-US" sz="1200" baseline="0" dirty="0" smtClean="0"/>
                        <a:t> Subcategory</a:t>
                      </a:r>
                      <a:endParaRPr lang="en-US" sz="1200" dirty="0"/>
                    </a:p>
                  </a:txBody>
                  <a:tcPr anchor="ctr"/>
                </a:tc>
                <a:tc>
                  <a:txBody>
                    <a:bodyPr/>
                    <a:lstStyle/>
                    <a:p>
                      <a:pPr algn="ctr"/>
                      <a:r>
                        <a:rPr lang="en-US" sz="1200" dirty="0" smtClean="0"/>
                        <a:t>Qualification Duration</a:t>
                      </a:r>
                      <a:endParaRPr lang="en-US" sz="1200" dirty="0"/>
                    </a:p>
                  </a:txBody>
                  <a:tcPr anchor="ctr"/>
                </a:tc>
                <a:tc>
                  <a:txBody>
                    <a:bodyPr/>
                    <a:lstStyle/>
                    <a:p>
                      <a:pPr algn="ctr"/>
                      <a:r>
                        <a:rPr lang="en-US" sz="1200" dirty="0" smtClean="0"/>
                        <a:t>Triggered/Deployed</a:t>
                      </a:r>
                      <a:endParaRPr lang="en-US" sz="1200" dirty="0"/>
                    </a:p>
                  </a:txBody>
                  <a:tcPr anchor="ctr"/>
                </a:tc>
                <a:tc>
                  <a:txBody>
                    <a:bodyPr/>
                    <a:lstStyle/>
                    <a:p>
                      <a:pPr algn="ctr"/>
                      <a:r>
                        <a:rPr lang="en-US" sz="1200" dirty="0" smtClean="0"/>
                        <a:t>Recalled</a:t>
                      </a:r>
                      <a:endParaRPr lang="en-US" sz="1200" dirty="0"/>
                    </a:p>
                  </a:txBody>
                  <a:tcPr anchor="ctr"/>
                </a:tc>
              </a:tr>
              <a:tr h="523875">
                <a:tc>
                  <a:txBody>
                    <a:bodyPr/>
                    <a:lstStyle/>
                    <a:p>
                      <a:pPr algn="ctr"/>
                      <a:r>
                        <a:rPr lang="en-US" sz="1200" dirty="0" err="1" smtClean="0"/>
                        <a:t>Reg</a:t>
                      </a:r>
                      <a:r>
                        <a:rPr lang="en-US" sz="1200" dirty="0" smtClean="0"/>
                        <a:t>-Up/Down </a:t>
                      </a:r>
                      <a:endParaRPr lang="en-US" sz="1200" dirty="0"/>
                    </a:p>
                  </a:txBody>
                  <a:tcPr anchor="ctr"/>
                </a:tc>
                <a:tc>
                  <a:txBody>
                    <a:bodyPr/>
                    <a:lstStyle/>
                    <a:p>
                      <a:pPr algn="ctr"/>
                      <a:r>
                        <a:rPr lang="en-US" sz="1200" dirty="0" smtClean="0"/>
                        <a:t>15 min.</a:t>
                      </a:r>
                      <a:endParaRPr lang="en-US" sz="1200" dirty="0"/>
                    </a:p>
                  </a:txBody>
                  <a:tcPr anchor="ctr"/>
                </a:tc>
                <a:tc>
                  <a:txBody>
                    <a:bodyPr/>
                    <a:lstStyle/>
                    <a:p>
                      <a:pPr algn="ctr"/>
                      <a:r>
                        <a:rPr lang="en-US" sz="1200" dirty="0" smtClean="0"/>
                        <a:t>Automatically</a:t>
                      </a:r>
                      <a:r>
                        <a:rPr lang="en-US" sz="1200" baseline="0" dirty="0" smtClean="0"/>
                        <a:t> through LFC signals to deploy more</a:t>
                      </a:r>
                      <a:endParaRPr lang="en-US" sz="1200" dirty="0"/>
                    </a:p>
                  </a:txBody>
                  <a:tcPr anchor="ctr"/>
                </a:tc>
                <a:tc>
                  <a:txBody>
                    <a:bodyPr/>
                    <a:lstStyle/>
                    <a:p>
                      <a:pPr algn="ctr"/>
                      <a:r>
                        <a:rPr lang="en-US" sz="1200" dirty="0" smtClean="0"/>
                        <a:t>Automatically</a:t>
                      </a:r>
                      <a:r>
                        <a:rPr lang="en-US" sz="1200" baseline="0" dirty="0" smtClean="0"/>
                        <a:t> through LFC signals to deploy less</a:t>
                      </a:r>
                      <a:endParaRPr lang="en-US" sz="1200" dirty="0"/>
                    </a:p>
                  </a:txBody>
                  <a:tcPr anchor="ctr"/>
                </a:tc>
              </a:tr>
              <a:tr h="523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ECRS (SCED-</a:t>
                      </a:r>
                      <a:r>
                        <a:rPr lang="en-US" sz="1200" dirty="0" err="1" smtClean="0"/>
                        <a:t>dispatchable</a:t>
                      </a:r>
                      <a:r>
                        <a:rPr lang="en-US" sz="1200" dirty="0" smtClean="0"/>
                        <a:t> Resources including</a:t>
                      </a:r>
                      <a:r>
                        <a:rPr lang="en-US" sz="1200" baseline="0" dirty="0" smtClean="0"/>
                        <a:t> QSGRs)</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1 hour</a:t>
                      </a:r>
                      <a:endParaRPr lang="en-US" sz="1200" dirty="0"/>
                    </a:p>
                  </a:txBody>
                  <a:tcPr anchor="ctr"/>
                </a:tc>
                <a:tc>
                  <a:txBody>
                    <a:bodyPr/>
                    <a:lstStyle/>
                    <a:p>
                      <a:pPr algn="ctr"/>
                      <a:r>
                        <a:rPr lang="en-US" sz="1200" dirty="0" smtClean="0"/>
                        <a:t>Less awarded based on the interaction between power balance and the ASDCs </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More</a:t>
                      </a:r>
                      <a:r>
                        <a:rPr lang="en-US" sz="1200" baseline="0" dirty="0" smtClean="0"/>
                        <a:t> </a:t>
                      </a:r>
                      <a:r>
                        <a:rPr lang="en-US" sz="1200" dirty="0" smtClean="0"/>
                        <a:t>awarded based on the interaction between power balance and the ASDCs </a:t>
                      </a:r>
                      <a:endParaRPr lang="en-US" sz="1200" dirty="0"/>
                    </a:p>
                  </a:txBody>
                  <a:tcPr anchor="ctr"/>
                </a:tc>
              </a:tr>
              <a:tr h="523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ECRS (Resources in synchronous</a:t>
                      </a:r>
                      <a:r>
                        <a:rPr lang="en-US" sz="1200" baseline="0" dirty="0" smtClean="0"/>
                        <a:t> condenser fast-response mode</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1 hour</a:t>
                      </a:r>
                      <a:endParaRPr lang="en-US" sz="1200" dirty="0"/>
                    </a:p>
                  </a:txBody>
                  <a:tcPr anchor="ctr"/>
                </a:tc>
                <a:tc>
                  <a:txBody>
                    <a:bodyPr/>
                    <a:lstStyle/>
                    <a:p>
                      <a:pPr algn="ctr"/>
                      <a:r>
                        <a:rPr lang="en-US" sz="1200" dirty="0" smtClean="0"/>
                        <a:t>Automatically</a:t>
                      </a:r>
                      <a:r>
                        <a:rPr lang="en-US" sz="1200" baseline="0" dirty="0" smtClean="0"/>
                        <a:t> based on a frequency trigger (59.8 Hz); or </a:t>
                      </a:r>
                    </a:p>
                    <a:p>
                      <a:pPr algn="ctr"/>
                      <a:r>
                        <a:rPr lang="en-US" sz="1200" baseline="0" dirty="0" smtClean="0"/>
                        <a:t>Manually instructed by ERCOT (EEA or NERC Standards)</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Deployed</a:t>
                      </a:r>
                      <a:r>
                        <a:rPr lang="en-US" sz="1200" baseline="0" dirty="0" smtClean="0"/>
                        <a:t> until recalled by ERCOT based on frequency and PRC recovery (LFC signal shows “0” deployment)</a:t>
                      </a:r>
                      <a:endParaRPr lang="en-US" sz="1200" dirty="0"/>
                    </a:p>
                  </a:txBody>
                  <a:tcPr anchor="ctr"/>
                </a:tc>
              </a:tr>
              <a:tr h="523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ECRS (“blocky” Load Resources</a:t>
                      </a:r>
                      <a:r>
                        <a:rPr lang="en-US" sz="1200" baseline="0" dirty="0" smtClean="0"/>
                        <a:t>)</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1 hour</a:t>
                      </a:r>
                    </a:p>
                    <a:p>
                      <a:pPr algn="ct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t>Manually instructed by ERCOT (EEA or NERC Standards)</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Deployed</a:t>
                      </a:r>
                      <a:r>
                        <a:rPr lang="en-US" sz="1200" baseline="0" dirty="0" smtClean="0"/>
                        <a:t> until recalled by ERCOT based on frequency and PRC recovery (LFC signal shows “0” deployment)</a:t>
                      </a:r>
                      <a:endParaRPr lang="en-US" sz="1200" dirty="0"/>
                    </a:p>
                  </a:txBody>
                  <a:tcPr anchor="ctr"/>
                </a:tc>
              </a:tr>
              <a:tr h="523875">
                <a:tc>
                  <a:txBody>
                    <a:bodyPr/>
                    <a:lstStyle/>
                    <a:p>
                      <a:pPr algn="ctr"/>
                      <a:r>
                        <a:rPr lang="en-US" sz="1200" dirty="0" smtClean="0"/>
                        <a:t>“On-line”</a:t>
                      </a:r>
                      <a:r>
                        <a:rPr lang="en-US" sz="1200" baseline="0" dirty="0" smtClean="0"/>
                        <a:t> Non-Spin</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1 hour</a:t>
                      </a:r>
                    </a:p>
                    <a:p>
                      <a:pPr algn="ctr"/>
                      <a:endParaRPr lang="en-US" sz="1200" dirty="0"/>
                    </a:p>
                  </a:txBody>
                  <a:tcPr anchor="ctr"/>
                </a:tc>
                <a:tc>
                  <a:txBody>
                    <a:bodyPr/>
                    <a:lstStyle/>
                    <a:p>
                      <a:pPr algn="ctr"/>
                      <a:r>
                        <a:rPr lang="en-US" sz="1200" dirty="0" smtClean="0"/>
                        <a:t>Less awarded based on the interaction between power balance and the ASDCs </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More</a:t>
                      </a:r>
                      <a:r>
                        <a:rPr lang="en-US" sz="1200" baseline="0" dirty="0" smtClean="0"/>
                        <a:t> </a:t>
                      </a:r>
                      <a:r>
                        <a:rPr lang="en-US" sz="1200" dirty="0" smtClean="0"/>
                        <a:t>awarded based on the interaction between power balance and the ASDCs </a:t>
                      </a:r>
                      <a:endParaRPr lang="en-US" sz="1200" dirty="0"/>
                    </a:p>
                  </a:txBody>
                  <a:tcPr anchor="ctr"/>
                </a:tc>
              </a:tr>
              <a:tr h="523875">
                <a:tc>
                  <a:txBody>
                    <a:bodyPr/>
                    <a:lstStyle/>
                    <a:p>
                      <a:pPr algn="ctr"/>
                      <a:r>
                        <a:rPr lang="en-US" sz="1200" dirty="0" smtClean="0"/>
                        <a:t>“Off-line” Non-Spin</a:t>
                      </a:r>
                      <a:r>
                        <a:rPr lang="en-US" sz="1200" baseline="0" dirty="0" smtClean="0"/>
                        <a:t> (including non-active power augmentation)</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1 hour</a:t>
                      </a:r>
                    </a:p>
                    <a:p>
                      <a:pPr algn="ct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t>Manually instructed by ERCOT based on PRC, 30-minute system-wide ramp capability, or special congestion circumstances</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Deployed</a:t>
                      </a:r>
                      <a:r>
                        <a:rPr lang="en-US" sz="1200" baseline="0" dirty="0" smtClean="0"/>
                        <a:t> until recalled by ERCOT based on PRC, 30-minute system-wide ramp capability, or special congestion circumstances</a:t>
                      </a:r>
                      <a:endParaRPr lang="en-US" sz="1200" dirty="0"/>
                    </a:p>
                  </a:txBody>
                  <a:tcPr anchor="ctr"/>
                </a:tc>
              </a:tr>
            </a:tbl>
          </a:graphicData>
        </a:graphic>
      </p:graphicFrame>
    </p:spTree>
    <p:extLst>
      <p:ext uri="{BB962C8B-B14F-4D97-AF65-F5344CB8AC3E}">
        <p14:creationId xmlns:p14="http://schemas.microsoft.com/office/powerpoint/2010/main" val="1817976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 Capability Telemetry in RTC</a:t>
            </a:r>
            <a:endParaRPr lang="en-US" dirty="0"/>
          </a:p>
        </p:txBody>
      </p:sp>
      <p:sp>
        <p:nvSpPr>
          <p:cNvPr id="3" name="Content Placeholder 2"/>
          <p:cNvSpPr>
            <a:spLocks noGrp="1"/>
          </p:cNvSpPr>
          <p:nvPr>
            <p:ph idx="1"/>
          </p:nvPr>
        </p:nvSpPr>
        <p:spPr>
          <a:xfrm>
            <a:off x="304800" y="1295400"/>
            <a:ext cx="8534400" cy="4747421"/>
          </a:xfrm>
        </p:spPr>
        <p:txBody>
          <a:bodyPr/>
          <a:lstStyle/>
          <a:p>
            <a:r>
              <a:rPr lang="en-US" sz="2000" dirty="0" smtClean="0"/>
              <a:t>QSE RRS capability telemetry for SCED-</a:t>
            </a:r>
            <a:r>
              <a:rPr lang="en-US" sz="2000" dirty="0" err="1" smtClean="0"/>
              <a:t>dispatchable</a:t>
            </a:r>
            <a:r>
              <a:rPr lang="en-US" sz="2000" dirty="0" smtClean="0"/>
              <a:t> Resources to </a:t>
            </a:r>
            <a:r>
              <a:rPr lang="en-US" sz="2000" dirty="0"/>
              <a:t>RTC SCED must </a:t>
            </a:r>
            <a:r>
              <a:rPr lang="en-US" sz="2000" dirty="0" smtClean="0"/>
              <a:t>reflect the energy response the Resource </a:t>
            </a:r>
            <a:r>
              <a:rPr lang="en-US" sz="2000" dirty="0"/>
              <a:t>can sustain </a:t>
            </a:r>
            <a:r>
              <a:rPr lang="en-US" sz="2000" dirty="0" smtClean="0"/>
              <a:t>for </a:t>
            </a:r>
            <a:r>
              <a:rPr lang="en-US" sz="2000" dirty="0"/>
              <a:t>a minimum of 15 minutes. </a:t>
            </a:r>
            <a:endParaRPr lang="en-US" sz="2000" dirty="0" smtClean="0"/>
          </a:p>
          <a:p>
            <a:endParaRPr lang="en-US" sz="2000" dirty="0" smtClean="0"/>
          </a:p>
          <a:p>
            <a:r>
              <a:rPr lang="en-US" sz="2000" dirty="0" smtClean="0"/>
              <a:t>QSE </a:t>
            </a:r>
            <a:r>
              <a:rPr lang="en-US" sz="2000" dirty="0" err="1" smtClean="0"/>
              <a:t>Reg</a:t>
            </a:r>
            <a:r>
              <a:rPr lang="en-US" sz="2000" dirty="0" smtClean="0"/>
              <a:t>-Up/Down </a:t>
            </a:r>
            <a:r>
              <a:rPr lang="en-US" sz="2000" dirty="0"/>
              <a:t>capability telemetry to RTC SCED must reflect the energy response the Resource can sustain for a minimum of 15 minutes. </a:t>
            </a:r>
            <a:endParaRPr lang="en-US" sz="2000" dirty="0" smtClean="0"/>
          </a:p>
          <a:p>
            <a:endParaRPr lang="en-US" sz="2000" dirty="0"/>
          </a:p>
          <a:p>
            <a:r>
              <a:rPr lang="en-US" sz="2000" dirty="0" smtClean="0"/>
              <a:t>QSE ECRS/Non-Spin </a:t>
            </a:r>
            <a:r>
              <a:rPr lang="en-US" sz="2000" dirty="0"/>
              <a:t>capability telemetry to RTC SCED must reflect the energy response the Resource can sustain for a minimum of </a:t>
            </a:r>
            <a:r>
              <a:rPr lang="en-US" sz="2000" dirty="0" smtClean="0"/>
              <a:t>1 hour. </a:t>
            </a:r>
            <a:endParaRPr lang="en-US" sz="2000" dirty="0"/>
          </a:p>
          <a:p>
            <a:endParaRPr lang="en-US" sz="2000" dirty="0" smtClean="0"/>
          </a:p>
          <a:p>
            <a:pPr algn="just"/>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039194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FFR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6" name="Content Placeholder 5"/>
          <p:cNvGraphicFramePr>
            <a:graphicFrameLocks noGrp="1"/>
          </p:cNvGraphicFramePr>
          <p:nvPr>
            <p:ph idx="1"/>
            <p:extLst/>
          </p:nvPr>
        </p:nvGraphicFramePr>
        <p:xfrm>
          <a:off x="304800" y="887513"/>
          <a:ext cx="8610600" cy="1737360"/>
        </p:xfrm>
        <a:graphic>
          <a:graphicData uri="http://schemas.openxmlformats.org/drawingml/2006/table">
            <a:tbl>
              <a:tblPr firstRow="1" bandRow="1">
                <a:tableStyleId>{5C22544A-7EE6-4342-B048-85BDC9FD1C3A}</a:tableStyleId>
              </a:tblPr>
              <a:tblGrid>
                <a:gridCol w="845684"/>
                <a:gridCol w="1076325"/>
                <a:gridCol w="1460727"/>
                <a:gridCol w="1153205"/>
                <a:gridCol w="1460727"/>
                <a:gridCol w="1383846"/>
                <a:gridCol w="1230086"/>
              </a:tblGrid>
              <a:tr h="370840">
                <a:tc>
                  <a:txBody>
                    <a:bodyPr/>
                    <a:lstStyle/>
                    <a:p>
                      <a:endParaRPr lang="en-US" sz="1600" dirty="0"/>
                    </a:p>
                  </a:txBody>
                  <a:tcPr/>
                </a:tc>
                <a:tc>
                  <a:txBody>
                    <a:bodyPr/>
                    <a:lstStyle/>
                    <a:p>
                      <a:r>
                        <a:rPr lang="en-US" sz="1600" dirty="0" smtClean="0"/>
                        <a:t>HSL/LSL</a:t>
                      </a:r>
                    </a:p>
                    <a:p>
                      <a:r>
                        <a:rPr lang="en-US" sz="1600" dirty="0" smtClean="0"/>
                        <a:t>(MW)</a:t>
                      </a:r>
                      <a:endParaRPr lang="en-US" sz="1600" dirty="0"/>
                    </a:p>
                  </a:txBody>
                  <a:tcPr/>
                </a:tc>
                <a:tc>
                  <a:txBody>
                    <a:bodyPr/>
                    <a:lstStyle/>
                    <a:p>
                      <a:r>
                        <a:rPr lang="en-US" sz="1600" dirty="0" smtClean="0"/>
                        <a:t>Max/Min</a:t>
                      </a:r>
                    </a:p>
                    <a:p>
                      <a:r>
                        <a:rPr lang="en-US" sz="1600" dirty="0" smtClean="0"/>
                        <a:t>SOC (MWh)</a:t>
                      </a:r>
                      <a:endParaRPr lang="en-US" sz="1600" dirty="0"/>
                    </a:p>
                  </a:txBody>
                  <a:tcPr/>
                </a:tc>
                <a:tc>
                  <a:txBody>
                    <a:bodyPr/>
                    <a:lstStyle/>
                    <a:p>
                      <a:r>
                        <a:rPr lang="en-US" sz="1600" dirty="0" smtClean="0"/>
                        <a:t>FFR Qual.</a:t>
                      </a:r>
                      <a:r>
                        <a:rPr lang="en-US" sz="1600" baseline="0" dirty="0" smtClean="0"/>
                        <a:t> MW</a:t>
                      </a:r>
                      <a:endParaRPr lang="en-US" sz="1600" dirty="0" smtClean="0"/>
                    </a:p>
                  </a:txBody>
                  <a:tcPr/>
                </a:tc>
                <a:tc>
                  <a:txBody>
                    <a:bodyPr/>
                    <a:lstStyle/>
                    <a:p>
                      <a:r>
                        <a:rPr lang="en-US" sz="1600" dirty="0" smtClean="0"/>
                        <a:t>Energy Bid </a:t>
                      </a:r>
                    </a:p>
                    <a:p>
                      <a:r>
                        <a:rPr lang="en-US" sz="1600" dirty="0" smtClean="0"/>
                        <a:t>$/MWh</a:t>
                      </a:r>
                      <a:endParaRPr lang="en-US" sz="1600" dirty="0"/>
                    </a:p>
                  </a:txBody>
                  <a:tcPr/>
                </a:tc>
                <a:tc>
                  <a:txBody>
                    <a:bodyPr/>
                    <a:lstStyle/>
                    <a:p>
                      <a:r>
                        <a:rPr lang="en-US" sz="1600" dirty="0" smtClean="0"/>
                        <a:t>Energy Offer $/MWh</a:t>
                      </a:r>
                      <a:endParaRPr lang="en-US" sz="1600" dirty="0"/>
                    </a:p>
                  </a:txBody>
                  <a:tcPr/>
                </a:tc>
                <a:tc>
                  <a:txBody>
                    <a:bodyPr/>
                    <a:lstStyle/>
                    <a:p>
                      <a:r>
                        <a:rPr lang="en-US" sz="1600" dirty="0" smtClean="0"/>
                        <a:t>FFR Offer $/MW/h</a:t>
                      </a:r>
                      <a:endParaRPr lang="en-US" sz="1600" dirty="0"/>
                    </a:p>
                  </a:txBody>
                  <a:tcPr/>
                </a:tc>
              </a:tr>
              <a:tr h="370840">
                <a:tc>
                  <a:txBody>
                    <a:bodyPr/>
                    <a:lstStyle/>
                    <a:p>
                      <a:r>
                        <a:rPr lang="en-US" sz="1600" dirty="0" smtClean="0"/>
                        <a:t>Battery A</a:t>
                      </a:r>
                      <a:endParaRPr lang="en-US" sz="1600" dirty="0"/>
                    </a:p>
                  </a:txBody>
                  <a:tcPr/>
                </a:tc>
                <a:tc>
                  <a:txBody>
                    <a:bodyPr/>
                    <a:lstStyle/>
                    <a:p>
                      <a:r>
                        <a:rPr lang="en-US" sz="1600" dirty="0" smtClean="0"/>
                        <a:t>+-10MW</a:t>
                      </a:r>
                      <a:endParaRPr lang="en-US" sz="1600" dirty="0"/>
                    </a:p>
                  </a:txBody>
                  <a:tcPr/>
                </a:tc>
                <a:tc>
                  <a:txBody>
                    <a:bodyPr/>
                    <a:lstStyle/>
                    <a:p>
                      <a:r>
                        <a:rPr lang="en-US" sz="1600" dirty="0" smtClean="0"/>
                        <a:t>Max: 20</a:t>
                      </a:r>
                      <a:r>
                        <a:rPr lang="en-US" sz="1600" baseline="0" dirty="0" smtClean="0"/>
                        <a:t>MWh</a:t>
                      </a:r>
                    </a:p>
                    <a:p>
                      <a:r>
                        <a:rPr lang="en-US" sz="1600" baseline="0" dirty="0" smtClean="0"/>
                        <a:t>Min: 0.1MWh</a:t>
                      </a:r>
                      <a:endParaRPr lang="en-US" sz="1600" dirty="0"/>
                    </a:p>
                  </a:txBody>
                  <a:tcPr/>
                </a:tc>
                <a:tc>
                  <a:txBody>
                    <a:bodyPr/>
                    <a:lstStyle/>
                    <a:p>
                      <a:r>
                        <a:rPr lang="en-US" sz="1600" dirty="0" smtClean="0"/>
                        <a:t>20MW</a:t>
                      </a:r>
                      <a:endParaRPr lang="en-US" sz="1600" dirty="0"/>
                    </a:p>
                  </a:txBody>
                  <a:tcPr/>
                </a:tc>
                <a:tc>
                  <a:txBody>
                    <a:bodyPr/>
                    <a:lstStyle/>
                    <a:p>
                      <a:r>
                        <a:rPr lang="en-US" sz="1600" dirty="0" smtClean="0"/>
                        <a:t>-10 to 0 MW @$45/MWh</a:t>
                      </a:r>
                      <a:endParaRPr lang="en-US" sz="1600" dirty="0"/>
                    </a:p>
                  </a:txBody>
                  <a:tcPr/>
                </a:tc>
                <a:tc>
                  <a:txBody>
                    <a:bodyPr/>
                    <a:lstStyle/>
                    <a:p>
                      <a:r>
                        <a:rPr lang="en-US" sz="1600" dirty="0" smtClean="0"/>
                        <a:t>0 to 10 MW @$100/MWh</a:t>
                      </a:r>
                      <a:endParaRPr lang="en-US" sz="1600" dirty="0"/>
                    </a:p>
                  </a:txBody>
                  <a:tcPr/>
                </a:tc>
                <a:tc>
                  <a:txBody>
                    <a:bodyPr/>
                    <a:lstStyle/>
                    <a:p>
                      <a:r>
                        <a:rPr lang="en-US" sz="1600" dirty="0" smtClean="0"/>
                        <a:t>20MW</a:t>
                      </a:r>
                    </a:p>
                    <a:p>
                      <a:r>
                        <a:rPr lang="en-US" sz="1600" dirty="0" smtClean="0"/>
                        <a:t>@$0/MW/h</a:t>
                      </a:r>
                      <a:endParaRPr lang="en-US" sz="1600" dirty="0"/>
                    </a:p>
                  </a:txBody>
                  <a:tcPr/>
                </a:tc>
              </a:tr>
              <a:tr h="370840">
                <a:tc>
                  <a:txBody>
                    <a:bodyPr/>
                    <a:lstStyle/>
                    <a:p>
                      <a:r>
                        <a:rPr lang="en-US" sz="1600" dirty="0" smtClean="0"/>
                        <a:t>Battery B</a:t>
                      </a:r>
                      <a:endParaRPr lang="en-US" sz="1600" dirty="0"/>
                    </a:p>
                  </a:txBody>
                  <a:tcPr/>
                </a:tc>
                <a:tc>
                  <a:txBody>
                    <a:bodyPr/>
                    <a:lstStyle/>
                    <a:p>
                      <a:r>
                        <a:rPr lang="en-US" sz="1600" dirty="0" smtClean="0"/>
                        <a:t>+-10MW</a:t>
                      </a:r>
                      <a:endParaRPr lang="en-US" sz="1600" dirty="0"/>
                    </a:p>
                  </a:txBody>
                  <a:tcPr/>
                </a:tc>
                <a:tc>
                  <a:txBody>
                    <a:bodyPr/>
                    <a:lstStyle/>
                    <a:p>
                      <a:r>
                        <a:rPr lang="en-US" sz="1600" dirty="0" smtClean="0"/>
                        <a:t>Max: 20</a:t>
                      </a:r>
                      <a:r>
                        <a:rPr lang="en-US" sz="1600" baseline="0" dirty="0" smtClean="0"/>
                        <a:t>MWh</a:t>
                      </a:r>
                    </a:p>
                    <a:p>
                      <a:r>
                        <a:rPr lang="en-US" sz="1600" baseline="0" dirty="0" smtClean="0"/>
                        <a:t>Min: 0.1MWh</a:t>
                      </a:r>
                      <a:endParaRPr lang="en-US" sz="1600" dirty="0"/>
                    </a:p>
                  </a:txBody>
                  <a:tcPr/>
                </a:tc>
                <a:tc>
                  <a:txBody>
                    <a:bodyPr/>
                    <a:lstStyle/>
                    <a:p>
                      <a:r>
                        <a:rPr lang="en-US" sz="1600" dirty="0" smtClean="0"/>
                        <a:t>20MW</a:t>
                      </a:r>
                      <a:endParaRPr lang="en-US" sz="1600" dirty="0"/>
                    </a:p>
                  </a:txBody>
                  <a:tcPr/>
                </a:tc>
                <a:tc>
                  <a:txBody>
                    <a:bodyPr/>
                    <a:lstStyle/>
                    <a:p>
                      <a:r>
                        <a:rPr lang="en-US" sz="1600" dirty="0" smtClean="0"/>
                        <a:t>-10 to 0 MW </a:t>
                      </a:r>
                      <a:r>
                        <a:rPr lang="en-US" sz="1600" dirty="0" smtClean="0">
                          <a:solidFill>
                            <a:srgbClr val="FFC000"/>
                          </a:solidFill>
                        </a:rPr>
                        <a:t>@$-300/MWh</a:t>
                      </a:r>
                      <a:endParaRPr lang="en-US" sz="1600" dirty="0">
                        <a:solidFill>
                          <a:srgbClr val="FFC000"/>
                        </a:solidFill>
                      </a:endParaRPr>
                    </a:p>
                  </a:txBody>
                  <a:tcPr/>
                </a:tc>
                <a:tc>
                  <a:txBody>
                    <a:bodyPr/>
                    <a:lstStyle/>
                    <a:p>
                      <a:r>
                        <a:rPr lang="en-US" sz="1600" dirty="0" smtClean="0"/>
                        <a:t>0 to 10 MW @$100/MWh</a:t>
                      </a:r>
                      <a:endParaRPr lang="en-US" sz="1600" dirty="0"/>
                    </a:p>
                  </a:txBody>
                  <a:tcPr/>
                </a:tc>
                <a:tc>
                  <a:txBody>
                    <a:bodyPr/>
                    <a:lstStyle/>
                    <a:p>
                      <a:r>
                        <a:rPr lang="en-US" sz="1600" dirty="0" smtClean="0"/>
                        <a:t>20MW</a:t>
                      </a:r>
                    </a:p>
                    <a:p>
                      <a:r>
                        <a:rPr lang="en-US" sz="1600" dirty="0" smtClean="0">
                          <a:solidFill>
                            <a:srgbClr val="FFC000"/>
                          </a:solidFill>
                        </a:rPr>
                        <a:t>@$1/MW/h</a:t>
                      </a:r>
                      <a:endParaRPr lang="en-US" sz="1600" dirty="0">
                        <a:solidFill>
                          <a:srgbClr val="FFC000"/>
                        </a:solidFill>
                      </a:endParaRPr>
                    </a:p>
                  </a:txBody>
                  <a:tcPr/>
                </a:tc>
              </a:tr>
            </a:tbl>
          </a:graphicData>
        </a:graphic>
      </p:graphicFrame>
      <p:sp>
        <p:nvSpPr>
          <p:cNvPr id="3" name="TextBox 2"/>
          <p:cNvSpPr txBox="1"/>
          <p:nvPr/>
        </p:nvSpPr>
        <p:spPr>
          <a:xfrm>
            <a:off x="304800" y="2643650"/>
            <a:ext cx="8458200" cy="3416320"/>
          </a:xfrm>
          <a:prstGeom prst="rect">
            <a:avLst/>
          </a:prstGeom>
          <a:noFill/>
        </p:spPr>
        <p:txBody>
          <a:bodyPr wrap="square" rtlCol="0">
            <a:spAutoFit/>
          </a:bodyPr>
          <a:lstStyle/>
          <a:p>
            <a:r>
              <a:rPr lang="en-US" b="1" u="sng" dirty="0" smtClean="0">
                <a:solidFill>
                  <a:schemeClr val="tx2"/>
                </a:solidFill>
              </a:rPr>
              <a:t>Note:</a:t>
            </a:r>
          </a:p>
          <a:p>
            <a:pPr marL="342900" indent="-342900">
              <a:buFont typeface="+mj-lt"/>
              <a:buAutoNum type="arabicPeriod"/>
            </a:pPr>
            <a:r>
              <a:rPr lang="en-US" dirty="0" smtClean="0">
                <a:solidFill>
                  <a:schemeClr val="tx2"/>
                </a:solidFill>
              </a:rPr>
              <a:t>SOC is not used in the ERCOT market software.</a:t>
            </a:r>
          </a:p>
          <a:p>
            <a:pPr marL="342900" indent="-342900">
              <a:buFont typeface="+mj-lt"/>
              <a:buAutoNum type="arabicPeriod"/>
            </a:pPr>
            <a:endParaRPr lang="en-US" dirty="0" smtClean="0">
              <a:solidFill>
                <a:schemeClr val="tx2"/>
              </a:solidFill>
            </a:endParaRPr>
          </a:p>
          <a:p>
            <a:pPr marL="342900" indent="-342900">
              <a:buFont typeface="+mj-lt"/>
              <a:buAutoNum type="arabicPeriod"/>
            </a:pPr>
            <a:r>
              <a:rPr lang="en-US" dirty="0" smtClean="0">
                <a:solidFill>
                  <a:schemeClr val="tx2"/>
                </a:solidFill>
              </a:rPr>
              <a:t>Ramp Rate for both Batteries are 999 MW/minute</a:t>
            </a:r>
          </a:p>
          <a:p>
            <a:pPr marL="342900" indent="-342900">
              <a:buFont typeface="+mj-lt"/>
              <a:buAutoNum type="arabicPeriod"/>
            </a:pPr>
            <a:endParaRPr lang="en-US" dirty="0" smtClean="0">
              <a:solidFill>
                <a:schemeClr val="tx2"/>
              </a:solidFill>
            </a:endParaRPr>
          </a:p>
          <a:p>
            <a:pPr marL="342900" indent="-342900">
              <a:buFont typeface="+mj-lt"/>
              <a:buAutoNum type="arabicPeriod"/>
            </a:pPr>
            <a:r>
              <a:rPr lang="en-US" dirty="0" smtClean="0">
                <a:solidFill>
                  <a:schemeClr val="tx2"/>
                </a:solidFill>
              </a:rPr>
              <a:t>To be awarded 20 MW of FFR, the Base Point must be -10MW and there must be sufficient stored energy (i.e., SOC) to deliver a sustained 10 MW injection to grid for 15 minutes. 20 MW of FFR is by stopping charging consumption of 10 MW and then injecting 10 MW as measured at the POI</a:t>
            </a:r>
          </a:p>
          <a:p>
            <a:pPr marL="342900" indent="-342900">
              <a:buFont typeface="+mj-lt"/>
              <a:buAutoNum type="arabicPeriod"/>
            </a:pPr>
            <a:endParaRPr lang="en-US" dirty="0">
              <a:solidFill>
                <a:schemeClr val="tx2"/>
              </a:solidFill>
            </a:endParaRPr>
          </a:p>
          <a:p>
            <a:pPr marL="342900" indent="-342900">
              <a:buFont typeface="+mj-lt"/>
              <a:buAutoNum type="arabicPeriod"/>
            </a:pPr>
            <a:r>
              <a:rPr lang="en-US" dirty="0" smtClean="0">
                <a:solidFill>
                  <a:schemeClr val="tx2"/>
                </a:solidFill>
              </a:rPr>
              <a:t>The minimum SOC required for both Batteries to provide 20 MW of FFR is 2.5MWh (10MW*0.25hour)</a:t>
            </a:r>
            <a:endParaRPr lang="en-US" dirty="0">
              <a:solidFill>
                <a:schemeClr val="tx2"/>
              </a:solidFill>
            </a:endParaRPr>
          </a:p>
        </p:txBody>
      </p:sp>
    </p:spTree>
    <p:extLst>
      <p:ext uri="{BB962C8B-B14F-4D97-AF65-F5344CB8AC3E}">
        <p14:creationId xmlns:p14="http://schemas.microsoft.com/office/powerpoint/2010/main" val="3895924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8" name="Straight Arrow Connector 87"/>
          <p:cNvCxnSpPr/>
          <p:nvPr/>
        </p:nvCxnSpPr>
        <p:spPr>
          <a:xfrm flipV="1">
            <a:off x="5713203" y="823743"/>
            <a:ext cx="0" cy="2345620"/>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Example: FFR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3" name="TextBox 2"/>
          <p:cNvSpPr txBox="1"/>
          <p:nvPr/>
        </p:nvSpPr>
        <p:spPr>
          <a:xfrm>
            <a:off x="352709" y="6026904"/>
            <a:ext cx="8551671" cy="276999"/>
          </a:xfrm>
          <a:prstGeom prst="rect">
            <a:avLst/>
          </a:prstGeom>
          <a:noFill/>
        </p:spPr>
        <p:txBody>
          <a:bodyPr wrap="square" rtlCol="0">
            <a:spAutoFit/>
          </a:bodyPr>
          <a:lstStyle/>
          <a:p>
            <a:pPr algn="ctr"/>
            <a:r>
              <a:rPr lang="en-US" sz="1200" dirty="0" smtClean="0">
                <a:solidFill>
                  <a:schemeClr val="tx2"/>
                </a:solidFill>
              </a:rPr>
              <a:t>Note: Similar logic would apply for </a:t>
            </a:r>
            <a:r>
              <a:rPr lang="en-US" sz="1200" dirty="0" err="1" smtClean="0">
                <a:solidFill>
                  <a:schemeClr val="tx2"/>
                </a:solidFill>
              </a:rPr>
              <a:t>Reg</a:t>
            </a:r>
            <a:r>
              <a:rPr lang="en-US" sz="1200" dirty="0" smtClean="0">
                <a:solidFill>
                  <a:schemeClr val="tx2"/>
                </a:solidFill>
              </a:rPr>
              <a:t>-Up/Down (also 15 minute duration ) and ECRS/Non-Spin (1 hour duration)</a:t>
            </a:r>
            <a:endParaRPr lang="en-US" sz="1200" dirty="0">
              <a:solidFill>
                <a:schemeClr val="tx2"/>
              </a:solidFill>
            </a:endParaRPr>
          </a:p>
        </p:txBody>
      </p:sp>
      <p:grpSp>
        <p:nvGrpSpPr>
          <p:cNvPr id="59" name="Group 58"/>
          <p:cNvGrpSpPr/>
          <p:nvPr/>
        </p:nvGrpSpPr>
        <p:grpSpPr>
          <a:xfrm>
            <a:off x="223836" y="809970"/>
            <a:ext cx="7924800" cy="2353438"/>
            <a:chOff x="548640" y="1448239"/>
            <a:chExt cx="7924800" cy="2353438"/>
          </a:xfrm>
        </p:grpSpPr>
        <p:grpSp>
          <p:nvGrpSpPr>
            <p:cNvPr id="48" name="Group 47"/>
            <p:cNvGrpSpPr/>
            <p:nvPr/>
          </p:nvGrpSpPr>
          <p:grpSpPr>
            <a:xfrm>
              <a:off x="548640" y="1448239"/>
              <a:ext cx="7924800" cy="2353438"/>
              <a:chOff x="914400" y="468701"/>
              <a:chExt cx="7924800" cy="2960299"/>
            </a:xfrm>
          </p:grpSpPr>
          <p:grpSp>
            <p:nvGrpSpPr>
              <p:cNvPr id="25" name="Group 24"/>
              <p:cNvGrpSpPr/>
              <p:nvPr/>
            </p:nvGrpSpPr>
            <p:grpSpPr>
              <a:xfrm>
                <a:off x="914400" y="468701"/>
                <a:ext cx="7924800" cy="2960299"/>
                <a:chOff x="914400" y="468701"/>
                <a:chExt cx="7924800" cy="2960299"/>
              </a:xfrm>
            </p:grpSpPr>
            <p:cxnSp>
              <p:nvCxnSpPr>
                <p:cNvPr id="7" name="Straight Arrow Connector 6"/>
                <p:cNvCxnSpPr/>
                <p:nvPr/>
              </p:nvCxnSpPr>
              <p:spPr>
                <a:xfrm flipV="1">
                  <a:off x="914400" y="468701"/>
                  <a:ext cx="0" cy="29504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914400" y="3429000"/>
                  <a:ext cx="7924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917839" y="1781393"/>
                <a:ext cx="7798522" cy="1464727"/>
                <a:chOff x="917839" y="1781393"/>
                <a:chExt cx="7798522" cy="1464727"/>
              </a:xfrm>
            </p:grpSpPr>
            <p:cxnSp>
              <p:nvCxnSpPr>
                <p:cNvPr id="27" name="Straight Connector 26"/>
                <p:cNvCxnSpPr/>
                <p:nvPr/>
              </p:nvCxnSpPr>
              <p:spPr>
                <a:xfrm>
                  <a:off x="917839" y="3246120"/>
                  <a:ext cx="120356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121408" y="1783080"/>
                  <a:ext cx="0" cy="146304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116393" y="1783080"/>
                  <a:ext cx="475044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67286" y="1781393"/>
                  <a:ext cx="1849075" cy="1361241"/>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914400" y="2807208"/>
                <a:ext cx="6570554" cy="323326"/>
                <a:chOff x="914400" y="2807208"/>
                <a:chExt cx="6570554" cy="323326"/>
              </a:xfrm>
            </p:grpSpPr>
            <p:cxnSp>
              <p:nvCxnSpPr>
                <p:cNvPr id="36" name="Straight Connector 35"/>
                <p:cNvCxnSpPr/>
                <p:nvPr/>
              </p:nvCxnSpPr>
              <p:spPr>
                <a:xfrm flipV="1">
                  <a:off x="914400" y="2807208"/>
                  <a:ext cx="1207008" cy="73152"/>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2121408" y="2807208"/>
                  <a:ext cx="1536192" cy="146304"/>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57600" y="2953512"/>
                  <a:ext cx="2743200" cy="146304"/>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392985" y="3099817"/>
                  <a:ext cx="1091969" cy="30717"/>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grpSp>
        </p:grpSp>
        <p:grpSp>
          <p:nvGrpSpPr>
            <p:cNvPr id="58" name="Group 57"/>
            <p:cNvGrpSpPr/>
            <p:nvPr/>
          </p:nvGrpSpPr>
          <p:grpSpPr>
            <a:xfrm>
              <a:off x="548640" y="1965960"/>
              <a:ext cx="7827264" cy="185379"/>
              <a:chOff x="548640" y="1965960"/>
              <a:chExt cx="7827264" cy="185379"/>
            </a:xfrm>
          </p:grpSpPr>
          <p:cxnSp>
            <p:nvCxnSpPr>
              <p:cNvPr id="50" name="Straight Connector 49"/>
              <p:cNvCxnSpPr/>
              <p:nvPr/>
            </p:nvCxnSpPr>
            <p:spPr>
              <a:xfrm>
                <a:off x="548640" y="1965960"/>
                <a:ext cx="5478585"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035040" y="2148840"/>
                <a:ext cx="2340864"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033479" y="1968459"/>
                <a:ext cx="0" cy="18288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63" name="TextBox 62"/>
          <p:cNvSpPr txBox="1"/>
          <p:nvPr/>
        </p:nvSpPr>
        <p:spPr>
          <a:xfrm>
            <a:off x="3063275" y="1306273"/>
            <a:ext cx="748795" cy="276999"/>
          </a:xfrm>
          <a:prstGeom prst="rect">
            <a:avLst/>
          </a:prstGeom>
          <a:noFill/>
        </p:spPr>
        <p:txBody>
          <a:bodyPr wrap="square" rtlCol="0">
            <a:spAutoFit/>
          </a:bodyPr>
          <a:lstStyle/>
          <a:p>
            <a:r>
              <a:rPr lang="en-US" sz="1200" dirty="0" smtClean="0"/>
              <a:t>20 MW</a:t>
            </a:r>
            <a:endParaRPr lang="en-US" sz="1200" dirty="0"/>
          </a:p>
        </p:txBody>
      </p:sp>
      <p:sp>
        <p:nvSpPr>
          <p:cNvPr id="66" name="TextBox 65"/>
          <p:cNvSpPr txBox="1"/>
          <p:nvPr/>
        </p:nvSpPr>
        <p:spPr>
          <a:xfrm>
            <a:off x="6580084" y="1235820"/>
            <a:ext cx="679001" cy="276999"/>
          </a:xfrm>
          <a:prstGeom prst="rect">
            <a:avLst/>
          </a:prstGeom>
          <a:noFill/>
        </p:spPr>
        <p:txBody>
          <a:bodyPr wrap="square" rtlCol="0">
            <a:spAutoFit/>
          </a:bodyPr>
          <a:lstStyle/>
          <a:p>
            <a:r>
              <a:rPr lang="en-US" sz="1200" dirty="0" smtClean="0"/>
              <a:t>18 MW</a:t>
            </a:r>
            <a:endParaRPr lang="en-US" sz="1200" dirty="0"/>
          </a:p>
        </p:txBody>
      </p:sp>
      <p:sp>
        <p:nvSpPr>
          <p:cNvPr id="70" name="TextBox 69"/>
          <p:cNvSpPr txBox="1"/>
          <p:nvPr/>
        </p:nvSpPr>
        <p:spPr>
          <a:xfrm>
            <a:off x="6837444" y="2052880"/>
            <a:ext cx="843281" cy="276999"/>
          </a:xfrm>
          <a:prstGeom prst="rect">
            <a:avLst/>
          </a:prstGeom>
          <a:noFill/>
        </p:spPr>
        <p:txBody>
          <a:bodyPr wrap="square" rtlCol="0">
            <a:spAutoFit/>
          </a:bodyPr>
          <a:lstStyle/>
          <a:p>
            <a:r>
              <a:rPr lang="en-US" sz="1200" dirty="0" smtClean="0"/>
              <a:t>A-UDSP</a:t>
            </a:r>
            <a:endParaRPr lang="en-US" sz="1200" dirty="0"/>
          </a:p>
        </p:txBody>
      </p:sp>
      <p:sp>
        <p:nvSpPr>
          <p:cNvPr id="71" name="TextBox 70"/>
          <p:cNvSpPr txBox="1"/>
          <p:nvPr/>
        </p:nvSpPr>
        <p:spPr>
          <a:xfrm>
            <a:off x="7847896" y="2492163"/>
            <a:ext cx="680877" cy="276999"/>
          </a:xfrm>
          <a:prstGeom prst="rect">
            <a:avLst/>
          </a:prstGeom>
          <a:noFill/>
        </p:spPr>
        <p:txBody>
          <a:bodyPr wrap="square" rtlCol="0">
            <a:spAutoFit/>
          </a:bodyPr>
          <a:lstStyle/>
          <a:p>
            <a:r>
              <a:rPr lang="en-US" sz="1200" dirty="0" smtClean="0"/>
              <a:t>A-SOC</a:t>
            </a:r>
            <a:endParaRPr lang="en-US" sz="1200" dirty="0"/>
          </a:p>
        </p:txBody>
      </p:sp>
      <p:sp>
        <p:nvSpPr>
          <p:cNvPr id="72" name="TextBox 71"/>
          <p:cNvSpPr txBox="1"/>
          <p:nvPr/>
        </p:nvSpPr>
        <p:spPr>
          <a:xfrm>
            <a:off x="316814" y="2943363"/>
            <a:ext cx="821241" cy="276999"/>
          </a:xfrm>
          <a:prstGeom prst="rect">
            <a:avLst/>
          </a:prstGeom>
          <a:noFill/>
        </p:spPr>
        <p:txBody>
          <a:bodyPr wrap="square" rtlCol="0">
            <a:spAutoFit/>
          </a:bodyPr>
          <a:lstStyle/>
          <a:p>
            <a:r>
              <a:rPr lang="en-US" sz="1200" dirty="0" smtClean="0"/>
              <a:t>-10 MW</a:t>
            </a:r>
            <a:endParaRPr lang="en-US" sz="1200" dirty="0"/>
          </a:p>
        </p:txBody>
      </p:sp>
      <p:sp>
        <p:nvSpPr>
          <p:cNvPr id="73" name="TextBox 72"/>
          <p:cNvSpPr txBox="1"/>
          <p:nvPr/>
        </p:nvSpPr>
        <p:spPr>
          <a:xfrm>
            <a:off x="2004803" y="1655803"/>
            <a:ext cx="821241" cy="276999"/>
          </a:xfrm>
          <a:prstGeom prst="rect">
            <a:avLst/>
          </a:prstGeom>
          <a:noFill/>
        </p:spPr>
        <p:txBody>
          <a:bodyPr wrap="square" rtlCol="0">
            <a:spAutoFit/>
          </a:bodyPr>
          <a:lstStyle/>
          <a:p>
            <a:r>
              <a:rPr lang="en-US" sz="1200" dirty="0" smtClean="0"/>
              <a:t>10 MW</a:t>
            </a:r>
            <a:endParaRPr lang="en-US" sz="1200" dirty="0"/>
          </a:p>
        </p:txBody>
      </p:sp>
      <p:sp>
        <p:nvSpPr>
          <p:cNvPr id="74" name="TextBox 73"/>
          <p:cNvSpPr txBox="1"/>
          <p:nvPr/>
        </p:nvSpPr>
        <p:spPr>
          <a:xfrm>
            <a:off x="212184" y="2358691"/>
            <a:ext cx="821241" cy="276999"/>
          </a:xfrm>
          <a:prstGeom prst="rect">
            <a:avLst/>
          </a:prstGeom>
          <a:noFill/>
        </p:spPr>
        <p:txBody>
          <a:bodyPr wrap="square" rtlCol="0">
            <a:spAutoFit/>
          </a:bodyPr>
          <a:lstStyle/>
          <a:p>
            <a:r>
              <a:rPr lang="en-US" sz="1200" dirty="0" smtClean="0"/>
              <a:t>3 MWh</a:t>
            </a:r>
            <a:endParaRPr lang="en-US" sz="1200" dirty="0"/>
          </a:p>
        </p:txBody>
      </p:sp>
      <p:cxnSp>
        <p:nvCxnSpPr>
          <p:cNvPr id="78" name="Straight Arrow Connector 77"/>
          <p:cNvCxnSpPr/>
          <p:nvPr/>
        </p:nvCxnSpPr>
        <p:spPr>
          <a:xfrm flipH="1">
            <a:off x="251422" y="2596794"/>
            <a:ext cx="219456" cy="102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422242" y="2359843"/>
            <a:ext cx="947070" cy="276999"/>
          </a:xfrm>
          <a:prstGeom prst="rect">
            <a:avLst/>
          </a:prstGeom>
          <a:noFill/>
        </p:spPr>
        <p:txBody>
          <a:bodyPr wrap="square" rtlCol="0">
            <a:spAutoFit/>
          </a:bodyPr>
          <a:lstStyle/>
          <a:p>
            <a:r>
              <a:rPr lang="en-US" sz="1200" dirty="0" smtClean="0"/>
              <a:t>3.33 MWh</a:t>
            </a:r>
            <a:endParaRPr lang="en-US" sz="1200" dirty="0"/>
          </a:p>
        </p:txBody>
      </p:sp>
      <p:cxnSp>
        <p:nvCxnSpPr>
          <p:cNvPr id="80" name="Straight Arrow Connector 79"/>
          <p:cNvCxnSpPr/>
          <p:nvPr/>
        </p:nvCxnSpPr>
        <p:spPr>
          <a:xfrm flipH="1">
            <a:off x="1435293" y="2564251"/>
            <a:ext cx="219456" cy="102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3018418" y="2804864"/>
            <a:ext cx="1065358" cy="276999"/>
          </a:xfrm>
          <a:prstGeom prst="rect">
            <a:avLst/>
          </a:prstGeom>
          <a:noFill/>
        </p:spPr>
        <p:txBody>
          <a:bodyPr wrap="square" rtlCol="0">
            <a:spAutoFit/>
          </a:bodyPr>
          <a:lstStyle/>
          <a:p>
            <a:r>
              <a:rPr lang="en-US" sz="1200" dirty="0" smtClean="0"/>
              <a:t>2.833 MWh</a:t>
            </a:r>
            <a:endParaRPr lang="en-US" sz="1200" dirty="0"/>
          </a:p>
        </p:txBody>
      </p:sp>
      <p:cxnSp>
        <p:nvCxnSpPr>
          <p:cNvPr id="82" name="Straight Arrow Connector 81"/>
          <p:cNvCxnSpPr/>
          <p:nvPr/>
        </p:nvCxnSpPr>
        <p:spPr>
          <a:xfrm flipH="1" flipV="1">
            <a:off x="3006380" y="2776134"/>
            <a:ext cx="174482" cy="87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677717" y="2556930"/>
            <a:ext cx="947070" cy="276999"/>
          </a:xfrm>
          <a:prstGeom prst="rect">
            <a:avLst/>
          </a:prstGeom>
          <a:noFill/>
        </p:spPr>
        <p:txBody>
          <a:bodyPr wrap="square" rtlCol="0">
            <a:spAutoFit/>
          </a:bodyPr>
          <a:lstStyle/>
          <a:p>
            <a:r>
              <a:rPr lang="en-US" sz="1200" dirty="0" smtClean="0"/>
              <a:t>2 MWh</a:t>
            </a:r>
            <a:endParaRPr lang="en-US" sz="1200" dirty="0"/>
          </a:p>
        </p:txBody>
      </p:sp>
      <p:cxnSp>
        <p:nvCxnSpPr>
          <p:cNvPr id="85" name="Straight Arrow Connector 84"/>
          <p:cNvCxnSpPr/>
          <p:nvPr/>
        </p:nvCxnSpPr>
        <p:spPr>
          <a:xfrm flipH="1">
            <a:off x="5690768" y="2761338"/>
            <a:ext cx="219456" cy="102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537000" y="1261314"/>
            <a:ext cx="1227641" cy="276999"/>
          </a:xfrm>
          <a:prstGeom prst="rect">
            <a:avLst/>
          </a:prstGeom>
          <a:noFill/>
        </p:spPr>
        <p:txBody>
          <a:bodyPr wrap="square" rtlCol="0">
            <a:spAutoFit/>
          </a:bodyPr>
          <a:lstStyle/>
          <a:p>
            <a:r>
              <a:rPr lang="en-US" sz="1200" dirty="0" smtClean="0"/>
              <a:t>A-FFR Award</a:t>
            </a:r>
            <a:endParaRPr lang="en-US" sz="1200" dirty="0"/>
          </a:p>
        </p:txBody>
      </p:sp>
      <p:cxnSp>
        <p:nvCxnSpPr>
          <p:cNvPr id="87" name="Straight Arrow Connector 86"/>
          <p:cNvCxnSpPr/>
          <p:nvPr/>
        </p:nvCxnSpPr>
        <p:spPr>
          <a:xfrm flipV="1">
            <a:off x="2967658" y="837549"/>
            <a:ext cx="0" cy="2345620"/>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grpSp>
        <p:nvGrpSpPr>
          <p:cNvPr id="94" name="Group 93"/>
          <p:cNvGrpSpPr/>
          <p:nvPr/>
        </p:nvGrpSpPr>
        <p:grpSpPr>
          <a:xfrm>
            <a:off x="223836" y="843677"/>
            <a:ext cx="1615042" cy="369332"/>
            <a:chOff x="363575" y="919877"/>
            <a:chExt cx="1615042" cy="369332"/>
          </a:xfrm>
        </p:grpSpPr>
        <p:sp>
          <p:nvSpPr>
            <p:cNvPr id="89" name="TextBox 88"/>
            <p:cNvSpPr txBox="1"/>
            <p:nvPr/>
          </p:nvSpPr>
          <p:spPr>
            <a:xfrm>
              <a:off x="601316" y="919877"/>
              <a:ext cx="1138623" cy="369332"/>
            </a:xfrm>
            <a:prstGeom prst="rect">
              <a:avLst/>
            </a:prstGeom>
            <a:noFill/>
          </p:spPr>
          <p:txBody>
            <a:bodyPr wrap="square" rtlCol="0">
              <a:spAutoFit/>
            </a:bodyPr>
            <a:lstStyle/>
            <a:p>
              <a:r>
                <a:rPr lang="en-US" dirty="0" smtClean="0"/>
                <a:t>SCED 1</a:t>
              </a:r>
              <a:endParaRPr lang="en-US" dirty="0"/>
            </a:p>
          </p:txBody>
        </p:sp>
        <p:cxnSp>
          <p:nvCxnSpPr>
            <p:cNvPr id="91" name="Straight Arrow Connector 90"/>
            <p:cNvCxnSpPr/>
            <p:nvPr/>
          </p:nvCxnSpPr>
          <p:spPr>
            <a:xfrm>
              <a:off x="1587539" y="1100788"/>
              <a:ext cx="39107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a:off x="363575" y="1104543"/>
              <a:ext cx="3115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2973129" y="841021"/>
            <a:ext cx="2739292" cy="369332"/>
            <a:chOff x="365760" y="919877"/>
            <a:chExt cx="2739292" cy="369332"/>
          </a:xfrm>
        </p:grpSpPr>
        <p:sp>
          <p:nvSpPr>
            <p:cNvPr id="96" name="TextBox 95"/>
            <p:cNvSpPr txBox="1"/>
            <p:nvPr/>
          </p:nvSpPr>
          <p:spPr>
            <a:xfrm>
              <a:off x="1100290" y="919877"/>
              <a:ext cx="1138623" cy="369332"/>
            </a:xfrm>
            <a:prstGeom prst="rect">
              <a:avLst/>
            </a:prstGeom>
            <a:noFill/>
          </p:spPr>
          <p:txBody>
            <a:bodyPr wrap="square" rtlCol="0">
              <a:spAutoFit/>
            </a:bodyPr>
            <a:lstStyle/>
            <a:p>
              <a:r>
                <a:rPr lang="en-US" dirty="0" smtClean="0"/>
                <a:t>SCED 2</a:t>
              </a:r>
              <a:endParaRPr lang="en-US" dirty="0"/>
            </a:p>
          </p:txBody>
        </p:sp>
        <p:cxnSp>
          <p:nvCxnSpPr>
            <p:cNvPr id="97" name="Straight Arrow Connector 96"/>
            <p:cNvCxnSpPr/>
            <p:nvPr/>
          </p:nvCxnSpPr>
          <p:spPr>
            <a:xfrm>
              <a:off x="2090695" y="1100788"/>
              <a:ext cx="10143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96" idx="1"/>
            </p:cNvCxnSpPr>
            <p:nvPr/>
          </p:nvCxnSpPr>
          <p:spPr>
            <a:xfrm flipH="1">
              <a:off x="365760" y="1104543"/>
              <a:ext cx="7345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99" name="Group 98"/>
          <p:cNvGrpSpPr/>
          <p:nvPr/>
        </p:nvGrpSpPr>
        <p:grpSpPr>
          <a:xfrm>
            <a:off x="5712421" y="837503"/>
            <a:ext cx="2739292" cy="369332"/>
            <a:chOff x="365760" y="919877"/>
            <a:chExt cx="2739292" cy="369332"/>
          </a:xfrm>
        </p:grpSpPr>
        <p:sp>
          <p:nvSpPr>
            <p:cNvPr id="100" name="TextBox 99"/>
            <p:cNvSpPr txBox="1"/>
            <p:nvPr/>
          </p:nvSpPr>
          <p:spPr>
            <a:xfrm>
              <a:off x="1100290" y="919877"/>
              <a:ext cx="1138623" cy="369332"/>
            </a:xfrm>
            <a:prstGeom prst="rect">
              <a:avLst/>
            </a:prstGeom>
            <a:noFill/>
          </p:spPr>
          <p:txBody>
            <a:bodyPr wrap="square" rtlCol="0">
              <a:spAutoFit/>
            </a:bodyPr>
            <a:lstStyle/>
            <a:p>
              <a:r>
                <a:rPr lang="en-US" dirty="0" smtClean="0"/>
                <a:t>SCED 3</a:t>
              </a:r>
              <a:endParaRPr lang="en-US" dirty="0"/>
            </a:p>
          </p:txBody>
        </p:sp>
        <p:cxnSp>
          <p:nvCxnSpPr>
            <p:cNvPr id="101" name="Straight Arrow Connector 100"/>
            <p:cNvCxnSpPr/>
            <p:nvPr/>
          </p:nvCxnSpPr>
          <p:spPr>
            <a:xfrm>
              <a:off x="2090695" y="1100788"/>
              <a:ext cx="10143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100" idx="1"/>
            </p:cNvCxnSpPr>
            <p:nvPr/>
          </p:nvCxnSpPr>
          <p:spPr>
            <a:xfrm flipH="1">
              <a:off x="365760" y="1104543"/>
              <a:ext cx="7345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03" name="TextBox 102"/>
          <p:cNvSpPr txBox="1"/>
          <p:nvPr/>
        </p:nvSpPr>
        <p:spPr>
          <a:xfrm>
            <a:off x="1460461" y="1905000"/>
            <a:ext cx="4483139" cy="276999"/>
          </a:xfrm>
          <a:prstGeom prst="rect">
            <a:avLst/>
          </a:prstGeom>
          <a:noFill/>
        </p:spPr>
        <p:txBody>
          <a:bodyPr wrap="square" rtlCol="0">
            <a:spAutoFit/>
          </a:bodyPr>
          <a:lstStyle/>
          <a:p>
            <a:r>
              <a:rPr lang="en-US" sz="1200" dirty="0" smtClean="0"/>
              <a:t>FFR Frequency event @t+2 minutes that lasts for ~7.5 minutes</a:t>
            </a:r>
            <a:endParaRPr lang="en-US" sz="1200" dirty="0"/>
          </a:p>
        </p:txBody>
      </p:sp>
      <p:cxnSp>
        <p:nvCxnSpPr>
          <p:cNvPr id="105" name="Straight Arrow Connector 104"/>
          <p:cNvCxnSpPr/>
          <p:nvPr/>
        </p:nvCxnSpPr>
        <p:spPr>
          <a:xfrm flipH="1">
            <a:off x="1422242" y="2142123"/>
            <a:ext cx="535274" cy="1370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1842944" y="823743"/>
            <a:ext cx="0" cy="2345620"/>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816881" y="685800"/>
            <a:ext cx="1257732" cy="646331"/>
          </a:xfrm>
          <a:prstGeom prst="rect">
            <a:avLst/>
          </a:prstGeom>
          <a:noFill/>
        </p:spPr>
        <p:txBody>
          <a:bodyPr wrap="square" rtlCol="0">
            <a:spAutoFit/>
          </a:bodyPr>
          <a:lstStyle/>
          <a:p>
            <a:r>
              <a:rPr lang="en-US" dirty="0" smtClean="0"/>
              <a:t>SCED</a:t>
            </a:r>
          </a:p>
          <a:p>
            <a:r>
              <a:rPr lang="en-US" dirty="0" smtClean="0"/>
              <a:t>Off Cycle</a:t>
            </a:r>
            <a:endParaRPr lang="en-US" dirty="0"/>
          </a:p>
        </p:txBody>
      </p:sp>
      <p:graphicFrame>
        <p:nvGraphicFramePr>
          <p:cNvPr id="67" name="Table 66"/>
          <p:cNvGraphicFramePr>
            <a:graphicFrameLocks noGrp="1"/>
          </p:cNvGraphicFramePr>
          <p:nvPr>
            <p:extLst>
              <p:ext uri="{D42A27DB-BD31-4B8C-83A1-F6EECF244321}">
                <p14:modId xmlns:p14="http://schemas.microsoft.com/office/powerpoint/2010/main" val="453346063"/>
              </p:ext>
            </p:extLst>
          </p:nvPr>
        </p:nvGraphicFramePr>
        <p:xfrm>
          <a:off x="584708" y="3305775"/>
          <a:ext cx="7191912" cy="2734376"/>
        </p:xfrm>
        <a:graphic>
          <a:graphicData uri="http://schemas.openxmlformats.org/drawingml/2006/table">
            <a:tbl>
              <a:tblPr/>
              <a:tblGrid>
                <a:gridCol w="856673"/>
                <a:gridCol w="1098476"/>
                <a:gridCol w="1285010"/>
                <a:gridCol w="1285010"/>
                <a:gridCol w="1285010"/>
                <a:gridCol w="1381733"/>
              </a:tblGrid>
              <a:tr h="532340">
                <a:tc gridSpan="2">
                  <a:txBody>
                    <a:bodyPr/>
                    <a:lstStyle/>
                    <a:p>
                      <a:pPr algn="ctr" fontAlgn="b"/>
                      <a:r>
                        <a:rPr lang="en-US" sz="1100" b="0" i="0" u="none" strike="noStrike" dirty="0">
                          <a:solidFill>
                            <a:srgbClr val="000000"/>
                          </a:solidFill>
                          <a:effectLst/>
                          <a:latin typeface="Arial" panose="020B0604020202020204" pitchFamily="34" charset="0"/>
                        </a:rPr>
                        <a:t>Value</a:t>
                      </a:r>
                    </a:p>
                  </a:txBody>
                  <a:tcPr marL="9525" marR="9525" marT="9525" marB="0" anchor="b">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hMerge="1">
                  <a:txBody>
                    <a:bodyPr/>
                    <a:lstStyle/>
                    <a:p>
                      <a:endParaRPr lang="en-US"/>
                    </a:p>
                  </a:txBody>
                  <a:tcPr/>
                </a:tc>
                <a:tc>
                  <a:txBody>
                    <a:bodyPr/>
                    <a:lstStyle/>
                    <a:p>
                      <a:pPr algn="r" rtl="0" fontAlgn="ctr"/>
                      <a:r>
                        <a:rPr lang="en-US" sz="1100" b="0" i="0" u="none" strike="noStrike" dirty="0">
                          <a:solidFill>
                            <a:srgbClr val="000000"/>
                          </a:solidFill>
                          <a:effectLst/>
                          <a:latin typeface="Arial" panose="020B0604020202020204" pitchFamily="34" charset="0"/>
                        </a:rPr>
                        <a:t>SCED 1 @t=0</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Arial" panose="020B0604020202020204" pitchFamily="34" charset="0"/>
                        </a:rPr>
                        <a:t>SCED</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Arial" panose="020B0604020202020204" pitchFamily="34" charset="0"/>
                        </a:rPr>
                        <a:t>Off</a:t>
                      </a:r>
                      <a:r>
                        <a:rPr lang="en-US" sz="1100" b="0" i="0" u="none" strike="noStrike" baseline="0" dirty="0" smtClean="0">
                          <a:solidFill>
                            <a:srgbClr val="000000"/>
                          </a:solidFill>
                          <a:effectLst/>
                          <a:latin typeface="Arial" panose="020B0604020202020204" pitchFamily="34" charset="0"/>
                        </a:rPr>
                        <a:t> Cycle</a:t>
                      </a:r>
                      <a:r>
                        <a:rPr lang="en-US" sz="1100" b="0" i="0" u="none" strike="noStrike" dirty="0" smtClean="0">
                          <a:solidFill>
                            <a:srgbClr val="000000"/>
                          </a:solidFill>
                          <a:effectLst/>
                          <a:latin typeface="Arial" panose="020B0604020202020204" pitchFamily="34" charset="0"/>
                        </a:rPr>
                        <a:t> @t=3</a:t>
                      </a:r>
                    </a:p>
                    <a:p>
                      <a:pPr algn="r" rtl="0" fontAlgn="ctr"/>
                      <a:endParaRPr lang="en-US" sz="1100" b="0" i="0" u="none" strike="noStrike" dirty="0">
                        <a:solidFill>
                          <a:srgbClr val="000000"/>
                        </a:solidFill>
                        <a:effectLst/>
                        <a:latin typeface="Arial" panose="020B0604020202020204" pitchFamily="34" charset="0"/>
                      </a:endParaRP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r" rtl="0" fontAlgn="ctr"/>
                      <a:r>
                        <a:rPr lang="en-US" sz="1100" b="0" i="0" u="none" strike="noStrike">
                          <a:solidFill>
                            <a:srgbClr val="000000"/>
                          </a:solidFill>
                          <a:effectLst/>
                          <a:latin typeface="Arial" panose="020B0604020202020204" pitchFamily="34" charset="0"/>
                        </a:rPr>
                        <a:t>SCED 2 @t=5</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c>
                  <a:txBody>
                    <a:bodyPr/>
                    <a:lstStyle/>
                    <a:p>
                      <a:pPr algn="r" rtl="0" fontAlgn="ctr"/>
                      <a:r>
                        <a:rPr lang="en-US" sz="1100" b="0" i="0" u="none" strike="noStrike" dirty="0">
                          <a:solidFill>
                            <a:srgbClr val="000000"/>
                          </a:solidFill>
                          <a:effectLst/>
                          <a:latin typeface="Arial" panose="020B0604020202020204" pitchFamily="34" charset="0"/>
                        </a:rPr>
                        <a:t>SCED 3 @t=10</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BDD7EE"/>
                    </a:solidFill>
                  </a:tcPr>
                </a:tc>
              </a:tr>
              <a:tr h="183503">
                <a:tc rowSpan="3">
                  <a:txBody>
                    <a:bodyPr/>
                    <a:lstStyle/>
                    <a:p>
                      <a:pPr algn="l" fontAlgn="ctr"/>
                      <a:r>
                        <a:rPr lang="en-US" sz="1100" b="0" i="0" u="none" strike="noStrike">
                          <a:solidFill>
                            <a:srgbClr val="000000"/>
                          </a:solidFill>
                          <a:effectLst/>
                          <a:latin typeface="Arial" panose="020B0604020202020204" pitchFamily="34" charset="0"/>
                        </a:rPr>
                        <a:t>Battery A telemetry</a:t>
                      </a:r>
                    </a:p>
                  </a:txBody>
                  <a:tcPr marL="9525" marR="9525" marT="9525" marB="0" anchor="ctr">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l" rtl="0" fontAlgn="ctr"/>
                      <a:r>
                        <a:rPr lang="en-US" sz="1100" b="0" i="0" u="none" strike="noStrike" dirty="0">
                          <a:solidFill>
                            <a:srgbClr val="000000"/>
                          </a:solidFill>
                          <a:effectLst/>
                          <a:latin typeface="Arial" panose="020B0604020202020204" pitchFamily="34" charset="0"/>
                        </a:rPr>
                        <a:t>MW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-10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10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10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smtClean="0">
                          <a:solidFill>
                            <a:srgbClr val="000000"/>
                          </a:solidFill>
                          <a:effectLst/>
                          <a:latin typeface="Arial" panose="020B0604020202020204" pitchFamily="34" charset="0"/>
                        </a:rPr>
                        <a:t>10 </a:t>
                      </a:r>
                      <a:r>
                        <a:rPr lang="en-US" sz="1100" b="0" i="0" u="none" strike="noStrike" dirty="0">
                          <a:solidFill>
                            <a:srgbClr val="000000"/>
                          </a:solidFill>
                          <a:effectLst/>
                          <a:latin typeface="Arial" panose="020B0604020202020204" pitchFamily="34" charset="0"/>
                        </a:rPr>
                        <a:t>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r h="183503">
                <a:tc vMerge="1">
                  <a:txBody>
                    <a:bodyPr/>
                    <a:lstStyle/>
                    <a:p>
                      <a:endParaRPr lang="en-US"/>
                    </a:p>
                  </a:txBody>
                  <a:tcPr/>
                </a:tc>
                <a:tc>
                  <a:txBody>
                    <a:bodyPr/>
                    <a:lstStyle/>
                    <a:p>
                      <a:pPr algn="l" rtl="0" fontAlgn="ctr"/>
                      <a:r>
                        <a:rPr lang="en-US" sz="1100" b="0" i="0" u="none" strike="noStrike">
                          <a:solidFill>
                            <a:srgbClr val="000000"/>
                          </a:solidFill>
                          <a:effectLst/>
                          <a:latin typeface="Arial" panose="020B0604020202020204" pitchFamily="34" charset="0"/>
                        </a:rPr>
                        <a:t>FFR cap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a:solidFill>
                            <a:srgbClr val="00AEC7"/>
                          </a:solidFill>
                          <a:effectLst/>
                          <a:latin typeface="Arial" panose="020B0604020202020204" pitchFamily="34" charset="0"/>
                        </a:rPr>
                        <a:t>18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r h="183503">
                <a:tc vMerge="1">
                  <a:txBody>
                    <a:bodyPr/>
                    <a:lstStyle/>
                    <a:p>
                      <a:endParaRPr lang="en-US"/>
                    </a:p>
                  </a:txBody>
                  <a:tcPr/>
                </a:tc>
                <a:tc>
                  <a:txBody>
                    <a:bodyPr/>
                    <a:lstStyle/>
                    <a:p>
                      <a:pPr algn="l" rtl="0" fontAlgn="ctr"/>
                      <a:r>
                        <a:rPr lang="en-US" sz="1100" b="0" i="0" u="none" strike="noStrike">
                          <a:solidFill>
                            <a:srgbClr val="000000"/>
                          </a:solidFill>
                          <a:effectLst/>
                          <a:latin typeface="Arial" panose="020B0604020202020204" pitchFamily="34" charset="0"/>
                        </a:rPr>
                        <a:t>SOC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3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Arial" panose="020B0604020202020204" pitchFamily="34" charset="0"/>
                          <a:ea typeface="+mn-ea"/>
                          <a:cs typeface="+mn-cs"/>
                        </a:rPr>
                        <a:t>3.16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2.833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a:solidFill>
                            <a:srgbClr val="000000"/>
                          </a:solidFill>
                          <a:effectLst/>
                          <a:latin typeface="Arial" panose="020B0604020202020204" pitchFamily="34" charset="0"/>
                        </a:rPr>
                        <a:t>2.0 MWh</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r h="183503">
                <a:tc rowSpan="3">
                  <a:txBody>
                    <a:bodyPr/>
                    <a:lstStyle/>
                    <a:p>
                      <a:pPr algn="l" fontAlgn="ctr"/>
                      <a:r>
                        <a:rPr lang="en-US" sz="1100" b="0" i="0" u="none" strike="noStrike">
                          <a:solidFill>
                            <a:srgbClr val="000000"/>
                          </a:solidFill>
                          <a:effectLst/>
                          <a:latin typeface="Arial" panose="020B0604020202020204" pitchFamily="34" charset="0"/>
                        </a:rPr>
                        <a:t>Battery B telemetry</a:t>
                      </a:r>
                    </a:p>
                  </a:txBody>
                  <a:tcPr marL="9525" marR="9525" marT="9525" marB="0" anchor="ctr">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rtl="0" fontAlgn="ctr"/>
                      <a:r>
                        <a:rPr lang="en-US" sz="1100" b="0" i="0" u="none" strike="noStrike">
                          <a:solidFill>
                            <a:srgbClr val="000000"/>
                          </a:solidFill>
                          <a:effectLst/>
                          <a:latin typeface="Arial" panose="020B0604020202020204" pitchFamily="34" charset="0"/>
                        </a:rPr>
                        <a:t>MW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r>
              <a:tr h="183503">
                <a:tc vMerge="1">
                  <a:txBody>
                    <a:bodyPr/>
                    <a:lstStyle/>
                    <a:p>
                      <a:endParaRPr lang="en-US"/>
                    </a:p>
                  </a:txBody>
                  <a:tcPr/>
                </a:tc>
                <a:tc>
                  <a:txBody>
                    <a:bodyPr/>
                    <a:lstStyle/>
                    <a:p>
                      <a:pPr algn="l" rtl="0" fontAlgn="ctr"/>
                      <a:r>
                        <a:rPr lang="en-US" sz="1100" b="0" i="0" u="none" strike="noStrike">
                          <a:solidFill>
                            <a:srgbClr val="000000"/>
                          </a:solidFill>
                          <a:effectLst/>
                          <a:latin typeface="Arial" panose="020B0604020202020204" pitchFamily="34" charset="0"/>
                        </a:rPr>
                        <a:t>FFR cap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20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r>
              <a:tr h="183503">
                <a:tc vMerge="1">
                  <a:txBody>
                    <a:bodyPr/>
                    <a:lstStyle/>
                    <a:p>
                      <a:endParaRPr lang="en-US"/>
                    </a:p>
                  </a:txBody>
                  <a:tcPr/>
                </a:tc>
                <a:tc>
                  <a:txBody>
                    <a:bodyPr/>
                    <a:lstStyle/>
                    <a:p>
                      <a:pPr algn="l" rtl="0" fontAlgn="ctr"/>
                      <a:r>
                        <a:rPr lang="en-US" sz="1100" b="0" i="0" u="none" strike="noStrike">
                          <a:solidFill>
                            <a:srgbClr val="000000"/>
                          </a:solidFill>
                          <a:effectLst/>
                          <a:latin typeface="Arial" panose="020B0604020202020204" pitchFamily="34" charset="0"/>
                        </a:rPr>
                        <a:t>SOC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20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20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20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20 MWh</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r>
              <a:tr h="183503">
                <a:tc rowSpan="2">
                  <a:txBody>
                    <a:bodyPr/>
                    <a:lstStyle/>
                    <a:p>
                      <a:pPr algn="l" fontAlgn="ctr"/>
                      <a:r>
                        <a:rPr lang="en-US" sz="1100" b="0" i="0" u="none" strike="noStrike">
                          <a:solidFill>
                            <a:srgbClr val="000000"/>
                          </a:solidFill>
                          <a:effectLst/>
                          <a:latin typeface="Arial" panose="020B0604020202020204" pitchFamily="34" charset="0"/>
                        </a:rPr>
                        <a:t>SCED prices</a:t>
                      </a:r>
                    </a:p>
                  </a:txBody>
                  <a:tcPr marL="9525" marR="9525" marT="9525" marB="0" anchor="ctr">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l" rtl="0" fontAlgn="ctr"/>
                      <a:r>
                        <a:rPr lang="en-US" sz="1100" b="0" i="0" u="none" strike="noStrike">
                          <a:solidFill>
                            <a:srgbClr val="000000"/>
                          </a:solidFill>
                          <a:effectLst/>
                          <a:latin typeface="Arial" panose="020B0604020202020204" pitchFamily="34" charset="0"/>
                        </a:rPr>
                        <a:t>LMP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a:solidFill>
                            <a:srgbClr val="000000"/>
                          </a:solidFill>
                          <a:effectLst/>
                          <a:latin typeface="Arial" panose="020B0604020202020204" pitchFamily="34" charset="0"/>
                        </a:rPr>
                        <a:t>$40 /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a:t>
                      </a:r>
                      <a:r>
                        <a:rPr lang="en-US" sz="1100" b="0" i="0" u="none" strike="noStrike" dirty="0" smtClean="0">
                          <a:solidFill>
                            <a:srgbClr val="000000"/>
                          </a:solidFill>
                          <a:effectLst/>
                          <a:latin typeface="Arial" panose="020B0604020202020204" pitchFamily="34" charset="0"/>
                        </a:rPr>
                        <a:t>43 </a:t>
                      </a:r>
                      <a:r>
                        <a:rPr lang="en-US" sz="1100" b="0" i="0" u="none" strike="noStrike" dirty="0">
                          <a:solidFill>
                            <a:srgbClr val="000000"/>
                          </a:solidFill>
                          <a:effectLst/>
                          <a:latin typeface="Arial" panose="020B0604020202020204" pitchFamily="34" charset="0"/>
                        </a:rPr>
                        <a:t>/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$40 /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a:solidFill>
                            <a:srgbClr val="000000"/>
                          </a:solidFill>
                          <a:effectLst/>
                          <a:latin typeface="Arial" panose="020B0604020202020204" pitchFamily="34" charset="0"/>
                        </a:rPr>
                        <a:t>$40 / MWh</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r h="183503">
                <a:tc vMerge="1">
                  <a:txBody>
                    <a:bodyPr/>
                    <a:lstStyle/>
                    <a:p>
                      <a:endParaRPr lang="en-US"/>
                    </a:p>
                  </a:txBody>
                  <a:tcPr/>
                </a:tc>
                <a:tc>
                  <a:txBody>
                    <a:bodyPr/>
                    <a:lstStyle/>
                    <a:p>
                      <a:pPr algn="l" rtl="0" fontAlgn="ctr"/>
                      <a:r>
                        <a:rPr lang="en-US" sz="1100" b="0" i="0" u="none" strike="noStrike">
                          <a:solidFill>
                            <a:srgbClr val="000000"/>
                          </a:solidFill>
                          <a:effectLst/>
                          <a:latin typeface="Arial" panose="020B0604020202020204" pitchFamily="34" charset="0"/>
                        </a:rPr>
                        <a:t>RRS MCPC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a:solidFill>
                            <a:srgbClr val="000000"/>
                          </a:solidFill>
                          <a:effectLst/>
                          <a:latin typeface="Arial" panose="020B0604020202020204" pitchFamily="34" charset="0"/>
                        </a:rPr>
                        <a:t>$0.5 /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a:t>
                      </a:r>
                      <a:r>
                        <a:rPr lang="en-US" sz="1100" b="0" i="0" u="none" strike="noStrike" dirty="0" smtClean="0">
                          <a:solidFill>
                            <a:srgbClr val="000000"/>
                          </a:solidFill>
                          <a:effectLst/>
                          <a:latin typeface="Arial" panose="020B0604020202020204" pitchFamily="34" charset="0"/>
                        </a:rPr>
                        <a:t>0.8 </a:t>
                      </a:r>
                      <a:r>
                        <a:rPr lang="en-US" sz="1100" b="0" i="0" u="none" strike="noStrike" dirty="0">
                          <a:solidFill>
                            <a:srgbClr val="000000"/>
                          </a:solidFill>
                          <a:effectLst/>
                          <a:latin typeface="Arial" panose="020B0604020202020204" pitchFamily="34" charset="0"/>
                        </a:rPr>
                        <a:t>/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$0.5 / MWh</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AEC7"/>
                          </a:solidFill>
                          <a:effectLst/>
                          <a:latin typeface="Arial" panose="020B0604020202020204" pitchFamily="34" charset="0"/>
                        </a:rPr>
                        <a:t>$1.0 / MWh</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r h="183503">
                <a:tc rowSpan="2">
                  <a:txBody>
                    <a:bodyPr/>
                    <a:lstStyle/>
                    <a:p>
                      <a:pPr algn="l" fontAlgn="ctr"/>
                      <a:r>
                        <a:rPr lang="en-US" sz="1100" b="0" i="0" u="none" strike="noStrike">
                          <a:solidFill>
                            <a:srgbClr val="000000"/>
                          </a:solidFill>
                          <a:effectLst/>
                          <a:latin typeface="Arial" panose="020B0604020202020204" pitchFamily="34" charset="0"/>
                        </a:rPr>
                        <a:t>Battery A awards</a:t>
                      </a:r>
                    </a:p>
                  </a:txBody>
                  <a:tcPr marL="9525" marR="9525" marT="9525" marB="0" anchor="ctr">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l" rtl="0" fontAlgn="ctr"/>
                      <a:r>
                        <a:rPr lang="en-US" sz="1100" b="0" i="0" u="none" strike="noStrike">
                          <a:solidFill>
                            <a:srgbClr val="000000"/>
                          </a:solidFill>
                          <a:effectLst/>
                          <a:latin typeface="Arial" panose="020B0604020202020204" pitchFamily="34" charset="0"/>
                        </a:rPr>
                        <a:t>BP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smtClean="0">
                          <a:solidFill>
                            <a:srgbClr val="000000"/>
                          </a:solidFill>
                          <a:effectLst/>
                          <a:latin typeface="Arial" panose="020B0604020202020204" pitchFamily="34" charset="0"/>
                        </a:rPr>
                        <a:t>-10 MW</a:t>
                      </a:r>
                      <a:endParaRPr lang="en-US" sz="1100" b="0" i="0" u="none" strike="noStrike" dirty="0">
                        <a:solidFill>
                          <a:srgbClr val="000000"/>
                        </a:solidFill>
                        <a:effectLst/>
                        <a:latin typeface="Arial" panose="020B0604020202020204" pitchFamily="34" charset="0"/>
                      </a:endParaRP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-10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r>
              <a:tr h="183503">
                <a:tc vMerge="1">
                  <a:txBody>
                    <a:bodyPr/>
                    <a:lstStyle/>
                    <a:p>
                      <a:endParaRPr lang="en-US"/>
                    </a:p>
                  </a:txBody>
                  <a:tcPr/>
                </a:tc>
                <a:tc>
                  <a:txBody>
                    <a:bodyPr/>
                    <a:lstStyle/>
                    <a:p>
                      <a:pPr algn="l" rtl="0" fontAlgn="ctr"/>
                      <a:r>
                        <a:rPr lang="en-US" sz="1100" b="0" i="0" u="none" strike="noStrike" dirty="0">
                          <a:solidFill>
                            <a:srgbClr val="000000"/>
                          </a:solidFill>
                          <a:effectLst/>
                          <a:latin typeface="Arial" panose="020B0604020202020204" pitchFamily="34" charset="0"/>
                        </a:rPr>
                        <a:t>FFR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smtClean="0">
                          <a:solidFill>
                            <a:srgbClr val="000000"/>
                          </a:solidFill>
                          <a:effectLst/>
                          <a:latin typeface="Arial" panose="020B0604020202020204" pitchFamily="34" charset="0"/>
                        </a:rPr>
                        <a:t>20 MW</a:t>
                      </a:r>
                      <a:endParaRPr lang="en-US" sz="1100" b="0" i="0" u="none" strike="noStrike" dirty="0">
                        <a:solidFill>
                          <a:srgbClr val="000000"/>
                        </a:solidFill>
                        <a:effectLst/>
                        <a:latin typeface="Arial" panose="020B0604020202020204" pitchFamily="34" charset="0"/>
                      </a:endParaRP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c>
                  <a:txBody>
                    <a:bodyPr/>
                    <a:lstStyle/>
                    <a:p>
                      <a:pPr algn="r" rtl="0" fontAlgn="ctr"/>
                      <a:r>
                        <a:rPr lang="en-US" sz="1100" b="0" i="0" u="none" strike="noStrike" dirty="0">
                          <a:solidFill>
                            <a:srgbClr val="00AEC7"/>
                          </a:solidFill>
                          <a:effectLst/>
                          <a:latin typeface="Arial" panose="020B0604020202020204" pitchFamily="34" charset="0"/>
                        </a:rPr>
                        <a:t>18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tcPr>
                </a:tc>
              </a:tr>
              <a:tr h="183503">
                <a:tc rowSpan="2">
                  <a:txBody>
                    <a:bodyPr/>
                    <a:lstStyle/>
                    <a:p>
                      <a:pPr algn="l" fontAlgn="ctr"/>
                      <a:r>
                        <a:rPr lang="en-US" sz="1100" b="0" i="0" u="none" strike="noStrike">
                          <a:solidFill>
                            <a:srgbClr val="000000"/>
                          </a:solidFill>
                          <a:effectLst/>
                          <a:latin typeface="Arial" panose="020B0604020202020204" pitchFamily="34" charset="0"/>
                        </a:rPr>
                        <a:t>Battery B awards</a:t>
                      </a:r>
                    </a:p>
                  </a:txBody>
                  <a:tcPr marL="9525" marR="9525" marT="9525" marB="0" anchor="ctr">
                    <a:lnL w="6350" cap="flat" cmpd="sng" algn="ctr">
                      <a:solidFill>
                        <a:srgbClr val="5B9BD5"/>
                      </a:solidFill>
                      <a:prstDash val="solid"/>
                      <a:round/>
                      <a:headEnd type="none" w="med" len="med"/>
                      <a:tailEnd type="none" w="med" len="med"/>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l" rtl="0" fontAlgn="ctr"/>
                      <a:r>
                        <a:rPr lang="en-US" sz="1100" b="0" i="0" u="none" strike="noStrike">
                          <a:solidFill>
                            <a:srgbClr val="000000"/>
                          </a:solidFill>
                          <a:effectLst/>
                          <a:latin typeface="Arial" panose="020B0604020202020204" pitchFamily="34" charset="0"/>
                        </a:rPr>
                        <a:t>BP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r h="183503">
                <a:tc vMerge="1">
                  <a:txBody>
                    <a:bodyPr/>
                    <a:lstStyle/>
                    <a:p>
                      <a:endParaRPr lang="en-US"/>
                    </a:p>
                  </a:txBody>
                  <a:tcPr/>
                </a:tc>
                <a:tc>
                  <a:txBody>
                    <a:bodyPr/>
                    <a:lstStyle/>
                    <a:p>
                      <a:pPr algn="l" rtl="0" fontAlgn="ctr"/>
                      <a:r>
                        <a:rPr lang="en-US" sz="1100" b="0" i="0" u="none" strike="noStrike" dirty="0">
                          <a:solidFill>
                            <a:srgbClr val="000000"/>
                          </a:solidFill>
                          <a:effectLst/>
                          <a:latin typeface="Arial" panose="020B0604020202020204" pitchFamily="34" charset="0"/>
                        </a:rPr>
                        <a:t>FFR </a:t>
                      </a:r>
                    </a:p>
                  </a:txBody>
                  <a:tcPr marL="9525" marR="9525"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0000"/>
                          </a:solidFill>
                          <a:effectLst/>
                          <a:latin typeface="Arial" panose="020B0604020202020204" pitchFamily="34" charset="0"/>
                        </a:rPr>
                        <a:t>0 MW</a:t>
                      </a:r>
                    </a:p>
                  </a:txBody>
                  <a:tcPr marL="9525" marR="182880" marT="9525" marB="0" anchor="ctr">
                    <a:lnL>
                      <a:noFill/>
                    </a:lnL>
                    <a:lnR>
                      <a:noFill/>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c>
                  <a:txBody>
                    <a:bodyPr/>
                    <a:lstStyle/>
                    <a:p>
                      <a:pPr algn="r" rtl="0" fontAlgn="ctr"/>
                      <a:r>
                        <a:rPr lang="en-US" sz="1100" b="0" i="0" u="none" strike="noStrike" dirty="0">
                          <a:solidFill>
                            <a:srgbClr val="00AEC7"/>
                          </a:solidFill>
                          <a:effectLst/>
                          <a:latin typeface="Arial" panose="020B0604020202020204" pitchFamily="34" charset="0"/>
                        </a:rPr>
                        <a:t>2 MW</a:t>
                      </a:r>
                    </a:p>
                  </a:txBody>
                  <a:tcPr marL="9525" marR="182880" marT="9525" marB="0" anchor="ctr">
                    <a:lnL>
                      <a:noFill/>
                    </a:lnL>
                    <a:lnR w="6350" cap="flat" cmpd="sng" algn="ctr">
                      <a:solidFill>
                        <a:srgbClr val="5B9BD5"/>
                      </a:solidFill>
                      <a:prstDash val="solid"/>
                      <a:round/>
                      <a:headEnd type="none" w="med" len="med"/>
                      <a:tailEnd type="none" w="med" len="med"/>
                    </a:lnR>
                    <a:lnT w="6350" cap="flat" cmpd="sng" algn="ctr">
                      <a:solidFill>
                        <a:srgbClr val="5B9BD5"/>
                      </a:solidFill>
                      <a:prstDash val="solid"/>
                      <a:round/>
                      <a:headEnd type="none" w="med" len="med"/>
                      <a:tailEnd type="none" w="med" len="med"/>
                    </a:lnT>
                    <a:lnB w="6350" cap="flat" cmpd="sng" algn="ctr">
                      <a:solidFill>
                        <a:srgbClr val="5B9BD5"/>
                      </a:solidFill>
                      <a:prstDash val="solid"/>
                      <a:round/>
                      <a:headEnd type="none" w="med" len="med"/>
                      <a:tailEnd type="none" w="med" len="med"/>
                    </a:lnB>
                    <a:solidFill>
                      <a:srgbClr val="DDEBF7"/>
                    </a:solidFill>
                  </a:tcPr>
                </a:tc>
              </a:tr>
            </a:tbl>
          </a:graphicData>
        </a:graphic>
      </p:graphicFrame>
      <p:sp>
        <p:nvSpPr>
          <p:cNvPr id="68" name="TextBox 67"/>
          <p:cNvSpPr txBox="1"/>
          <p:nvPr/>
        </p:nvSpPr>
        <p:spPr>
          <a:xfrm>
            <a:off x="2458133" y="2463844"/>
            <a:ext cx="947070" cy="276999"/>
          </a:xfrm>
          <a:prstGeom prst="rect">
            <a:avLst/>
          </a:prstGeom>
          <a:noFill/>
        </p:spPr>
        <p:txBody>
          <a:bodyPr wrap="square" rtlCol="0">
            <a:spAutoFit/>
          </a:bodyPr>
          <a:lstStyle/>
          <a:p>
            <a:r>
              <a:rPr lang="en-US" sz="1200" dirty="0" smtClean="0"/>
              <a:t>3.16 MWh</a:t>
            </a:r>
            <a:endParaRPr lang="en-US" sz="1200" dirty="0"/>
          </a:p>
        </p:txBody>
      </p:sp>
      <p:cxnSp>
        <p:nvCxnSpPr>
          <p:cNvPr id="75" name="Straight Arrow Connector 74"/>
          <p:cNvCxnSpPr/>
          <p:nvPr/>
        </p:nvCxnSpPr>
        <p:spPr>
          <a:xfrm flipH="1">
            <a:off x="1851542" y="2644660"/>
            <a:ext cx="690745" cy="64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777905" y="2813331"/>
            <a:ext cx="1263872" cy="113438"/>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090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 Ancillary Service Topics Raised at the June 29</a:t>
            </a:r>
            <a:r>
              <a:rPr lang="en-US" baseline="30000" dirty="0" smtClean="0"/>
              <a:t>th</a:t>
            </a:r>
            <a:r>
              <a:rPr lang="en-US" dirty="0"/>
              <a:t> </a:t>
            </a:r>
            <a:r>
              <a:rPr lang="en-US" dirty="0" smtClean="0"/>
              <a:t>RTCTF</a:t>
            </a:r>
            <a:endParaRPr lang="en-US" dirty="0"/>
          </a:p>
        </p:txBody>
      </p:sp>
      <p:sp>
        <p:nvSpPr>
          <p:cNvPr id="3" name="Content Placeholder 2"/>
          <p:cNvSpPr>
            <a:spLocks noGrp="1"/>
          </p:cNvSpPr>
          <p:nvPr>
            <p:ph idx="1"/>
          </p:nvPr>
        </p:nvSpPr>
        <p:spPr>
          <a:xfrm>
            <a:off x="304800" y="1600200"/>
            <a:ext cx="8534400" cy="4442621"/>
          </a:xfrm>
        </p:spPr>
        <p:txBody>
          <a:bodyPr/>
          <a:lstStyle/>
          <a:p>
            <a:r>
              <a:rPr lang="en-US" sz="2000" dirty="0" smtClean="0"/>
              <a:t>There were additional topics that were raised during the June 29</a:t>
            </a:r>
            <a:r>
              <a:rPr lang="en-US" sz="2000" baseline="30000" dirty="0" smtClean="0"/>
              <a:t>th</a:t>
            </a:r>
            <a:r>
              <a:rPr lang="en-US" sz="2000" dirty="0" smtClean="0"/>
              <a:t> meeting, that aren’t related directly to the primary focus of today’s discussion, but we did want to make note of them.</a:t>
            </a:r>
            <a:endParaRPr lang="en-US" sz="2000" dirty="0"/>
          </a:p>
          <a:p>
            <a:endParaRPr lang="en-US" sz="1100" dirty="0" smtClean="0"/>
          </a:p>
          <a:p>
            <a:pPr lvl="1"/>
            <a:r>
              <a:rPr lang="en-US" sz="2000" dirty="0" smtClean="0"/>
              <a:t>Expectation of deployment until recall for “blocky” Ancillary Service deployments, particularly those that occur during scarcity conditions and “off-line” Non-Spin </a:t>
            </a:r>
          </a:p>
          <a:p>
            <a:pPr lvl="1"/>
            <a:r>
              <a:rPr lang="en-US" sz="2000" dirty="0" smtClean="0"/>
              <a:t>Validation of Ancillary Service capability telemetry, such as reasonability checks within ERCOT systems and post-event analysis </a:t>
            </a:r>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37620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6"/>
          </p:nvPr>
        </p:nvSpPr>
        <p:spPr/>
        <p:txBody>
          <a:bodyPr/>
          <a:lstStyle/>
          <a:p>
            <a:r>
              <a:rPr lang="en-US" dirty="0" smtClean="0"/>
              <a:t>Discussion and wrap-up</a:t>
            </a:r>
            <a:endParaRPr lang="en-US" dirty="0"/>
          </a:p>
        </p:txBody>
      </p:sp>
    </p:spTree>
    <p:extLst>
      <p:ext uri="{BB962C8B-B14F-4D97-AF65-F5344CB8AC3E}">
        <p14:creationId xmlns:p14="http://schemas.microsoft.com/office/powerpoint/2010/main" val="2637386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a:t>
            </a:r>
            <a:endParaRPr lang="en-US" dirty="0"/>
          </a:p>
        </p:txBody>
      </p:sp>
      <p:sp>
        <p:nvSpPr>
          <p:cNvPr id="3" name="Content Placeholder 2"/>
          <p:cNvSpPr>
            <a:spLocks noGrp="1"/>
          </p:cNvSpPr>
          <p:nvPr>
            <p:ph idx="1"/>
          </p:nvPr>
        </p:nvSpPr>
        <p:spPr>
          <a:xfrm>
            <a:off x="266700" y="838200"/>
            <a:ext cx="8534400" cy="5052221"/>
          </a:xfrm>
        </p:spPr>
        <p:txBody>
          <a:bodyPr/>
          <a:lstStyle/>
          <a:p>
            <a:r>
              <a:rPr lang="en-US" sz="1800" dirty="0" smtClean="0"/>
              <a:t>ERCOT Contingency Reserve Service (ECRS)</a:t>
            </a:r>
          </a:p>
          <a:p>
            <a:r>
              <a:rPr lang="en-US" sz="1800" dirty="0" smtClean="0"/>
              <a:t>Fast Frequency Response (FFR)</a:t>
            </a:r>
          </a:p>
          <a:p>
            <a:r>
              <a:rPr lang="en-US" sz="1800" dirty="0" smtClean="0"/>
              <a:t>Most Severe Single Contingency (MSSC)</a:t>
            </a:r>
          </a:p>
          <a:p>
            <a:r>
              <a:rPr lang="en-US" sz="1800" dirty="0"/>
              <a:t>Non-Spinning Reserve Service (Non-Spin)</a:t>
            </a:r>
          </a:p>
          <a:p>
            <a:r>
              <a:rPr lang="en-US" sz="1800" dirty="0" smtClean="0"/>
              <a:t>North American Electric Reliability Corporation (NERC)</a:t>
            </a:r>
          </a:p>
          <a:p>
            <a:r>
              <a:rPr lang="en-US" sz="1800" dirty="0"/>
              <a:t>Physical Responsive Capability (PRC)</a:t>
            </a:r>
          </a:p>
          <a:p>
            <a:r>
              <a:rPr lang="en-US" sz="1800" dirty="0" smtClean="0"/>
              <a:t>Primary Frequency Response (PFR)</a:t>
            </a:r>
          </a:p>
          <a:p>
            <a:r>
              <a:rPr lang="en-US" sz="1800" dirty="0" smtClean="0"/>
              <a:t>Quick-Start Generation Resource (QSGR)</a:t>
            </a:r>
          </a:p>
          <a:p>
            <a:r>
              <a:rPr lang="en-US" sz="1800" dirty="0"/>
              <a:t>Real-Time Co-optimization (RTC)</a:t>
            </a:r>
          </a:p>
          <a:p>
            <a:r>
              <a:rPr lang="en-US" sz="1800" dirty="0"/>
              <a:t>Real-Time Market (RTM)</a:t>
            </a:r>
          </a:p>
          <a:p>
            <a:r>
              <a:rPr lang="en-US" sz="1800" dirty="0" smtClean="0"/>
              <a:t>Regulation Down Service (</a:t>
            </a:r>
            <a:r>
              <a:rPr lang="en-US" sz="1800" dirty="0" err="1" smtClean="0"/>
              <a:t>Reg</a:t>
            </a:r>
            <a:r>
              <a:rPr lang="en-US" sz="1800" dirty="0" smtClean="0"/>
              <a:t>-Down)</a:t>
            </a:r>
          </a:p>
          <a:p>
            <a:r>
              <a:rPr lang="en-US" sz="1800" dirty="0" smtClean="0"/>
              <a:t>Regulation Up Service (</a:t>
            </a:r>
            <a:r>
              <a:rPr lang="en-US" sz="1800" dirty="0" err="1" smtClean="0"/>
              <a:t>Reg</a:t>
            </a:r>
            <a:r>
              <a:rPr lang="en-US" sz="1800" dirty="0" smtClean="0"/>
              <a:t>-Up)</a:t>
            </a:r>
          </a:p>
          <a:p>
            <a:r>
              <a:rPr lang="en-US" sz="1800" dirty="0" smtClean="0"/>
              <a:t>Responsive Reserve Service (RRS)</a:t>
            </a:r>
          </a:p>
          <a:p>
            <a:r>
              <a:rPr lang="en-US" sz="1800" dirty="0" smtClean="0"/>
              <a:t>Reliability Unit Commitment (RUC)</a:t>
            </a:r>
          </a:p>
          <a:p>
            <a:r>
              <a:rPr lang="en-US" sz="1800" dirty="0" smtClean="0"/>
              <a:t>Security-Constrained Economic Dispatch (SCED)</a:t>
            </a:r>
          </a:p>
          <a:p>
            <a:r>
              <a:rPr lang="en-US" sz="1800" dirty="0" smtClean="0"/>
              <a:t>State-Of-Charge (SOC)</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17492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Ancillary Services Introduction </a:t>
            </a:r>
          </a:p>
        </p:txBody>
      </p:sp>
      <p:sp>
        <p:nvSpPr>
          <p:cNvPr id="3" name="Content Placeholder 2"/>
          <p:cNvSpPr>
            <a:spLocks noGrp="1"/>
          </p:cNvSpPr>
          <p:nvPr>
            <p:ph idx="1"/>
          </p:nvPr>
        </p:nvSpPr>
        <p:spPr>
          <a:xfrm>
            <a:off x="304800" y="1371600"/>
            <a:ext cx="8534400" cy="4671221"/>
          </a:xfrm>
        </p:spPr>
        <p:txBody>
          <a:bodyPr/>
          <a:lstStyle/>
          <a:p>
            <a:r>
              <a:rPr lang="en-US" sz="2000" dirty="0" smtClean="0"/>
              <a:t>Each Ancillary Service product is designed and procured to mitigate a unique kind of risk in Real-Time. </a:t>
            </a:r>
          </a:p>
          <a:p>
            <a:endParaRPr lang="en-US" sz="2000" dirty="0" smtClean="0"/>
          </a:p>
          <a:p>
            <a:r>
              <a:rPr lang="en-US" sz="2000" dirty="0" err="1" smtClean="0"/>
              <a:t>Reg</a:t>
            </a:r>
            <a:r>
              <a:rPr lang="en-US" sz="2000" dirty="0" smtClean="0"/>
              <a:t>-Up and </a:t>
            </a:r>
            <a:r>
              <a:rPr lang="en-US" sz="2000" dirty="0" err="1" smtClean="0"/>
              <a:t>Reg</a:t>
            </a:r>
            <a:r>
              <a:rPr lang="en-US" sz="2000" dirty="0" smtClean="0"/>
              <a:t>-Down Services are designed to balance system every four seconds to keep the system frequency close to 60 Hz</a:t>
            </a:r>
          </a:p>
          <a:p>
            <a:endParaRPr lang="en-US" sz="2000" dirty="0" smtClean="0"/>
          </a:p>
          <a:p>
            <a:r>
              <a:rPr lang="en-US" sz="2000" dirty="0" smtClean="0"/>
              <a:t>RRS is designed to ensure ERCOT can avoid shedding firm load for loss of two largest units. Smaller unit trip events are fairly common. </a:t>
            </a:r>
          </a:p>
          <a:p>
            <a:pPr lvl="1"/>
            <a:r>
              <a:rPr lang="en-US" sz="1800" dirty="0" smtClean="0"/>
              <a:t>Per NERC Standard BAL-002, ERCOT Balancing Authority has to recover from Balancing Contingency events within 15 minutes</a:t>
            </a:r>
          </a:p>
          <a:p>
            <a:pPr lvl="1"/>
            <a:r>
              <a:rPr lang="en-US" sz="1800" dirty="0" smtClean="0"/>
              <a:t>Unit trip events greater than 800 MW are considered Balancing Contingency events </a:t>
            </a:r>
          </a:p>
          <a:p>
            <a:pPr mar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17448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Ancillary Services </a:t>
            </a:r>
            <a:r>
              <a:rPr lang="en-US" dirty="0" smtClean="0"/>
              <a:t>Introduction cont. </a:t>
            </a:r>
            <a:endParaRPr lang="en-US" dirty="0"/>
          </a:p>
        </p:txBody>
      </p:sp>
      <p:sp>
        <p:nvSpPr>
          <p:cNvPr id="3" name="Content Placeholder 2"/>
          <p:cNvSpPr>
            <a:spLocks noGrp="1"/>
          </p:cNvSpPr>
          <p:nvPr>
            <p:ph idx="1"/>
          </p:nvPr>
        </p:nvSpPr>
        <p:spPr>
          <a:xfrm>
            <a:off x="304800" y="1219201"/>
            <a:ext cx="8534400" cy="4800600"/>
          </a:xfrm>
        </p:spPr>
        <p:txBody>
          <a:bodyPr/>
          <a:lstStyle/>
          <a:p>
            <a:r>
              <a:rPr lang="en-US" sz="2000" dirty="0" smtClean="0"/>
              <a:t>ECRS is designed to recover system frequency back to 60 Hz following Balancing Contingency events and restore RRS. </a:t>
            </a:r>
          </a:p>
          <a:p>
            <a:endParaRPr lang="en-US" sz="2000" dirty="0" smtClean="0"/>
          </a:p>
          <a:p>
            <a:r>
              <a:rPr lang="en-US" sz="2000" dirty="0" smtClean="0"/>
              <a:t>Non-Spin reserve is primarily procured to mitigate forecast uncertainties and also serves as a replacement reserves to replenish RRS and ECRS. </a:t>
            </a:r>
            <a:endParaRPr lang="en-US" sz="2000" dirty="0"/>
          </a:p>
          <a:p>
            <a:pPr lvl="1"/>
            <a:r>
              <a:rPr lang="en-US" sz="1800" dirty="0" smtClean="0"/>
              <a:t>Non-Spin requirement are highest during the expected periods of highest risks of net load ramps </a:t>
            </a:r>
          </a:p>
          <a:p>
            <a:pPr lvl="1"/>
            <a:r>
              <a:rPr lang="en-US" sz="1800" dirty="0" smtClean="0"/>
              <a:t>Non-Spin requirements are reduced for any ECRS MW quantities procured </a:t>
            </a:r>
          </a:p>
          <a:p>
            <a:endParaRPr lang="en-US" sz="2000" dirty="0" smtClean="0"/>
          </a:p>
          <a:p>
            <a:r>
              <a:rPr lang="en-US" sz="2000" dirty="0" smtClean="0"/>
              <a:t>In essence, ECRS and Non-Spin are Ancillary Services that responds slower but has to be sustained longer because net load ramps and forecast uncertainties can last longer</a:t>
            </a:r>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9433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Ancillary Services </a:t>
            </a:r>
            <a:r>
              <a:rPr lang="en-US" dirty="0" smtClean="0"/>
              <a:t>Introduction cont. </a:t>
            </a:r>
            <a:endParaRPr lang="en-US" dirty="0"/>
          </a:p>
        </p:txBody>
      </p:sp>
      <p:sp>
        <p:nvSpPr>
          <p:cNvPr id="3" name="Content Placeholder 2"/>
          <p:cNvSpPr>
            <a:spLocks noGrp="1"/>
          </p:cNvSpPr>
          <p:nvPr>
            <p:ph idx="1"/>
          </p:nvPr>
        </p:nvSpPr>
        <p:spPr>
          <a:xfrm>
            <a:off x="304800" y="1143000"/>
            <a:ext cx="8534400" cy="4899821"/>
          </a:xfrm>
        </p:spPr>
        <p:txBody>
          <a:bodyPr/>
          <a:lstStyle/>
          <a:p>
            <a:r>
              <a:rPr lang="en-US" sz="2000" dirty="0" smtClean="0"/>
              <a:t>ERCOT also has an obligation per BAL-002 Standard to restore its NERC defined Contingency Reserve (i.e., PRC) above MSSC within 90 minutes</a:t>
            </a:r>
          </a:p>
          <a:p>
            <a:endParaRPr lang="en-US" sz="2000" dirty="0" smtClean="0"/>
          </a:p>
          <a:p>
            <a:r>
              <a:rPr lang="en-US" sz="2000" dirty="0"/>
              <a:t>RUC studies assumes AS capability can be sustained for full one </a:t>
            </a:r>
            <a:r>
              <a:rPr lang="en-US" sz="2000" dirty="0" smtClean="0"/>
              <a:t>hour.  RUC forecasts are hourly averages so on average half of the SCED intervals will be above the net load seen by RUC. Non-spin is procured ensure sufficient capacity to cover net load ramps in these intervals and during hours when forecast error persists longer.</a:t>
            </a:r>
          </a:p>
          <a:p>
            <a:endParaRPr lang="en-US" sz="2000" dirty="0" smtClean="0"/>
          </a:p>
          <a:p>
            <a:r>
              <a:rPr lang="en-US" sz="2000" dirty="0" smtClean="0"/>
              <a:t>Ancillary Services like ECRS and Non-Spin, that ERCOT is counting on replenishing and sustaining its PRC, has to be capable of sustaining for at least an hour if not longer. </a:t>
            </a:r>
          </a:p>
          <a:p>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372490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 </a:t>
            </a:r>
            <a:r>
              <a:rPr lang="en-US" dirty="0"/>
              <a:t>Duration Requirements </a:t>
            </a:r>
            <a:r>
              <a:rPr lang="en-US" dirty="0" smtClean="0"/>
              <a:t>at </a:t>
            </a:r>
            <a:r>
              <a:rPr lang="en-US" dirty="0"/>
              <a:t>Other ISOs</a:t>
            </a:r>
          </a:p>
        </p:txBody>
      </p:sp>
      <p:sp>
        <p:nvSpPr>
          <p:cNvPr id="3" name="Content Placeholder 2"/>
          <p:cNvSpPr>
            <a:spLocks noGrp="1"/>
          </p:cNvSpPr>
          <p:nvPr>
            <p:ph idx="1"/>
          </p:nvPr>
        </p:nvSpPr>
        <p:spPr>
          <a:xfrm>
            <a:off x="304800" y="1600200"/>
            <a:ext cx="8534400" cy="4442621"/>
          </a:xfrm>
        </p:spPr>
        <p:txBody>
          <a:bodyPr/>
          <a:lstStyle/>
          <a:p>
            <a:r>
              <a:rPr lang="en-US" sz="2400" dirty="0"/>
              <a:t>NYISO: 10 min and 30 min Reserves must be sustained for at least 1 </a:t>
            </a:r>
            <a:r>
              <a:rPr lang="en-US" sz="2400" dirty="0" smtClean="0"/>
              <a:t>Hour</a:t>
            </a:r>
          </a:p>
          <a:p>
            <a:endParaRPr lang="en-US" sz="2400" dirty="0"/>
          </a:p>
          <a:p>
            <a:r>
              <a:rPr lang="en-US" sz="2400" dirty="0"/>
              <a:t>MISO: 10 min Reserves must be sustained for at least 1 </a:t>
            </a:r>
            <a:r>
              <a:rPr lang="en-US" sz="2400" dirty="0" smtClean="0"/>
              <a:t>Hour</a:t>
            </a:r>
          </a:p>
          <a:p>
            <a:endParaRPr lang="en-US" sz="2400" dirty="0"/>
          </a:p>
          <a:p>
            <a:r>
              <a:rPr lang="en-US" sz="2400" dirty="0"/>
              <a:t>PJM: 10 min Reserves must be sustained for at least </a:t>
            </a:r>
            <a:r>
              <a:rPr lang="en-US" sz="2400" dirty="0" smtClean="0"/>
              <a:t>30 </a:t>
            </a:r>
            <a:r>
              <a:rPr lang="en-US" sz="2400" dirty="0"/>
              <a:t>minutes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07593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Principles on the Definitions of Ancillary Services</a:t>
            </a:r>
            <a:endParaRPr lang="en-US" dirty="0"/>
          </a:p>
        </p:txBody>
      </p:sp>
      <p:sp>
        <p:nvSpPr>
          <p:cNvPr id="3" name="Content Placeholder 2"/>
          <p:cNvSpPr>
            <a:spLocks noGrp="1"/>
          </p:cNvSpPr>
          <p:nvPr>
            <p:ph idx="1"/>
          </p:nvPr>
        </p:nvSpPr>
        <p:spPr>
          <a:xfrm>
            <a:off x="304800" y="1371600"/>
            <a:ext cx="8534400" cy="4671221"/>
          </a:xfrm>
        </p:spPr>
        <p:txBody>
          <a:bodyPr/>
          <a:lstStyle/>
          <a:p>
            <a:r>
              <a:rPr lang="en-US" sz="2000" dirty="0" smtClean="0"/>
              <a:t>The current duration requirement for Ancillary Services is 1 hour, with the exception of FFR</a:t>
            </a:r>
          </a:p>
          <a:p>
            <a:pPr lvl="1"/>
            <a:r>
              <a:rPr lang="en-US" sz="1800" dirty="0" smtClean="0"/>
              <a:t>Resources providing FFR must only be able to sustain the full response for 15 minutes</a:t>
            </a:r>
          </a:p>
          <a:p>
            <a:pPr lvl="1"/>
            <a:endParaRPr lang="en-US" sz="1050" dirty="0"/>
          </a:p>
          <a:p>
            <a:r>
              <a:rPr lang="en-US" sz="2000" dirty="0" smtClean="0"/>
              <a:t>During discussion on RTC Key Principles in 2019, the task force reviewed topics related to the suite of Ancillary Services</a:t>
            </a:r>
          </a:p>
          <a:p>
            <a:endParaRPr lang="en-US" sz="1050" dirty="0"/>
          </a:p>
          <a:p>
            <a:r>
              <a:rPr lang="en-US" sz="2000" dirty="0" smtClean="0"/>
              <a:t>Given the reliability need and deployment of the services and recognizing the ability of the RTM to clear Ancillary Services every 5 minutes, the following principles were adopted:</a:t>
            </a:r>
          </a:p>
          <a:p>
            <a:pPr lvl="1"/>
            <a:r>
              <a:rPr lang="en-US" sz="1800" dirty="0" smtClean="0"/>
              <a:t>MW </a:t>
            </a:r>
            <a:r>
              <a:rPr lang="en-US" sz="1800" dirty="0"/>
              <a:t>qualified to provide Regulation Service </a:t>
            </a:r>
            <a:r>
              <a:rPr lang="en-US" sz="1800" dirty="0" smtClean="0"/>
              <a:t>will </a:t>
            </a:r>
            <a:r>
              <a:rPr lang="en-US" sz="1800" dirty="0"/>
              <a:t>be limited to how much Resources can </a:t>
            </a:r>
            <a:r>
              <a:rPr lang="en-US" sz="1800" dirty="0" smtClean="0"/>
              <a:t>sustain </a:t>
            </a:r>
            <a:r>
              <a:rPr lang="en-US" sz="1800" dirty="0"/>
              <a:t>for 15 minutes</a:t>
            </a:r>
            <a:r>
              <a:rPr lang="en-US" sz="1800" dirty="0" smtClean="0"/>
              <a:t>.</a:t>
            </a:r>
          </a:p>
          <a:p>
            <a:pPr lvl="1"/>
            <a:r>
              <a:rPr lang="en-US" sz="1800" dirty="0"/>
              <a:t>For RRS, </a:t>
            </a:r>
            <a:r>
              <a:rPr lang="en-US" sz="1800" dirty="0" smtClean="0"/>
              <a:t>for </a:t>
            </a:r>
            <a:r>
              <a:rPr lang="en-US" sz="1800" dirty="0"/>
              <a:t>a Generation Resource or Controllable Load </a:t>
            </a:r>
            <a:r>
              <a:rPr lang="en-US" sz="1800" dirty="0" smtClean="0"/>
              <a:t>Resource, include a provision </a:t>
            </a:r>
            <a:r>
              <a:rPr lang="en-US" sz="1800" dirty="0"/>
              <a:t>to sustain the </a:t>
            </a:r>
            <a:r>
              <a:rPr lang="en-US" sz="1800" dirty="0" smtClean="0"/>
              <a:t>qualified </a:t>
            </a:r>
            <a:r>
              <a:rPr lang="en-US" sz="1800" dirty="0"/>
              <a:t>MW for 15 minutes.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92313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Principles on the Definitions of Ancillary Services cont.</a:t>
            </a:r>
            <a:endParaRPr lang="en-US" dirty="0"/>
          </a:p>
        </p:txBody>
      </p:sp>
      <p:sp>
        <p:nvSpPr>
          <p:cNvPr id="3" name="Content Placeholder 2"/>
          <p:cNvSpPr>
            <a:spLocks noGrp="1"/>
          </p:cNvSpPr>
          <p:nvPr>
            <p:ph idx="1"/>
          </p:nvPr>
        </p:nvSpPr>
        <p:spPr>
          <a:xfrm>
            <a:off x="304800" y="1371600"/>
            <a:ext cx="8534400" cy="4671221"/>
          </a:xfrm>
        </p:spPr>
        <p:txBody>
          <a:bodyPr/>
          <a:lstStyle/>
          <a:p>
            <a:r>
              <a:rPr lang="en-US" sz="2000" dirty="0" smtClean="0"/>
              <a:t>There was also a change regarding qualification for on-line ECRS and Non-Spin where all Resources that are on-line and able to be dispatched by SCED are automatically qualified.</a:t>
            </a:r>
          </a:p>
          <a:p>
            <a:pPr lvl="1"/>
            <a:r>
              <a:rPr lang="en-US" sz="1800" dirty="0" smtClean="0"/>
              <a:t>Changes to the duration of these services were not proposed or discussed</a:t>
            </a:r>
          </a:p>
          <a:p>
            <a:endParaRPr lang="en-US" sz="2000" dirty="0"/>
          </a:p>
          <a:p>
            <a:r>
              <a:rPr lang="en-US" sz="2000" dirty="0" smtClean="0"/>
              <a:t>For the remaining Ancillary Service and subtypes, the qualification methodologies and expectations remained as is.</a:t>
            </a:r>
          </a:p>
          <a:p>
            <a:pPr lvl="1"/>
            <a:r>
              <a:rPr lang="en-US" sz="1800" dirty="0" smtClean="0"/>
              <a:t>For RRS from a </a:t>
            </a:r>
            <a:r>
              <a:rPr lang="en-US" sz="1800" dirty="0"/>
              <a:t>Resource operating in synchronous condenser fast-response </a:t>
            </a:r>
            <a:r>
              <a:rPr lang="en-US" sz="1800" dirty="0" smtClean="0"/>
              <a:t>mode</a:t>
            </a:r>
          </a:p>
          <a:p>
            <a:pPr lvl="1"/>
            <a:r>
              <a:rPr lang="en-US" sz="1800" dirty="0" smtClean="0"/>
              <a:t>For RRS from a </a:t>
            </a:r>
            <a:r>
              <a:rPr lang="en-US" sz="1800" dirty="0"/>
              <a:t>Load Resources controlled by high set </a:t>
            </a:r>
            <a:r>
              <a:rPr lang="en-US" sz="1800" dirty="0" smtClean="0"/>
              <a:t>under-frequency relay</a:t>
            </a:r>
          </a:p>
          <a:p>
            <a:pPr lvl="1"/>
            <a:r>
              <a:rPr lang="en-US" sz="1800" dirty="0" smtClean="0"/>
              <a:t>For RRS being provided via FFR</a:t>
            </a:r>
          </a:p>
          <a:p>
            <a:pPr lvl="1"/>
            <a:r>
              <a:rPr lang="en-US" sz="1800" dirty="0" smtClean="0"/>
              <a:t>Off-line Non-Spin</a:t>
            </a:r>
          </a:p>
          <a:p>
            <a:pPr lvl="1"/>
            <a:r>
              <a:rPr lang="en-US" sz="1800" dirty="0" smtClean="0"/>
              <a:t>Off-line ECRS being provided by QSGRs</a:t>
            </a:r>
          </a:p>
          <a:p>
            <a:pPr lvl="1"/>
            <a:endParaRPr lang="en-US" sz="16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775831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Ancillary Service Discussions</a:t>
            </a:r>
            <a:endParaRPr lang="en-US" dirty="0"/>
          </a:p>
        </p:txBody>
      </p:sp>
      <p:sp>
        <p:nvSpPr>
          <p:cNvPr id="3" name="Content Placeholder 2"/>
          <p:cNvSpPr>
            <a:spLocks noGrp="1"/>
          </p:cNvSpPr>
          <p:nvPr>
            <p:ph idx="1"/>
          </p:nvPr>
        </p:nvSpPr>
        <p:spPr>
          <a:xfrm>
            <a:off x="304800" y="838200"/>
            <a:ext cx="8534400" cy="2057399"/>
          </a:xfrm>
        </p:spPr>
        <p:txBody>
          <a:bodyPr/>
          <a:lstStyle/>
          <a:p>
            <a:r>
              <a:rPr lang="en-US" sz="1800" dirty="0" smtClean="0"/>
              <a:t>The table below is intended to provide a summarized view covering topics from both today’s special RTCTF and last month’s special RTCTF </a:t>
            </a:r>
          </a:p>
          <a:p>
            <a:pPr lvl="1"/>
            <a:r>
              <a:rPr lang="en-US" sz="1600" dirty="0" smtClean="0"/>
              <a:t>For all instances, less Ancillary Services may be awarded based on the interaction between power balance and the ASDCs as system conditions get more scarce.</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94319077"/>
              </p:ext>
            </p:extLst>
          </p:nvPr>
        </p:nvGraphicFramePr>
        <p:xfrm>
          <a:off x="249446" y="2133600"/>
          <a:ext cx="8721308" cy="3516630"/>
        </p:xfrm>
        <a:graphic>
          <a:graphicData uri="http://schemas.openxmlformats.org/drawingml/2006/table">
            <a:tbl>
              <a:tblPr firstRow="1" bandRow="1">
                <a:tableStyleId>{5C22544A-7EE6-4342-B048-85BDC9FD1C3A}</a:tableStyleId>
              </a:tblPr>
              <a:tblGrid>
                <a:gridCol w="2061713"/>
                <a:gridCol w="1295400"/>
                <a:gridCol w="2815087"/>
                <a:gridCol w="2549108"/>
              </a:tblGrid>
              <a:tr h="523875">
                <a:tc>
                  <a:txBody>
                    <a:bodyPr/>
                    <a:lstStyle/>
                    <a:p>
                      <a:pPr algn="ctr"/>
                      <a:r>
                        <a:rPr lang="en-US" sz="1200" dirty="0" smtClean="0"/>
                        <a:t>Ancillary Service</a:t>
                      </a:r>
                      <a:r>
                        <a:rPr lang="en-US" sz="1200" baseline="0" dirty="0" smtClean="0"/>
                        <a:t> Subcategory</a:t>
                      </a:r>
                      <a:endParaRPr lang="en-US" sz="1200" dirty="0"/>
                    </a:p>
                  </a:txBody>
                  <a:tcPr anchor="ctr"/>
                </a:tc>
                <a:tc>
                  <a:txBody>
                    <a:bodyPr/>
                    <a:lstStyle/>
                    <a:p>
                      <a:pPr algn="ctr"/>
                      <a:r>
                        <a:rPr lang="en-US" sz="1200" dirty="0" smtClean="0"/>
                        <a:t>Qualification Duration</a:t>
                      </a:r>
                      <a:endParaRPr lang="en-US" sz="1200" dirty="0"/>
                    </a:p>
                  </a:txBody>
                  <a:tcPr anchor="ctr"/>
                </a:tc>
                <a:tc>
                  <a:txBody>
                    <a:bodyPr/>
                    <a:lstStyle/>
                    <a:p>
                      <a:pPr algn="ctr"/>
                      <a:r>
                        <a:rPr lang="en-US" sz="1200" dirty="0" smtClean="0"/>
                        <a:t>Triggered/Deployed</a:t>
                      </a:r>
                      <a:endParaRPr lang="en-US" sz="1200" dirty="0"/>
                    </a:p>
                  </a:txBody>
                  <a:tcPr anchor="ctr"/>
                </a:tc>
                <a:tc>
                  <a:txBody>
                    <a:bodyPr/>
                    <a:lstStyle/>
                    <a:p>
                      <a:pPr algn="ctr"/>
                      <a:r>
                        <a:rPr lang="en-US" sz="1200" dirty="0" smtClean="0"/>
                        <a:t>Recalled</a:t>
                      </a:r>
                      <a:endParaRPr lang="en-US" sz="1200" dirty="0"/>
                    </a:p>
                  </a:txBody>
                  <a:tcPr anchor="ctr"/>
                </a:tc>
              </a:tr>
              <a:tr h="523875">
                <a:tc>
                  <a:txBody>
                    <a:bodyPr/>
                    <a:lstStyle/>
                    <a:p>
                      <a:pPr algn="ctr"/>
                      <a:r>
                        <a:rPr lang="en-US" sz="1200" dirty="0" smtClean="0"/>
                        <a:t>RRS  (PFR from SCED-</a:t>
                      </a:r>
                      <a:r>
                        <a:rPr lang="en-US" sz="1200" dirty="0" err="1" smtClean="0"/>
                        <a:t>dispatchable</a:t>
                      </a:r>
                      <a:r>
                        <a:rPr lang="en-US" sz="1200" dirty="0" smtClean="0"/>
                        <a:t> Resources</a:t>
                      </a:r>
                      <a:r>
                        <a:rPr lang="en-US" sz="1200" baseline="0" dirty="0" smtClean="0"/>
                        <a:t>)</a:t>
                      </a:r>
                      <a:endParaRPr lang="en-US" sz="1200" dirty="0"/>
                    </a:p>
                  </a:txBody>
                  <a:tcPr anchor="ctr"/>
                </a:tc>
                <a:tc>
                  <a:txBody>
                    <a:bodyPr/>
                    <a:lstStyle/>
                    <a:p>
                      <a:pPr algn="ctr"/>
                      <a:r>
                        <a:rPr lang="en-US" sz="1200" dirty="0" smtClean="0"/>
                        <a:t>15 min.</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Automatically</a:t>
                      </a:r>
                      <a:r>
                        <a:rPr lang="en-US" sz="1200" baseline="0" dirty="0" smtClean="0"/>
                        <a:t> based on frequency to deploy more</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Automatically</a:t>
                      </a:r>
                      <a:r>
                        <a:rPr lang="en-US" sz="1200" baseline="0" dirty="0" smtClean="0"/>
                        <a:t> based on frequency to deploy less</a:t>
                      </a:r>
                      <a:endParaRPr lang="en-US" sz="1200" dirty="0"/>
                    </a:p>
                  </a:txBody>
                  <a:tcPr anchor="ctr"/>
                </a:tc>
              </a:tr>
              <a:tr h="523875">
                <a:tc>
                  <a:txBody>
                    <a:bodyPr/>
                    <a:lstStyle/>
                    <a:p>
                      <a:pPr algn="ctr"/>
                      <a:r>
                        <a:rPr lang="en-US" sz="1200" dirty="0" smtClean="0"/>
                        <a:t>RRS  (under-frequency</a:t>
                      </a:r>
                      <a:r>
                        <a:rPr lang="en-US" sz="1200" baseline="0" dirty="0" smtClean="0"/>
                        <a:t> relay)</a:t>
                      </a:r>
                      <a:endParaRPr lang="en-US" sz="1200" dirty="0"/>
                    </a:p>
                  </a:txBody>
                  <a:tcPr anchor="ctr"/>
                </a:tc>
                <a:tc>
                  <a:txBody>
                    <a:bodyPr/>
                    <a:lstStyle/>
                    <a:p>
                      <a:pPr algn="ctr"/>
                      <a:r>
                        <a:rPr lang="en-US" sz="1200" dirty="0" smtClean="0"/>
                        <a:t>1 hour</a:t>
                      </a:r>
                      <a:endParaRPr lang="en-US" sz="1200" dirty="0"/>
                    </a:p>
                  </a:txBody>
                  <a:tcPr anchor="ctr"/>
                </a:tc>
                <a:tc>
                  <a:txBody>
                    <a:bodyPr/>
                    <a:lstStyle/>
                    <a:p>
                      <a:pPr algn="ctr"/>
                      <a:r>
                        <a:rPr lang="en-US" sz="1200" dirty="0" smtClean="0"/>
                        <a:t>Automatically</a:t>
                      </a:r>
                      <a:r>
                        <a:rPr lang="en-US" sz="1200" baseline="0" dirty="0" smtClean="0"/>
                        <a:t> based on a frequency trigger (59.7 Hz); or </a:t>
                      </a:r>
                    </a:p>
                    <a:p>
                      <a:pPr algn="ctr"/>
                      <a:r>
                        <a:rPr lang="en-US" sz="1200" baseline="0" dirty="0" smtClean="0"/>
                        <a:t>Manually instructed by ERCOT (EEA or NERC Standards)</a:t>
                      </a:r>
                      <a:endParaRPr lang="en-US" sz="1200" dirty="0"/>
                    </a:p>
                  </a:txBody>
                  <a:tcPr anchor="ctr"/>
                </a:tc>
                <a:tc>
                  <a:txBody>
                    <a:bodyPr/>
                    <a:lstStyle/>
                    <a:p>
                      <a:pPr algn="ctr"/>
                      <a:r>
                        <a:rPr lang="en-US" sz="1200" dirty="0" smtClean="0"/>
                        <a:t>Deployed</a:t>
                      </a:r>
                      <a:r>
                        <a:rPr lang="en-US" sz="1200" baseline="0" dirty="0" smtClean="0"/>
                        <a:t> until recalled by ERCOT based on frequency and PRC recovery (XML message shows “0” deployment)</a:t>
                      </a:r>
                      <a:endParaRPr lang="en-US" sz="1200" dirty="0"/>
                    </a:p>
                  </a:txBody>
                  <a:tcPr anchor="ctr"/>
                </a:tc>
              </a:tr>
              <a:tr h="523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RRS  (FFR</a:t>
                      </a:r>
                      <a:r>
                        <a:rPr lang="en-US" sz="1200" baseline="0" dirty="0" smtClean="0"/>
                        <a:t>)</a:t>
                      </a:r>
                      <a:endParaRPr lang="en-US" sz="1200" dirty="0"/>
                    </a:p>
                  </a:txBody>
                  <a:tcPr anchor="ctr"/>
                </a:tc>
                <a:tc>
                  <a:txBody>
                    <a:bodyPr/>
                    <a:lstStyle/>
                    <a:p>
                      <a:pPr algn="ctr"/>
                      <a:r>
                        <a:rPr lang="en-US" sz="1200" dirty="0" smtClean="0"/>
                        <a:t>15 min.</a:t>
                      </a:r>
                      <a:endParaRPr lang="en-US" sz="1200" dirty="0"/>
                    </a:p>
                  </a:txBody>
                  <a:tcPr anchor="ctr"/>
                </a:tc>
                <a:tc>
                  <a:txBody>
                    <a:bodyPr/>
                    <a:lstStyle/>
                    <a:p>
                      <a:pPr algn="ctr"/>
                      <a:r>
                        <a:rPr lang="en-US" sz="1200" dirty="0" smtClean="0"/>
                        <a:t>Automatically</a:t>
                      </a:r>
                      <a:r>
                        <a:rPr lang="en-US" sz="1200" baseline="0" dirty="0" smtClean="0"/>
                        <a:t> based on a frequency trigger (59.85 Hz); or </a:t>
                      </a:r>
                    </a:p>
                    <a:p>
                      <a:pPr algn="ctr"/>
                      <a:r>
                        <a:rPr lang="en-US" sz="1200" baseline="0" dirty="0" smtClean="0"/>
                        <a:t>Manually instructed by ERCOT (NERC Standards)</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Deployed</a:t>
                      </a:r>
                      <a:r>
                        <a:rPr lang="en-US" sz="1200" baseline="0" dirty="0" smtClean="0"/>
                        <a:t> until recalled by ERCOT based on frequency (LFC signal shows “0” deployment)</a:t>
                      </a:r>
                      <a:endParaRPr lang="en-US" sz="1200" dirty="0"/>
                    </a:p>
                  </a:txBody>
                  <a:tcPr anchor="ctr"/>
                </a:tc>
              </a:tr>
              <a:tr h="523875">
                <a:tc>
                  <a:txBody>
                    <a:bodyPr/>
                    <a:lstStyle/>
                    <a:p>
                      <a:pPr algn="ctr"/>
                      <a:r>
                        <a:rPr lang="en-US" sz="1200" dirty="0" smtClean="0"/>
                        <a:t>RRS (Resources in synchronous</a:t>
                      </a:r>
                      <a:r>
                        <a:rPr lang="en-US" sz="1200" baseline="0" dirty="0" smtClean="0"/>
                        <a:t> condenser fast-response mode)</a:t>
                      </a:r>
                      <a:endParaRPr lang="en-US" sz="1200" dirty="0"/>
                    </a:p>
                  </a:txBody>
                  <a:tcPr anchor="ctr"/>
                </a:tc>
                <a:tc>
                  <a:txBody>
                    <a:bodyPr/>
                    <a:lstStyle/>
                    <a:p>
                      <a:pPr algn="ctr"/>
                      <a:r>
                        <a:rPr lang="en-US" sz="1200" dirty="0" smtClean="0"/>
                        <a:t>1 hour</a:t>
                      </a:r>
                      <a:endParaRPr lang="en-US" sz="1200" dirty="0"/>
                    </a:p>
                  </a:txBody>
                  <a:tcPr anchor="ctr"/>
                </a:tc>
                <a:tc>
                  <a:txBody>
                    <a:bodyPr/>
                    <a:lstStyle/>
                    <a:p>
                      <a:pPr algn="ctr"/>
                      <a:r>
                        <a:rPr lang="en-US" sz="1200" dirty="0" smtClean="0"/>
                        <a:t>Automatically</a:t>
                      </a:r>
                      <a:r>
                        <a:rPr lang="en-US" sz="1200" baseline="0" dirty="0" smtClean="0"/>
                        <a:t> based on a frequency trigger (59.8 Hz); or </a:t>
                      </a:r>
                    </a:p>
                    <a:p>
                      <a:pPr algn="ctr"/>
                      <a:r>
                        <a:rPr lang="en-US" sz="1200" baseline="0" dirty="0" smtClean="0"/>
                        <a:t>Manually instructed by ERCOT (EEA or NERC Standards)</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Deployed</a:t>
                      </a:r>
                      <a:r>
                        <a:rPr lang="en-US" sz="1200" baseline="0" dirty="0" smtClean="0"/>
                        <a:t> until recalled by ERCOT based on frequency and PRC recovery (LFC signal shows “0” deployment)</a:t>
                      </a:r>
                      <a:endParaRPr lang="en-US" sz="1200" dirty="0"/>
                    </a:p>
                  </a:txBody>
                  <a:tcPr anchor="ctr"/>
                </a:tc>
              </a:tr>
            </a:tbl>
          </a:graphicData>
        </a:graphic>
      </p:graphicFrame>
    </p:spTree>
    <p:extLst>
      <p:ext uri="{BB962C8B-B14F-4D97-AF65-F5344CB8AC3E}">
        <p14:creationId xmlns:p14="http://schemas.microsoft.com/office/powerpoint/2010/main" val="23823484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85AA4E5E-DB2E-492C-B7A4-7EF6AFCA48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17476</TotalTime>
  <Words>1775</Words>
  <Application>Microsoft Office PowerPoint</Application>
  <PresentationFormat>On-screen Show (4:3)</PresentationFormat>
  <Paragraphs>278</Paragraphs>
  <Slides>15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1_Custom Design</vt:lpstr>
      <vt:lpstr>Office Theme</vt:lpstr>
      <vt:lpstr>PowerPoint Presentation</vt:lpstr>
      <vt:lpstr>Acronyms</vt:lpstr>
      <vt:lpstr>Ancillary Services Introduction </vt:lpstr>
      <vt:lpstr>Ancillary Services Introduction cont. </vt:lpstr>
      <vt:lpstr>Ancillary Services Introduction cont. </vt:lpstr>
      <vt:lpstr>Ancillary Service Duration Requirements at Other ISOs</vt:lpstr>
      <vt:lpstr>Key Principles on the Definitions of Ancillary Services</vt:lpstr>
      <vt:lpstr>Key Principles on the Definitions of Ancillary Services cont.</vt:lpstr>
      <vt:lpstr>Summary of the Ancillary Service Discussions</vt:lpstr>
      <vt:lpstr>Summary of the Ancillary Service Discussions cont.</vt:lpstr>
      <vt:lpstr>Ancillary Service Capability Telemetry in RTC</vt:lpstr>
      <vt:lpstr>Example: FFR</vt:lpstr>
      <vt:lpstr>Example: FFR</vt:lpstr>
      <vt:lpstr>Others Ancillary Service Topics Raised at the June 29th RTCTF</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Shaw, Pamela</cp:lastModifiedBy>
  <cp:revision>321</cp:revision>
  <cp:lastPrinted>2016-01-21T20:53:15Z</cp:lastPrinted>
  <dcterms:created xsi:type="dcterms:W3CDTF">2016-01-21T15:20:31Z</dcterms:created>
  <dcterms:modified xsi:type="dcterms:W3CDTF">2020-07-08T15:43:59Z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