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2" d="100"/>
          <a:sy n="122" d="100"/>
        </p:scale>
        <p:origin x="114" y="17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– July 8, 2020 – Combined Ballot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06400" y="1066800"/>
            <a:ext cx="11379200" cy="4976022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I</a:t>
            </a:r>
            <a:r>
              <a:rPr lang="en-US" sz="2400" dirty="0" smtClean="0">
                <a:solidFill>
                  <a:schemeClr val="tx1"/>
                </a:solidFill>
              </a:rPr>
              <a:t>n </a:t>
            </a:r>
            <a:r>
              <a:rPr lang="en-US" sz="2400" dirty="0">
                <a:solidFill>
                  <a:schemeClr val="tx1"/>
                </a:solidFill>
              </a:rPr>
              <a:t>an effort to minimize the number of roll-call </a:t>
            </a:r>
            <a:r>
              <a:rPr lang="en-US" sz="2400" dirty="0" smtClean="0">
                <a:solidFill>
                  <a:schemeClr val="tx1"/>
                </a:solidFill>
              </a:rPr>
              <a:t>votes, the </a:t>
            </a:r>
            <a:r>
              <a:rPr lang="en-US" sz="2400" dirty="0">
                <a:solidFill>
                  <a:schemeClr val="tx1"/>
                </a:solidFill>
              </a:rPr>
              <a:t>following </a:t>
            </a:r>
            <a:r>
              <a:rPr lang="en-US" sz="2400" dirty="0" smtClean="0">
                <a:solidFill>
                  <a:schemeClr val="tx1"/>
                </a:solidFill>
              </a:rPr>
              <a:t>items are proposed for a combined ballot*.</a:t>
            </a:r>
            <a:r>
              <a:rPr lang="en-US" sz="2400" dirty="0">
                <a:solidFill>
                  <a:schemeClr val="tx1"/>
                </a:solidFill>
              </a:rPr>
              <a:t>  If you would like an item removed from </a:t>
            </a:r>
            <a:r>
              <a:rPr lang="en-US" sz="2400" dirty="0" smtClean="0">
                <a:solidFill>
                  <a:schemeClr val="tx1"/>
                </a:solidFill>
              </a:rPr>
              <a:t>this combined ballot, </a:t>
            </a:r>
            <a:r>
              <a:rPr lang="en-US" sz="2400" dirty="0">
                <a:solidFill>
                  <a:schemeClr val="tx1"/>
                </a:solidFill>
              </a:rPr>
              <a:t>please </a:t>
            </a:r>
            <a:r>
              <a:rPr lang="en-US" sz="2400" dirty="0" smtClean="0">
                <a:solidFill>
                  <a:schemeClr val="tx1"/>
                </a:solidFill>
              </a:rPr>
              <a:t>inform WMS Leadership prior </a:t>
            </a:r>
            <a:r>
              <a:rPr lang="en-US" sz="2400" dirty="0">
                <a:solidFill>
                  <a:schemeClr val="tx1"/>
                </a:solidFill>
              </a:rPr>
              <a:t>to the </a:t>
            </a:r>
            <a:r>
              <a:rPr lang="en-US" sz="2400" dirty="0" smtClean="0">
                <a:solidFill>
                  <a:schemeClr val="tx1"/>
                </a:solidFill>
              </a:rPr>
              <a:t>meeting.</a:t>
            </a:r>
          </a:p>
          <a:p>
            <a:pPr marL="0" indent="0">
              <a:buNone/>
            </a:pPr>
            <a:endParaRPr lang="en-US" sz="12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chemeClr val="tx1"/>
                </a:solidFill>
              </a:rPr>
              <a:t>Combined Ballot:</a:t>
            </a:r>
          </a:p>
          <a:p>
            <a:r>
              <a:rPr lang="en-US" sz="1600" dirty="0">
                <a:solidFill>
                  <a:schemeClr val="tx1"/>
                </a:solidFill>
              </a:rPr>
              <a:t>Agenda Item </a:t>
            </a:r>
            <a:r>
              <a:rPr lang="en-US" sz="1600" dirty="0" smtClean="0">
                <a:solidFill>
                  <a:schemeClr val="tx1"/>
                </a:solidFill>
              </a:rPr>
              <a:t>#3: </a:t>
            </a:r>
            <a:r>
              <a:rPr lang="en-US" sz="1600" dirty="0" smtClean="0">
                <a:solidFill>
                  <a:schemeClr val="tx1"/>
                </a:solidFill>
              </a:rPr>
              <a:t>WMS Meeting Minutes (June 3, 2020) – approve as submitted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</a:t>
            </a:r>
            <a:r>
              <a:rPr lang="en-US" sz="1600" dirty="0" smtClean="0">
                <a:solidFill>
                  <a:schemeClr val="tx1"/>
                </a:solidFill>
              </a:rPr>
              <a:t>#5: </a:t>
            </a:r>
            <a:r>
              <a:rPr lang="en-US" sz="1600" dirty="0" smtClean="0">
                <a:solidFill>
                  <a:schemeClr val="tx1"/>
                </a:solidFill>
              </a:rPr>
              <a:t>2020 WMS Goals – approve as submitted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Agenda Item </a:t>
            </a:r>
            <a:r>
              <a:rPr lang="en-US" sz="1600" dirty="0" smtClean="0">
                <a:solidFill>
                  <a:schemeClr val="tx1"/>
                </a:solidFill>
              </a:rPr>
              <a:t>#8: </a:t>
            </a:r>
            <a:r>
              <a:rPr lang="en-US" sz="1600" dirty="0" smtClean="0">
                <a:solidFill>
                  <a:schemeClr val="tx1"/>
                </a:solidFill>
              </a:rPr>
              <a:t>OBDRR022 – approve as submitted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Agenda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Item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#9: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NPRR994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recommend approval of NPRR994 as amended by the 4/15/20 ERCOT comments – OR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–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request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PRS continue to table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NPRR994; refer to WG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Agenda Item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#9: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NPRR1017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request PRS continue to table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NPRR1017;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refer to WG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Agenda Item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#9: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NPRR1023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request PRS continue to table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NPRR1023;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refer to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WG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Agenda Item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#9: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NPRR1024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request PRS continue to table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NPRR1024;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refer to WG</a:t>
            </a:r>
          </a:p>
          <a:p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Agenda Item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#9: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NPRR1025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– request PRS continue to table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NPRR1025; 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refer to WG</a:t>
            </a:r>
          </a:p>
          <a:p>
            <a:pPr marL="0" indent="0">
              <a:buNone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tx1"/>
                </a:solidFill>
              </a:rPr>
              <a:t>*Voting items not proposed for the combined ballot, or removed, will be taken up individually</a:t>
            </a:r>
            <a:endParaRPr lang="en-US" sz="14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</TotalTime>
  <Words>32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WMS – July 8, 2020 – Combined Ballot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 070720</cp:lastModifiedBy>
  <cp:revision>43</cp:revision>
  <cp:lastPrinted>2016-01-21T20:53:15Z</cp:lastPrinted>
  <dcterms:created xsi:type="dcterms:W3CDTF">2016-01-21T15:20:31Z</dcterms:created>
  <dcterms:modified xsi:type="dcterms:W3CDTF">2020-07-08T12:07:08Z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