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7"/>
  </p:notesMasterIdLst>
  <p:handoutMasterIdLst>
    <p:handoutMasterId r:id="rId8"/>
  </p:handoutMasterIdLst>
  <p:sldIdLst>
    <p:sldId id="267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2" d="100"/>
          <a:sy n="122" d="100"/>
        </p:scale>
        <p:origin x="114" y="17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WMS – July 8, 2020 – Combined Ballot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06400" y="1066800"/>
            <a:ext cx="11379200" cy="497602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n </a:t>
            </a:r>
            <a:r>
              <a:rPr lang="en-US" sz="2400" dirty="0">
                <a:solidFill>
                  <a:schemeClr val="tx1"/>
                </a:solidFill>
              </a:rPr>
              <a:t>an effort to minimize the number of roll-call </a:t>
            </a:r>
            <a:r>
              <a:rPr lang="en-US" sz="2400" dirty="0" smtClean="0">
                <a:solidFill>
                  <a:schemeClr val="tx1"/>
                </a:solidFill>
              </a:rPr>
              <a:t>votes, the </a:t>
            </a:r>
            <a:r>
              <a:rPr lang="en-US" sz="2400" dirty="0">
                <a:solidFill>
                  <a:schemeClr val="tx1"/>
                </a:solidFill>
              </a:rPr>
              <a:t>following </a:t>
            </a:r>
            <a:r>
              <a:rPr lang="en-US" sz="2400" dirty="0" smtClean="0">
                <a:solidFill>
                  <a:schemeClr val="tx1"/>
                </a:solidFill>
              </a:rPr>
              <a:t>items are proposed for a combined ballot*.</a:t>
            </a:r>
            <a:r>
              <a:rPr lang="en-US" sz="2400" dirty="0">
                <a:solidFill>
                  <a:schemeClr val="tx1"/>
                </a:solidFill>
              </a:rPr>
              <a:t>  If you would like an item removed from </a:t>
            </a:r>
            <a:r>
              <a:rPr lang="en-US" sz="2400" dirty="0" smtClean="0">
                <a:solidFill>
                  <a:schemeClr val="tx1"/>
                </a:solidFill>
              </a:rPr>
              <a:t>this combined ballot, </a:t>
            </a:r>
            <a:r>
              <a:rPr lang="en-US" sz="2400" dirty="0">
                <a:solidFill>
                  <a:schemeClr val="tx1"/>
                </a:solidFill>
              </a:rPr>
              <a:t>please </a:t>
            </a:r>
            <a:r>
              <a:rPr lang="en-US" sz="2400" dirty="0" smtClean="0">
                <a:solidFill>
                  <a:schemeClr val="tx1"/>
                </a:solidFill>
              </a:rPr>
              <a:t>inform WMS Leadership prior </a:t>
            </a:r>
            <a:r>
              <a:rPr lang="en-US" sz="2400" dirty="0">
                <a:solidFill>
                  <a:schemeClr val="tx1"/>
                </a:solidFill>
              </a:rPr>
              <a:t>to the </a:t>
            </a:r>
            <a:r>
              <a:rPr lang="en-US" sz="2400" dirty="0" smtClean="0">
                <a:solidFill>
                  <a:schemeClr val="tx1"/>
                </a:solidFill>
              </a:rPr>
              <a:t>meeting.</a:t>
            </a:r>
          </a:p>
          <a:p>
            <a:pPr marL="0" indent="0">
              <a:buNone/>
            </a:pPr>
            <a:endParaRPr lang="en-US" sz="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Combined Ballot:</a:t>
            </a:r>
          </a:p>
          <a:p>
            <a:r>
              <a:rPr lang="en-US" sz="1600" dirty="0">
                <a:solidFill>
                  <a:schemeClr val="tx1"/>
                </a:solidFill>
              </a:rPr>
              <a:t>Agenda Item </a:t>
            </a:r>
            <a:r>
              <a:rPr lang="en-US" sz="1600" dirty="0" smtClean="0">
                <a:solidFill>
                  <a:schemeClr val="tx1"/>
                </a:solidFill>
              </a:rPr>
              <a:t>#3: WMS Meeting Minutes (June 3, 2020) – approve as submitted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Agenda Item #5: 2020 WMS Goals – approve as submitted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Agenda Item #8: OBDRR022 – endorse as submitted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Agenda </a:t>
            </a:r>
            <a:r>
              <a:rPr lang="en-US" sz="1600" dirty="0">
                <a:solidFill>
                  <a:schemeClr val="tx1"/>
                </a:solidFill>
              </a:rPr>
              <a:t>Item </a:t>
            </a:r>
            <a:r>
              <a:rPr lang="en-US" sz="1600" dirty="0" smtClean="0">
                <a:solidFill>
                  <a:schemeClr val="tx1"/>
                </a:solidFill>
              </a:rPr>
              <a:t>#9: NPRR994 – request </a:t>
            </a:r>
            <a:r>
              <a:rPr lang="en-US" sz="1600" dirty="0">
                <a:solidFill>
                  <a:schemeClr val="tx1"/>
                </a:solidFill>
              </a:rPr>
              <a:t>PRS continue to table </a:t>
            </a:r>
            <a:r>
              <a:rPr lang="en-US" sz="1600" dirty="0" smtClean="0">
                <a:solidFill>
                  <a:schemeClr val="tx1"/>
                </a:solidFill>
              </a:rPr>
              <a:t>NPRR994; refer to workshop; WMS consider NPRR994 after workshop</a:t>
            </a:r>
          </a:p>
          <a:p>
            <a:r>
              <a:rPr lang="en-US" sz="1600" dirty="0">
                <a:solidFill>
                  <a:schemeClr val="tx1"/>
                </a:solidFill>
              </a:rPr>
              <a:t>Agenda Item </a:t>
            </a:r>
            <a:r>
              <a:rPr lang="en-US" sz="1600" dirty="0" smtClean="0">
                <a:solidFill>
                  <a:schemeClr val="tx1"/>
                </a:solidFill>
              </a:rPr>
              <a:t>#9: NPRR1017 </a:t>
            </a:r>
            <a:r>
              <a:rPr lang="en-US" sz="1600" dirty="0">
                <a:solidFill>
                  <a:schemeClr val="tx1"/>
                </a:solidFill>
              </a:rPr>
              <a:t>– request PRS continue to table </a:t>
            </a:r>
            <a:r>
              <a:rPr lang="en-US" sz="1600" dirty="0" smtClean="0">
                <a:solidFill>
                  <a:schemeClr val="tx1"/>
                </a:solidFill>
              </a:rPr>
              <a:t>NPRR1017; </a:t>
            </a:r>
            <a:r>
              <a:rPr lang="en-US" sz="1600" dirty="0">
                <a:solidFill>
                  <a:schemeClr val="tx1"/>
                </a:solidFill>
              </a:rPr>
              <a:t>refer to </a:t>
            </a:r>
            <a:r>
              <a:rPr lang="en-US" sz="1600" dirty="0" smtClean="0">
                <a:solidFill>
                  <a:schemeClr val="tx1"/>
                </a:solidFill>
              </a:rPr>
              <a:t>CMWG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Agenda Item </a:t>
            </a:r>
            <a:r>
              <a:rPr lang="en-US" sz="1600" dirty="0" smtClean="0">
                <a:solidFill>
                  <a:schemeClr val="tx1"/>
                </a:solidFill>
              </a:rPr>
              <a:t>#9: NPRR1023 </a:t>
            </a:r>
            <a:r>
              <a:rPr lang="en-US" sz="1600" dirty="0">
                <a:solidFill>
                  <a:schemeClr val="tx1"/>
                </a:solidFill>
              </a:rPr>
              <a:t>– request PRS continue to table </a:t>
            </a:r>
            <a:r>
              <a:rPr lang="en-US" sz="1600" dirty="0" smtClean="0">
                <a:solidFill>
                  <a:schemeClr val="tx1"/>
                </a:solidFill>
              </a:rPr>
              <a:t>NPRR1023; </a:t>
            </a:r>
            <a:r>
              <a:rPr lang="en-US" sz="1600" dirty="0">
                <a:solidFill>
                  <a:schemeClr val="tx1"/>
                </a:solidFill>
              </a:rPr>
              <a:t>refer to </a:t>
            </a:r>
            <a:r>
              <a:rPr lang="en-US" sz="1600" dirty="0" smtClean="0">
                <a:solidFill>
                  <a:schemeClr val="tx1"/>
                </a:solidFill>
              </a:rPr>
              <a:t>CMWG first and then MCWG</a:t>
            </a:r>
          </a:p>
          <a:p>
            <a:r>
              <a:rPr lang="en-US" sz="1600" dirty="0">
                <a:solidFill>
                  <a:schemeClr val="tx1"/>
                </a:solidFill>
              </a:rPr>
              <a:t>Agenda Item </a:t>
            </a:r>
            <a:r>
              <a:rPr lang="en-US" sz="1600" dirty="0" smtClean="0">
                <a:solidFill>
                  <a:schemeClr val="tx1"/>
                </a:solidFill>
              </a:rPr>
              <a:t>#9: NPRR1024 </a:t>
            </a:r>
            <a:r>
              <a:rPr lang="en-US" sz="1600" dirty="0">
                <a:solidFill>
                  <a:schemeClr val="tx1"/>
                </a:solidFill>
              </a:rPr>
              <a:t>– request PRS continue to table </a:t>
            </a:r>
            <a:r>
              <a:rPr lang="en-US" sz="1600" dirty="0" smtClean="0">
                <a:solidFill>
                  <a:schemeClr val="tx1"/>
                </a:solidFill>
              </a:rPr>
              <a:t>NPRR1024; </a:t>
            </a:r>
            <a:r>
              <a:rPr lang="en-US" sz="1600" dirty="0">
                <a:solidFill>
                  <a:schemeClr val="tx1"/>
                </a:solidFill>
              </a:rPr>
              <a:t>refer to </a:t>
            </a:r>
            <a:r>
              <a:rPr lang="en-US" sz="1600" dirty="0" smtClean="0">
                <a:solidFill>
                  <a:schemeClr val="tx1"/>
                </a:solidFill>
              </a:rPr>
              <a:t>WMWG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Agenda Item #13: NOGRR215 – request ROS table NOGRR215 until after workshop; WMS requests opportunity to consider NOGRR215 after workshop</a:t>
            </a:r>
            <a:endParaRPr lang="en-US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400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i="1" dirty="0" smtClean="0">
                <a:solidFill>
                  <a:schemeClr val="tx1"/>
                </a:solidFill>
              </a:rPr>
              <a:t>*Voting items not proposed for the combined ballot, or removed, will be taken up individually</a:t>
            </a:r>
            <a:endParaRPr lang="en-US" sz="1400" i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</TotalTime>
  <Words>32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1_Custom Design</vt:lpstr>
      <vt:lpstr>Office Theme</vt:lpstr>
      <vt:lpstr>WMS – July 8, 2020 – Combined Ballot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ERCOT 070720</cp:lastModifiedBy>
  <cp:revision>50</cp:revision>
  <cp:lastPrinted>2016-01-21T20:53:15Z</cp:lastPrinted>
  <dcterms:created xsi:type="dcterms:W3CDTF">2016-01-21T15:20:31Z</dcterms:created>
  <dcterms:modified xsi:type="dcterms:W3CDTF">2020-07-08T18:42:07Z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