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Lst>
  <p:notesMasterIdLst>
    <p:notesMasterId r:id="rId13"/>
  </p:notesMasterIdLst>
  <p:handoutMasterIdLst>
    <p:handoutMasterId r:id="rId14"/>
  </p:handoutMasterIdLst>
  <p:sldIdLst>
    <p:sldId id="303" r:id="rId3"/>
    <p:sldId id="311" r:id="rId4"/>
    <p:sldId id="318" r:id="rId5"/>
    <p:sldId id="319" r:id="rId6"/>
    <p:sldId id="320" r:id="rId7"/>
    <p:sldId id="321" r:id="rId8"/>
    <p:sldId id="326" r:id="rId9"/>
    <p:sldId id="327" r:id="rId10"/>
    <p:sldId id="328" r:id="rId11"/>
    <p:sldId id="32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573" autoAdjust="0"/>
  </p:normalViewPr>
  <p:slideViewPr>
    <p:cSldViewPr showGuides="1">
      <p:cViewPr varScale="1">
        <p:scale>
          <a:sx n="103" d="100"/>
          <a:sy n="103" d="100"/>
        </p:scale>
        <p:origin x="228"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RUC</a:t>
            </a:r>
            <a:r>
              <a:rPr lang="en-US" baseline="0"/>
              <a:t> Generators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Sheet1!$E$1:$E$4</c:f>
              <c:strCache>
                <c:ptCount val="4"/>
                <c:pt idx="0">
                  <c:v>West</c:v>
                </c:pt>
                <c:pt idx="1">
                  <c:v>North</c:v>
                </c:pt>
                <c:pt idx="2">
                  <c:v>South</c:v>
                </c:pt>
                <c:pt idx="3">
                  <c:v>Houston</c:v>
                </c:pt>
              </c:strCache>
            </c:strRef>
          </c:cat>
          <c:val>
            <c:numRef>
              <c:f>Sheet1!$F$1:$F$4</c:f>
              <c:numCache>
                <c:formatCode>General</c:formatCode>
                <c:ptCount val="4"/>
                <c:pt idx="0">
                  <c:v>54</c:v>
                </c:pt>
                <c:pt idx="1">
                  <c:v>25</c:v>
                </c:pt>
                <c:pt idx="2">
                  <c:v>20</c:v>
                </c:pt>
                <c:pt idx="3">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RUC</a:t>
            </a:r>
            <a:r>
              <a:rPr lang="en-US" baseline="0"/>
              <a:t> Commitment Reasons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cat>
            <c:strRef>
              <c:f>Sheet1!$B$1:$B$2</c:f>
              <c:strCache>
                <c:ptCount val="2"/>
                <c:pt idx="0">
                  <c:v>Capacity</c:v>
                </c:pt>
                <c:pt idx="1">
                  <c:v>Transmission constraint(s)</c:v>
                </c:pt>
              </c:strCache>
            </c:strRef>
          </c:cat>
          <c:val>
            <c:numRef>
              <c:f>Sheet1!$C$1:$C$2</c:f>
              <c:numCache>
                <c:formatCode>General</c:formatCode>
                <c:ptCount val="2"/>
                <c:pt idx="0">
                  <c:v>14</c:v>
                </c:pt>
                <c:pt idx="1">
                  <c:v>86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RUC</a:t>
            </a:r>
            <a:r>
              <a:rPr lang="en-US" baseline="0"/>
              <a:t> Generators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RUC</a:t>
            </a:r>
            <a:r>
              <a:rPr lang="en-US" baseline="0"/>
              <a:t> Commitment Reasons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RUC</a:t>
            </a:r>
            <a:r>
              <a:rPr lang="en-US" baseline="0"/>
              <a:t> Generators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RUC</a:t>
            </a:r>
            <a:r>
              <a:rPr lang="en-US" baseline="0"/>
              <a:t> Commitment Reasons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7/8/2020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938700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914165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3560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862169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626351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797150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983190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76375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946913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50318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4"/>
            <a:ext cx="8458200" cy="570951"/>
          </a:xfrm>
          <a:prstGeom prst="rect">
            <a:avLst/>
          </a:prstGeom>
        </p:spPr>
        <p:txBody>
          <a:bodyPr/>
          <a:lstStyle>
            <a:lvl1pPr algn="l">
              <a:defRPr sz="21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2"/>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 name="Picture 3"/>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286000"/>
            <a:ext cx="2473960" cy="1143000"/>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900">
                <a:solidFill>
                  <a:schemeClr val="tx1"/>
                </a:solidFill>
              </a:defRPr>
            </a:lvl1pPr>
          </a:lstStyle>
          <a:p>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900">
                <a:solidFill>
                  <a:schemeClr val="tx1"/>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6"/>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p:nvPr userDrawn="1"/>
        </p:nvPicPr>
        <p:blipFill>
          <a:blip r:embed="rId4" cstate="print">
            <a:extLst>
              <a:ext uri="{28A0092B-C50C-407E-A947-70E740481C1C}">
                <a14:useLocalDpi xmlns:a14="http://schemas.microsoft.com/office/drawing/2010/main" val="0"/>
              </a:ext>
            </a:extLst>
          </a:blip>
          <a:stretch>
            <a:fillRect/>
          </a:stretch>
        </p:blipFill>
        <p:spPr>
          <a:xfrm>
            <a:off x="955328" y="5909898"/>
            <a:ext cx="942109" cy="509587"/>
          </a:xfrm>
          <a:prstGeom prst="rect">
            <a:avLst/>
          </a:prstGeom>
        </p:spPr>
      </p:pic>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reedy@potomaceconomic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hyperlink" Target="http://interchange.puc.texas.gov/Search/Filings?UtilityType=A&amp;ControlNumber=34677&amp;ItemMatch=Equal&amp;DocumentType=ALL&amp;SortBy=FileStamp&amp;SortOrder=Descending" TargetMode="Externa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92897/Constraints_Not_Activated_in_SCED_CMWG_011320.ppt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www.ercot.com/services/programs/load"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447800"/>
            <a:ext cx="5553740" cy="4093428"/>
          </a:xfrm>
          <a:prstGeom prst="rect">
            <a:avLst/>
          </a:prstGeom>
          <a:noFill/>
        </p:spPr>
        <p:txBody>
          <a:bodyPr wrap="square" rtlCol="0">
            <a:spAutoFit/>
          </a:bodyPr>
          <a:lstStyle/>
          <a:p>
            <a:r>
              <a:rPr lang="en-US" sz="2000" b="1" dirty="0" smtClean="0"/>
              <a:t>Recommendations from the </a:t>
            </a:r>
            <a:endParaRPr lang="en-US" sz="2000" b="1" dirty="0" smtClean="0"/>
          </a:p>
          <a:p>
            <a:r>
              <a:rPr lang="en-US" sz="2000" b="1" dirty="0" smtClean="0"/>
              <a:t>2019 </a:t>
            </a:r>
            <a:r>
              <a:rPr lang="en-US" sz="2000" b="1" dirty="0" smtClean="0"/>
              <a:t>State of the Market </a:t>
            </a:r>
            <a:r>
              <a:rPr lang="en-US" sz="2000" b="1" dirty="0" smtClean="0"/>
              <a:t>Report </a:t>
            </a:r>
            <a:r>
              <a:rPr lang="en-US" sz="2000" b="1" dirty="0" smtClean="0"/>
              <a:t>by the Independent Market Monitor (IMM) </a:t>
            </a:r>
          </a:p>
          <a:p>
            <a:endParaRPr lang="en-US" sz="2000" b="1" dirty="0" smtClean="0"/>
          </a:p>
          <a:p>
            <a:endParaRPr lang="en-US" b="1" dirty="0" smtClean="0"/>
          </a:p>
          <a:p>
            <a:r>
              <a:rPr lang="en-US" i="1" dirty="0" smtClean="0"/>
              <a:t>Carrie </a:t>
            </a:r>
            <a:r>
              <a:rPr lang="en-US" i="1" dirty="0" err="1" smtClean="0"/>
              <a:t>Bivens</a:t>
            </a:r>
            <a:endParaRPr lang="en-US" i="1" dirty="0" smtClean="0"/>
          </a:p>
          <a:p>
            <a:r>
              <a:rPr lang="en-US" i="1" dirty="0" smtClean="0"/>
              <a:t>ERCOT IMM Director</a:t>
            </a:r>
          </a:p>
          <a:p>
            <a:r>
              <a:rPr lang="en-US" i="1" dirty="0" smtClean="0">
                <a:hlinkClick r:id="rId3"/>
              </a:rPr>
              <a:t>cbivens@potomaceconomics.com</a:t>
            </a:r>
            <a:r>
              <a:rPr lang="en-US" i="1" dirty="0" smtClean="0"/>
              <a:t> </a:t>
            </a:r>
            <a:endParaRPr lang="en-US" i="1" dirty="0"/>
          </a:p>
          <a:p>
            <a:endParaRPr lang="en-US" i="1" dirty="0" smtClean="0"/>
          </a:p>
          <a:p>
            <a:endParaRPr lang="en-US" i="1" dirty="0" smtClean="0"/>
          </a:p>
          <a:p>
            <a:r>
              <a:rPr lang="en-US" dirty="0" smtClean="0"/>
              <a:t>Wholesale Market Subcommittee</a:t>
            </a:r>
          </a:p>
          <a:p>
            <a:endParaRPr lang="en-US" dirty="0"/>
          </a:p>
          <a:p>
            <a:r>
              <a:rPr lang="en-US" dirty="0" smtClean="0"/>
              <a:t>ERCOT Public</a:t>
            </a:r>
          </a:p>
          <a:p>
            <a:r>
              <a:rPr lang="en-US" dirty="0" smtClean="0"/>
              <a:t>July 8, 2020</a:t>
            </a:r>
            <a:endParaRPr lang="en-US" dirty="0"/>
          </a:p>
        </p:txBody>
      </p:sp>
    </p:spTree>
    <p:extLst>
      <p:ext uri="{BB962C8B-B14F-4D97-AF65-F5344CB8AC3E}">
        <p14:creationId xmlns:p14="http://schemas.microsoft.com/office/powerpoint/2010/main" val="226083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Change transmission cost allocation</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Include shadow price of AS constraints in </a:t>
            </a:r>
            <a:r>
              <a:rPr lang="en-US" sz="1600" dirty="0">
                <a:latin typeface="Verdana" panose="020B0604030504040204" pitchFamily="34" charset="0"/>
                <a:ea typeface="Verdana" panose="020B0604030504040204" pitchFamily="34" charset="0"/>
              </a:rPr>
              <a:t>clearing prices</a:t>
            </a:r>
            <a:endParaRPr lang="en-US" sz="1600" dirty="0" smtClean="0">
              <a:latin typeface="Verdana" panose="020B0604030504040204" pitchFamily="34" charset="0"/>
              <a:ea typeface="Verdana" panose="020B0604030504040204" pitchFamily="34" charset="0"/>
            </a:endParaRPr>
          </a:p>
          <a:p>
            <a:pPr marL="457200" indent="-457200">
              <a:buFont typeface="+mj-lt"/>
              <a:buAutoNum type="arabicParenR"/>
            </a:pPr>
            <a:r>
              <a:rPr lang="en-US" sz="1600" dirty="0">
                <a:latin typeface="Verdana" panose="020B0604030504040204" pitchFamily="34" charset="0"/>
                <a:ea typeface="Verdana" panose="020B0604030504040204" pitchFamily="34" charset="0"/>
              </a:rPr>
              <a:t>Modifications to RDPA</a:t>
            </a:r>
          </a:p>
          <a:p>
            <a:pPr marL="757238" lvl="1" indent="-457200">
              <a:buFont typeface="+mj-lt"/>
              <a:buAutoNum type="arabicParenR"/>
            </a:pPr>
            <a:r>
              <a:rPr lang="en-US" sz="1300" dirty="0" smtClean="0">
                <a:latin typeface="Verdana" panose="020B0604030504040204" pitchFamily="34" charset="0"/>
                <a:ea typeface="Verdana" panose="020B0604030504040204" pitchFamily="34" charset="0"/>
              </a:rPr>
              <a:t>Reliability MWs, not market MWs</a:t>
            </a:r>
          </a:p>
          <a:p>
            <a:pPr marL="757238" lvl="1" indent="-457200">
              <a:buFont typeface="+mj-lt"/>
              <a:buAutoNum type="arabicParenR"/>
            </a:pPr>
            <a:r>
              <a:rPr lang="en-US" sz="1300" dirty="0" smtClean="0">
                <a:latin typeface="Verdana" panose="020B0604030504040204" pitchFamily="34" charset="0"/>
                <a:ea typeface="Verdana" panose="020B0604030504040204" pitchFamily="34" charset="0"/>
              </a:rPr>
              <a:t>Adjust restoration time  </a:t>
            </a:r>
          </a:p>
          <a:p>
            <a:pPr marL="757238" lvl="1" indent="-457200">
              <a:buFont typeface="+mj-lt"/>
              <a:buAutoNum type="arabicParenR" startAt="3"/>
            </a:pPr>
            <a:r>
              <a:rPr lang="en-US" sz="1300" dirty="0" smtClean="0">
                <a:latin typeface="Verdana" panose="020B0604030504040204" pitchFamily="34" charset="0"/>
                <a:ea typeface="Verdana" panose="020B0604030504040204" pitchFamily="34" charset="0"/>
              </a:rPr>
              <a:t>Remove ERS deployed MWs from ORDC reserve calculations</a:t>
            </a:r>
          </a:p>
          <a:p>
            <a:pPr marL="457200" indent="-457200">
              <a:buFont typeface="+mj-lt"/>
              <a:buAutoNum type="arabicParenR"/>
            </a:pPr>
            <a:r>
              <a:rPr lang="en-US" sz="1600" dirty="0">
                <a:latin typeface="Verdana" panose="020B0604030504040204" pitchFamily="34" charset="0"/>
                <a:ea typeface="Verdana" panose="020B0604030504040204" pitchFamily="34" charset="0"/>
              </a:rPr>
              <a:t>Local (zonal) RDPA </a:t>
            </a:r>
            <a:endParaRPr lang="en-US" sz="1600" dirty="0" smtClean="0">
              <a:latin typeface="Verdana" panose="020B0604030504040204" pitchFamily="34" charset="0"/>
              <a:ea typeface="Verdana" panose="020B0604030504040204" pitchFamily="34" charset="0"/>
            </a:endParaRPr>
          </a:p>
          <a:p>
            <a:pPr marL="457200" indent="-457200">
              <a:buFont typeface="+mj-lt"/>
              <a:buAutoNum type="arabicParenR"/>
            </a:pPr>
            <a:r>
              <a:rPr lang="en-US" sz="1600" dirty="0">
                <a:latin typeface="Verdana" panose="020B0604030504040204" pitchFamily="34" charset="0"/>
                <a:ea typeface="Verdana" panose="020B0604030504040204" pitchFamily="34" charset="0"/>
              </a:rPr>
              <a:t>Mitigated offer changes</a:t>
            </a:r>
          </a:p>
          <a:p>
            <a:pPr marL="757238" lvl="1" indent="-457200">
              <a:buFont typeface="+mj-lt"/>
              <a:buAutoNum type="arabicParenR"/>
            </a:pPr>
            <a:r>
              <a:rPr lang="en-US" sz="1300" dirty="0">
                <a:latin typeface="Verdana" panose="020B0604030504040204" pitchFamily="34" charset="0"/>
                <a:ea typeface="Verdana" panose="020B0604030504040204" pitchFamily="34" charset="0"/>
              </a:rPr>
              <a:t>Commitment costs for RUC intervals</a:t>
            </a:r>
          </a:p>
          <a:p>
            <a:pPr marL="757238" lvl="1" indent="-457200">
              <a:buFont typeface="+mj-lt"/>
              <a:buAutoNum type="arabicParenR"/>
            </a:pPr>
            <a:r>
              <a:rPr lang="en-US" sz="1300" dirty="0">
                <a:latin typeface="Verdana" panose="020B0604030504040204" pitchFamily="34" charset="0"/>
                <a:ea typeface="Verdana" panose="020B0604030504040204" pitchFamily="34" charset="0"/>
              </a:rPr>
              <a:t>Opportunity costs</a:t>
            </a:r>
          </a:p>
          <a:p>
            <a:pPr marL="757238" lvl="1" indent="-457200">
              <a:buFont typeface="+mj-lt"/>
              <a:buAutoNum type="arabicParenR"/>
            </a:pPr>
            <a:r>
              <a:rPr lang="en-US" sz="1300" dirty="0">
                <a:latin typeface="Verdana" panose="020B0604030504040204" pitchFamily="34" charset="0"/>
                <a:ea typeface="Verdana" panose="020B0604030504040204" pitchFamily="34" charset="0"/>
              </a:rPr>
              <a:t>Ensure no fixed/non-marginal costs included in fuel </a:t>
            </a:r>
            <a:r>
              <a:rPr lang="en-US" sz="1300" dirty="0" smtClean="0">
                <a:latin typeface="Verdana" panose="020B0604030504040204" pitchFamily="34" charset="0"/>
                <a:ea typeface="Verdana" panose="020B0604030504040204" pitchFamily="34" charset="0"/>
              </a:rPr>
              <a:t>adder</a:t>
            </a:r>
          </a:p>
          <a:p>
            <a:pPr marL="457200" indent="-457200">
              <a:buFont typeface="+mj-lt"/>
              <a:buAutoNum type="arabicParenR"/>
            </a:pPr>
            <a:r>
              <a:rPr lang="en-US" sz="1600" dirty="0">
                <a:latin typeface="Verdana" panose="020B0604030504040204" pitchFamily="34" charset="0"/>
                <a:ea typeface="Verdana" panose="020B0604030504040204" pitchFamily="34" charset="0"/>
              </a:rPr>
              <a:t>Implement transmission demand </a:t>
            </a:r>
            <a:r>
              <a:rPr lang="en-US" sz="1600" dirty="0" smtClean="0">
                <a:latin typeface="Verdana" panose="020B0604030504040204" pitchFamily="34" charset="0"/>
                <a:ea typeface="Verdana" panose="020B0604030504040204" pitchFamily="34" charset="0"/>
              </a:rPr>
              <a:t>curves</a:t>
            </a:r>
            <a:endParaRPr lang="en-US" sz="1600" dirty="0">
              <a:latin typeface="Verdana" panose="020B0604030504040204" pitchFamily="34" charset="0"/>
              <a:ea typeface="Verdana" panose="020B0604030504040204" pitchFamily="34" charset="0"/>
            </a:endParaRPr>
          </a:p>
          <a:p>
            <a:pPr marL="457200" indent="-457200">
              <a:buFont typeface="+mj-lt"/>
              <a:buAutoNum type="arabicParenR"/>
            </a:pPr>
            <a:endParaRPr lang="en-US" sz="1600" dirty="0">
              <a:latin typeface="Verdana" panose="020B0604030504040204" pitchFamily="34" charset="0"/>
              <a:ea typeface="Verdana" panose="020B0604030504040204" pitchFamily="34" charset="0"/>
            </a:endParaRPr>
          </a:p>
          <a:p>
            <a:pPr marL="0" indent="0">
              <a:buNone/>
            </a:pPr>
            <a:endParaRPr lang="en-US" sz="1600" dirty="0" smtClean="0">
              <a:latin typeface="Verdana" panose="020B0604030504040204" pitchFamily="34" charset="0"/>
              <a:ea typeface="Verdana" panose="020B0604030504040204" pitchFamily="34" charset="0"/>
            </a:endParaRP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sp>
        <p:nvSpPr>
          <p:cNvPr id="4" name="Rectangle 3"/>
          <p:cNvSpPr/>
          <p:nvPr/>
        </p:nvSpPr>
        <p:spPr>
          <a:xfrm>
            <a:off x="304800" y="3048000"/>
            <a:ext cx="583814" cy="388696"/>
          </a:xfrm>
          <a:prstGeom prst="rect">
            <a:avLst/>
          </a:prstGeom>
        </p:spPr>
        <p:txBody>
          <a:bodyPr wrap="none">
            <a:spAutoFit/>
          </a:bodyPr>
          <a:lstStyle/>
          <a:p>
            <a:pPr marL="342900" marR="0" lvl="0" indent="-342900">
              <a:lnSpc>
                <a:spcPct val="107000"/>
              </a:lnSpc>
              <a:spcBef>
                <a:spcPts val="0"/>
              </a:spcBef>
              <a:spcAft>
                <a:spcPts val="800"/>
              </a:spcAft>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3891880706"/>
              </p:ext>
            </p:extLst>
          </p:nvPr>
        </p:nvGraphicFramePr>
        <p:xfrm>
          <a:off x="4545724" y="346165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486357192"/>
              </p:ext>
            </p:extLst>
          </p:nvPr>
        </p:nvGraphicFramePr>
        <p:xfrm>
          <a:off x="4419600" y="686926"/>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12"/>
          <p:cNvSpPr/>
          <p:nvPr/>
        </p:nvSpPr>
        <p:spPr>
          <a:xfrm>
            <a:off x="5791200" y="5181600"/>
            <a:ext cx="3276600" cy="646331"/>
          </a:xfrm>
          <a:prstGeom prst="rect">
            <a:avLst/>
          </a:prstGeom>
        </p:spPr>
        <p:txBody>
          <a:bodyPr wrap="square">
            <a:spAutoFit/>
          </a:bodyPr>
          <a:lstStyle/>
          <a:p>
            <a:r>
              <a:rPr lang="en-US" dirty="0"/>
              <a:t>Full 2019 State of the Market Report can be found </a:t>
            </a:r>
            <a:r>
              <a:rPr lang="en-US" dirty="0">
                <a:hlinkClick r:id="rId5"/>
              </a:rPr>
              <a:t>here</a:t>
            </a:r>
            <a:endParaRPr lang="en-US" dirty="0"/>
          </a:p>
        </p:txBody>
      </p:sp>
    </p:spTree>
    <p:extLst>
      <p:ext uri="{BB962C8B-B14F-4D97-AF65-F5344CB8AC3E}">
        <p14:creationId xmlns:p14="http://schemas.microsoft.com/office/powerpoint/2010/main" val="3771516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latin typeface="Verdana" panose="020B0604030504040204" pitchFamily="34" charset="0"/>
                <a:ea typeface="Verdana" panose="020B0604030504040204" pitchFamily="34" charset="0"/>
              </a:rPr>
              <a:t>Remove RUC opt-out</a:t>
            </a: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2</a:t>
            </a:fld>
            <a:endParaRPr lang="en-US"/>
          </a:p>
        </p:txBody>
      </p:sp>
      <p:pic>
        <p:nvPicPr>
          <p:cNvPr id="6" name="Picture 5"/>
          <p:cNvPicPr>
            <a:picLocks noChangeAspect="1"/>
          </p:cNvPicPr>
          <p:nvPr/>
        </p:nvPicPr>
        <p:blipFill>
          <a:blip r:embed="rId3"/>
          <a:stretch>
            <a:fillRect/>
          </a:stretch>
        </p:blipFill>
        <p:spPr>
          <a:xfrm>
            <a:off x="2968244" y="1780630"/>
            <a:ext cx="5870956" cy="4260778"/>
          </a:xfrm>
          <a:prstGeom prst="rect">
            <a:avLst/>
          </a:prstGeom>
        </p:spPr>
      </p:pic>
      <p:sp>
        <p:nvSpPr>
          <p:cNvPr id="7" name="TextBox 6"/>
          <p:cNvSpPr txBox="1"/>
          <p:nvPr/>
        </p:nvSpPr>
        <p:spPr>
          <a:xfrm>
            <a:off x="3733800" y="1272902"/>
            <a:ext cx="4724400" cy="461665"/>
          </a:xfrm>
          <a:prstGeom prst="rect">
            <a:avLst/>
          </a:prstGeom>
          <a:noFill/>
        </p:spPr>
        <p:txBody>
          <a:bodyPr wrap="square" rtlCol="0">
            <a:spAutoFit/>
          </a:bodyPr>
          <a:lstStyle/>
          <a:p>
            <a:pPr algn="ctr"/>
            <a:r>
              <a:rPr lang="en-US" sz="1200" b="1" dirty="0"/>
              <a:t>Capacity Commitment Timing – July and August </a:t>
            </a:r>
            <a:endParaRPr lang="en-US" sz="1200" b="1" dirty="0" smtClean="0"/>
          </a:p>
          <a:p>
            <a:pPr algn="ctr"/>
            <a:r>
              <a:rPr lang="en-US" sz="1200" b="1" dirty="0" smtClean="0"/>
              <a:t>Hour </a:t>
            </a:r>
            <a:r>
              <a:rPr lang="en-US" sz="1200" b="1" dirty="0"/>
              <a:t>Ending 12 through </a:t>
            </a:r>
            <a:r>
              <a:rPr lang="en-US" sz="1200" b="1" dirty="0" smtClean="0"/>
              <a:t>20</a:t>
            </a:r>
            <a:endParaRPr lang="en-US" sz="1200" b="1" dirty="0"/>
          </a:p>
        </p:txBody>
      </p:sp>
    </p:spTree>
    <p:extLst>
      <p:ext uri="{BB962C8B-B14F-4D97-AF65-F5344CB8AC3E}">
        <p14:creationId xmlns:p14="http://schemas.microsoft.com/office/powerpoint/2010/main" val="420670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Eliminate 2% rule</a:t>
            </a: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Box 5"/>
          <p:cNvSpPr txBox="1"/>
          <p:nvPr/>
        </p:nvSpPr>
        <p:spPr>
          <a:xfrm>
            <a:off x="4495800" y="1824677"/>
            <a:ext cx="4648200" cy="2154436"/>
          </a:xfrm>
          <a:prstGeom prst="rect">
            <a:avLst/>
          </a:prstGeom>
          <a:noFill/>
        </p:spPr>
        <p:txBody>
          <a:bodyPr wrap="square" rtlCol="0">
            <a:spAutoFit/>
          </a:bodyPr>
          <a:lstStyle/>
          <a:p>
            <a:r>
              <a:rPr lang="en-US" sz="1600" dirty="0"/>
              <a:t>Contingency constraints are only activated if the following conditions are met:</a:t>
            </a:r>
          </a:p>
          <a:p>
            <a:pPr marL="742950" lvl="1" indent="-285750">
              <a:buFont typeface="Arial" panose="020B0604020202020204" pitchFamily="34" charset="0"/>
              <a:buChar char="•"/>
            </a:pPr>
            <a:r>
              <a:rPr lang="en-US" sz="1400" b="1" dirty="0" smtClean="0"/>
              <a:t>Above Loading Threshold: </a:t>
            </a:r>
            <a:r>
              <a:rPr lang="en-US" sz="1400" dirty="0"/>
              <a:t>loaded at 98% of Emergency Limit</a:t>
            </a:r>
          </a:p>
          <a:p>
            <a:pPr marL="742950" lvl="1" indent="-285750">
              <a:buFont typeface="Arial" panose="020B0604020202020204" pitchFamily="34" charset="0"/>
              <a:buChar char="•"/>
            </a:pPr>
            <a:r>
              <a:rPr lang="en-US" sz="1400" b="1" dirty="0">
                <a:solidFill>
                  <a:srgbClr val="FF0000"/>
                </a:solidFill>
              </a:rPr>
              <a:t>Shift Factors Available: </a:t>
            </a:r>
            <a:r>
              <a:rPr lang="en-US" sz="1400" dirty="0">
                <a:solidFill>
                  <a:srgbClr val="FF0000"/>
                </a:solidFill>
              </a:rPr>
              <a:t>there exists a Resource Shift Factor ≥ 2% (absolute value)</a:t>
            </a:r>
          </a:p>
          <a:p>
            <a:pPr marL="742950" lvl="1" indent="-285750">
              <a:buFont typeface="Arial" panose="020B0604020202020204" pitchFamily="34" charset="0"/>
              <a:buChar char="•"/>
            </a:pPr>
            <a:r>
              <a:rPr lang="en-US" sz="1400" b="1" dirty="0"/>
              <a:t>Not Redundant: </a:t>
            </a:r>
            <a:r>
              <a:rPr lang="en-US" sz="1400" dirty="0"/>
              <a:t>a similar constraint is not already activated</a:t>
            </a:r>
          </a:p>
          <a:p>
            <a:endParaRPr lang="en-US" dirty="0"/>
          </a:p>
        </p:txBody>
      </p:sp>
      <p:sp>
        <p:nvSpPr>
          <p:cNvPr id="7" name="TextBox 6"/>
          <p:cNvSpPr txBox="1"/>
          <p:nvPr/>
        </p:nvSpPr>
        <p:spPr>
          <a:xfrm>
            <a:off x="4495800" y="3838719"/>
            <a:ext cx="4038600" cy="246221"/>
          </a:xfrm>
          <a:prstGeom prst="rect">
            <a:avLst/>
          </a:prstGeom>
          <a:noFill/>
        </p:spPr>
        <p:txBody>
          <a:bodyPr wrap="square" rtlCol="0">
            <a:spAutoFit/>
          </a:bodyPr>
          <a:lstStyle/>
          <a:p>
            <a:r>
              <a:rPr lang="en-US" sz="1000" dirty="0" smtClean="0"/>
              <a:t>Source: </a:t>
            </a:r>
            <a:r>
              <a:rPr lang="en-US" sz="1000" dirty="0" smtClean="0">
                <a:hlinkClick r:id="rId3"/>
              </a:rPr>
              <a:t>January 2020 CMWG</a:t>
            </a:r>
            <a:r>
              <a:rPr lang="en-US" sz="1000" dirty="0" smtClean="0"/>
              <a:t> </a:t>
            </a:r>
            <a:endParaRPr lang="en-US" sz="1000" dirty="0"/>
          </a:p>
        </p:txBody>
      </p:sp>
    </p:spTree>
    <p:extLst>
      <p:ext uri="{BB962C8B-B14F-4D97-AF65-F5344CB8AC3E}">
        <p14:creationId xmlns:p14="http://schemas.microsoft.com/office/powerpoint/2010/main" val="2727140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Change transmission cost allocation</a:t>
            </a: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4" name="Rectangle 3"/>
          <p:cNvSpPr/>
          <p:nvPr/>
        </p:nvSpPr>
        <p:spPr>
          <a:xfrm>
            <a:off x="4585996" y="2602258"/>
            <a:ext cx="4572000" cy="1754326"/>
          </a:xfrm>
          <a:prstGeom prst="rect">
            <a:avLst/>
          </a:prstGeom>
        </p:spPr>
        <p:txBody>
          <a:bodyPr>
            <a:spAutoFit/>
          </a:bodyPr>
          <a:lstStyle/>
          <a:p>
            <a:r>
              <a:rPr lang="en-US" dirty="0"/>
              <a:t>The current method of transmission cost allocation provides incentives for load to behave in ways that do not necessarily forestall the construction of new transmission equipment and that do not apply equally to all loads. </a:t>
            </a:r>
          </a:p>
        </p:txBody>
      </p:sp>
    </p:spTree>
    <p:extLst>
      <p:ext uri="{BB962C8B-B14F-4D97-AF65-F5344CB8AC3E}">
        <p14:creationId xmlns:p14="http://schemas.microsoft.com/office/powerpoint/2010/main" val="4026037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Change transmission cost allocation</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Include shadow price of AS constraints in clearing prices</a:t>
            </a:r>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pic>
        <p:nvPicPr>
          <p:cNvPr id="4" name="Picture 3"/>
          <p:cNvPicPr>
            <a:picLocks noChangeAspect="1"/>
          </p:cNvPicPr>
          <p:nvPr/>
        </p:nvPicPr>
        <p:blipFill>
          <a:blip r:embed="rId3"/>
          <a:stretch>
            <a:fillRect/>
          </a:stretch>
        </p:blipFill>
        <p:spPr>
          <a:xfrm>
            <a:off x="3962400" y="2494103"/>
            <a:ext cx="5029200" cy="3651821"/>
          </a:xfrm>
          <a:prstGeom prst="rect">
            <a:avLst/>
          </a:prstGeom>
        </p:spPr>
      </p:pic>
      <p:sp>
        <p:nvSpPr>
          <p:cNvPr id="8" name="TextBox 7"/>
          <p:cNvSpPr txBox="1"/>
          <p:nvPr/>
        </p:nvSpPr>
        <p:spPr>
          <a:xfrm>
            <a:off x="4953000" y="2057400"/>
            <a:ext cx="3505200" cy="430887"/>
          </a:xfrm>
          <a:prstGeom prst="rect">
            <a:avLst/>
          </a:prstGeom>
          <a:noFill/>
        </p:spPr>
        <p:txBody>
          <a:bodyPr wrap="square" rtlCol="0">
            <a:spAutoFit/>
          </a:bodyPr>
          <a:lstStyle/>
          <a:p>
            <a:pPr algn="ctr"/>
            <a:r>
              <a:rPr lang="en-US" sz="1100" b="1" dirty="0"/>
              <a:t>Daily Average of Responsive Reserves Provided by Load </a:t>
            </a:r>
            <a:r>
              <a:rPr lang="en-US" sz="1100" b="1" dirty="0" smtClean="0"/>
              <a:t>Resources</a:t>
            </a:r>
            <a:endParaRPr lang="en-US" sz="1100" b="1" dirty="0"/>
          </a:p>
        </p:txBody>
      </p:sp>
    </p:spTree>
    <p:extLst>
      <p:ext uri="{BB962C8B-B14F-4D97-AF65-F5344CB8AC3E}">
        <p14:creationId xmlns:p14="http://schemas.microsoft.com/office/powerpoint/2010/main" val="1834776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Change transmission cost allocation</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Include shadow price of AS constraints in clearing prices</a:t>
            </a:r>
          </a:p>
          <a:p>
            <a:pPr marL="457200" indent="-457200">
              <a:buFont typeface="+mj-lt"/>
              <a:buAutoNum type="arabicParenR"/>
            </a:pPr>
            <a:r>
              <a:rPr lang="en-US" sz="1600" dirty="0" smtClean="0">
                <a:latin typeface="Verdana" panose="020B0604030504040204" pitchFamily="34" charset="0"/>
                <a:ea typeface="Verdana" panose="020B0604030504040204" pitchFamily="34" charset="0"/>
              </a:rPr>
              <a:t>Modifications to RDPA</a:t>
            </a:r>
          </a:p>
          <a:p>
            <a:pPr marL="757238" lvl="1" indent="-457200">
              <a:buFont typeface="+mj-lt"/>
              <a:buAutoNum type="arabicParenR"/>
            </a:pPr>
            <a:r>
              <a:rPr lang="en-US" sz="1300" dirty="0" smtClean="0">
                <a:latin typeface="Verdana" panose="020B0604030504040204" pitchFamily="34" charset="0"/>
                <a:ea typeface="Verdana" panose="020B0604030504040204" pitchFamily="34" charset="0"/>
              </a:rPr>
              <a:t>Reliability MWs, not market MWs</a:t>
            </a:r>
          </a:p>
          <a:p>
            <a:pPr marL="757238" lvl="1" indent="-457200">
              <a:buFont typeface="+mj-lt"/>
              <a:buAutoNum type="arabicParenR"/>
            </a:pPr>
            <a:r>
              <a:rPr lang="en-US" sz="1300" dirty="0" smtClean="0">
                <a:latin typeface="Verdana" panose="020B0604030504040204" pitchFamily="34" charset="0"/>
                <a:ea typeface="Verdana" panose="020B0604030504040204" pitchFamily="34" charset="0"/>
              </a:rPr>
              <a:t>Adjust restoration time  </a:t>
            </a:r>
          </a:p>
          <a:p>
            <a:pPr marL="757238" lvl="1" indent="-457200">
              <a:buFont typeface="+mj-lt"/>
              <a:buAutoNum type="arabicParenR" startAt="3"/>
            </a:pPr>
            <a:r>
              <a:rPr lang="en-US" sz="1300" dirty="0" smtClean="0">
                <a:latin typeface="Verdana" panose="020B0604030504040204" pitchFamily="34" charset="0"/>
                <a:ea typeface="Verdana" panose="020B0604030504040204" pitchFamily="34" charset="0"/>
              </a:rPr>
              <a:t>Remove ERS deployed MWs from ORDC reserve calculations</a:t>
            </a: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p:cNvPicPr>
            <a:picLocks noChangeAspect="1"/>
          </p:cNvPicPr>
          <p:nvPr/>
        </p:nvPicPr>
        <p:blipFill>
          <a:blip r:embed="rId3"/>
          <a:stretch>
            <a:fillRect/>
          </a:stretch>
        </p:blipFill>
        <p:spPr>
          <a:xfrm>
            <a:off x="3810000" y="3668620"/>
            <a:ext cx="4953000" cy="2595880"/>
          </a:xfrm>
          <a:prstGeom prst="rect">
            <a:avLst/>
          </a:prstGeom>
        </p:spPr>
      </p:pic>
      <p:sp>
        <p:nvSpPr>
          <p:cNvPr id="7" name="TextBox 6"/>
          <p:cNvSpPr txBox="1"/>
          <p:nvPr/>
        </p:nvSpPr>
        <p:spPr>
          <a:xfrm>
            <a:off x="3657600" y="6275010"/>
            <a:ext cx="3581400" cy="400110"/>
          </a:xfrm>
          <a:prstGeom prst="rect">
            <a:avLst/>
          </a:prstGeom>
          <a:noFill/>
        </p:spPr>
        <p:txBody>
          <a:bodyPr wrap="square" rtlCol="0">
            <a:spAutoFit/>
          </a:bodyPr>
          <a:lstStyle/>
          <a:p>
            <a:r>
              <a:rPr lang="en-US" sz="1000" dirty="0" smtClean="0"/>
              <a:t>Source:  </a:t>
            </a:r>
            <a:r>
              <a:rPr lang="en-US" sz="1000" dirty="0" smtClean="0">
                <a:hlinkClick r:id="rId4"/>
              </a:rPr>
              <a:t>2019 </a:t>
            </a:r>
            <a:r>
              <a:rPr lang="en-US" sz="1000" dirty="0">
                <a:hlinkClick r:id="rId4"/>
              </a:rPr>
              <a:t>Annual Report of Demand Response in the ERCOT Region </a:t>
            </a:r>
            <a:r>
              <a:rPr lang="en-US" sz="1000" dirty="0"/>
              <a:t>(Mar. 2020</a:t>
            </a:r>
            <a:r>
              <a:rPr lang="en-US" sz="1000" dirty="0" smtClean="0"/>
              <a:t>)</a:t>
            </a:r>
            <a:endParaRPr lang="en-US" sz="1000" dirty="0"/>
          </a:p>
        </p:txBody>
      </p:sp>
      <p:sp>
        <p:nvSpPr>
          <p:cNvPr id="9" name="TextBox 8"/>
          <p:cNvSpPr txBox="1"/>
          <p:nvPr/>
        </p:nvSpPr>
        <p:spPr>
          <a:xfrm>
            <a:off x="4800600" y="3269548"/>
            <a:ext cx="4038600" cy="261610"/>
          </a:xfrm>
          <a:prstGeom prst="rect">
            <a:avLst/>
          </a:prstGeom>
          <a:noFill/>
        </p:spPr>
        <p:txBody>
          <a:bodyPr wrap="square" rtlCol="0">
            <a:spAutoFit/>
          </a:bodyPr>
          <a:lstStyle/>
          <a:p>
            <a:r>
              <a:rPr lang="en-US" sz="1100" dirty="0" smtClean="0"/>
              <a:t>ERS-30 </a:t>
            </a:r>
            <a:r>
              <a:rPr lang="en-US" sz="1100" dirty="0"/>
              <a:t>deployment event on August 15, 2019</a:t>
            </a:r>
          </a:p>
        </p:txBody>
      </p:sp>
      <p:sp>
        <p:nvSpPr>
          <p:cNvPr id="4" name="Rectangle 3"/>
          <p:cNvSpPr/>
          <p:nvPr/>
        </p:nvSpPr>
        <p:spPr>
          <a:xfrm>
            <a:off x="304800" y="3048000"/>
            <a:ext cx="583814" cy="388696"/>
          </a:xfrm>
          <a:prstGeom prst="rect">
            <a:avLst/>
          </a:prstGeom>
        </p:spPr>
        <p:txBody>
          <a:bodyPr wrap="none">
            <a:spAutoFit/>
          </a:bodyPr>
          <a:lstStyle/>
          <a:p>
            <a:pPr marL="342900" marR="0" lvl="0" indent="-342900">
              <a:lnSpc>
                <a:spcPct val="107000"/>
              </a:lnSpc>
              <a:spcBef>
                <a:spcPts val="0"/>
              </a:spcBef>
              <a:spcAft>
                <a:spcPts val="800"/>
              </a:spcAft>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6080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Change transmission cost allocation</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Include shadow price of AS constraints in </a:t>
            </a:r>
            <a:r>
              <a:rPr lang="en-US" sz="1600" dirty="0">
                <a:solidFill>
                  <a:schemeClr val="accent2">
                    <a:lumMod val="60000"/>
                    <a:lumOff val="40000"/>
                  </a:schemeClr>
                </a:solidFill>
                <a:latin typeface="Verdana" panose="020B0604030504040204" pitchFamily="34" charset="0"/>
                <a:ea typeface="Verdana" panose="020B0604030504040204" pitchFamily="34" charset="0"/>
              </a:rPr>
              <a:t>clearing prices</a:t>
            </a:r>
            <a:endParaRPr lang="en-US" sz="1600" dirty="0" smtClean="0">
              <a:solidFill>
                <a:schemeClr val="accent2">
                  <a:lumMod val="60000"/>
                  <a:lumOff val="40000"/>
                </a:schemeClr>
              </a:solidFill>
              <a:latin typeface="Verdana" panose="020B0604030504040204" pitchFamily="34" charset="0"/>
              <a:ea typeface="Verdana" panose="020B0604030504040204" pitchFamily="34" charset="0"/>
            </a:endParaRPr>
          </a:p>
          <a:p>
            <a:pPr marL="457200" indent="-457200">
              <a:buFont typeface="+mj-lt"/>
              <a:buAutoNum type="arabicParenR"/>
            </a:pPr>
            <a:r>
              <a:rPr lang="en-US" sz="1600" dirty="0">
                <a:solidFill>
                  <a:schemeClr val="accent2">
                    <a:lumMod val="60000"/>
                    <a:lumOff val="40000"/>
                  </a:schemeClr>
                </a:solidFill>
                <a:latin typeface="Verdana" panose="020B0604030504040204" pitchFamily="34" charset="0"/>
                <a:ea typeface="Verdana" panose="020B0604030504040204" pitchFamily="34" charset="0"/>
              </a:rPr>
              <a:t>Modifications to RDPA</a:t>
            </a:r>
          </a:p>
          <a:p>
            <a:pPr marL="757238" lvl="1" indent="-457200">
              <a:buFont typeface="+mj-lt"/>
              <a:buAutoNum type="arabicParenR"/>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Reliability MWs, not market MWs</a:t>
            </a:r>
          </a:p>
          <a:p>
            <a:pPr marL="757238" lvl="1" indent="-457200">
              <a:buFont typeface="+mj-lt"/>
              <a:buAutoNum type="arabicParenR"/>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Adjust restoration time  </a:t>
            </a:r>
          </a:p>
          <a:p>
            <a:pPr marL="757238" lvl="1" indent="-457200">
              <a:buFont typeface="+mj-lt"/>
              <a:buAutoNum type="arabicParenR" startAt="3"/>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Remove ERS deployed MWs from ORDC reserve calculations</a:t>
            </a:r>
          </a:p>
          <a:p>
            <a:pPr marL="457200" indent="-457200">
              <a:buFont typeface="+mj-lt"/>
              <a:buAutoNum type="arabicParenR"/>
            </a:pPr>
            <a:r>
              <a:rPr lang="en-US" sz="1600" dirty="0">
                <a:latin typeface="Verdana" panose="020B0604030504040204" pitchFamily="34" charset="0"/>
                <a:ea typeface="Verdana" panose="020B0604030504040204" pitchFamily="34" charset="0"/>
              </a:rPr>
              <a:t>Local (zonal) RDPA </a:t>
            </a:r>
          </a:p>
          <a:p>
            <a:pPr marL="0" indent="0">
              <a:buNone/>
            </a:pPr>
            <a:endParaRPr lang="en-US" sz="1600" dirty="0" smtClean="0">
              <a:latin typeface="Verdana" panose="020B0604030504040204" pitchFamily="34" charset="0"/>
              <a:ea typeface="Verdana" panose="020B0604030504040204" pitchFamily="34" charset="0"/>
            </a:endParaRP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sp>
        <p:nvSpPr>
          <p:cNvPr id="4" name="Rectangle 3"/>
          <p:cNvSpPr/>
          <p:nvPr/>
        </p:nvSpPr>
        <p:spPr>
          <a:xfrm>
            <a:off x="304800" y="3048000"/>
            <a:ext cx="583814" cy="388696"/>
          </a:xfrm>
          <a:prstGeom prst="rect">
            <a:avLst/>
          </a:prstGeom>
        </p:spPr>
        <p:txBody>
          <a:bodyPr wrap="none">
            <a:spAutoFit/>
          </a:bodyPr>
          <a:lstStyle/>
          <a:p>
            <a:pPr marL="342900" marR="0" lvl="0" indent="-342900">
              <a:lnSpc>
                <a:spcPct val="107000"/>
              </a:lnSpc>
              <a:spcBef>
                <a:spcPts val="0"/>
              </a:spcBef>
              <a:spcAft>
                <a:spcPts val="800"/>
              </a:spcAft>
              <a:buFont typeface="Wingdings" panose="05000000000000000000" pitchFamily="2" charset="2"/>
              <a:buChar char=""/>
            </a:pPr>
            <a:r>
              <a:rPr lang="en-US" dirty="0">
                <a:solidFill>
                  <a:schemeClr val="tx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 </a:t>
            </a:r>
            <a:endParaRPr lang="en-US" dirty="0">
              <a:solidFill>
                <a:schemeClr val="tx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3891880706"/>
              </p:ext>
            </p:extLst>
          </p:nvPr>
        </p:nvGraphicFramePr>
        <p:xfrm>
          <a:off x="4545724" y="346165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486357192"/>
              </p:ext>
            </p:extLst>
          </p:nvPr>
        </p:nvGraphicFramePr>
        <p:xfrm>
          <a:off x="4419600" y="68692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3818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Change transmission cost allocation</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Include shadow price of AS constraints in </a:t>
            </a:r>
            <a:r>
              <a:rPr lang="en-US" sz="1600" dirty="0">
                <a:solidFill>
                  <a:schemeClr val="accent2">
                    <a:lumMod val="60000"/>
                    <a:lumOff val="40000"/>
                  </a:schemeClr>
                </a:solidFill>
                <a:latin typeface="Verdana" panose="020B0604030504040204" pitchFamily="34" charset="0"/>
                <a:ea typeface="Verdana" panose="020B0604030504040204" pitchFamily="34" charset="0"/>
              </a:rPr>
              <a:t>clearing prices</a:t>
            </a:r>
            <a:endParaRPr lang="en-US" sz="1600" dirty="0" smtClean="0">
              <a:solidFill>
                <a:schemeClr val="accent2">
                  <a:lumMod val="60000"/>
                  <a:lumOff val="40000"/>
                </a:schemeClr>
              </a:solidFill>
              <a:latin typeface="Verdana" panose="020B0604030504040204" pitchFamily="34" charset="0"/>
              <a:ea typeface="Verdana" panose="020B0604030504040204" pitchFamily="34" charset="0"/>
            </a:endParaRPr>
          </a:p>
          <a:p>
            <a:pPr marL="457200" indent="-457200">
              <a:buFont typeface="+mj-lt"/>
              <a:buAutoNum type="arabicParenR"/>
            </a:pPr>
            <a:r>
              <a:rPr lang="en-US" sz="1600" dirty="0">
                <a:solidFill>
                  <a:schemeClr val="accent2">
                    <a:lumMod val="60000"/>
                    <a:lumOff val="40000"/>
                  </a:schemeClr>
                </a:solidFill>
                <a:latin typeface="Verdana" panose="020B0604030504040204" pitchFamily="34" charset="0"/>
                <a:ea typeface="Verdana" panose="020B0604030504040204" pitchFamily="34" charset="0"/>
              </a:rPr>
              <a:t>Modifications to RDPA</a:t>
            </a:r>
          </a:p>
          <a:p>
            <a:pPr marL="757238" lvl="1" indent="-457200">
              <a:buFont typeface="+mj-lt"/>
              <a:buAutoNum type="arabicParenR"/>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Reliability MWs, not market MWs</a:t>
            </a:r>
          </a:p>
          <a:p>
            <a:pPr marL="757238" lvl="1" indent="-457200">
              <a:buFont typeface="+mj-lt"/>
              <a:buAutoNum type="arabicParenR"/>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Adjust restoration time  </a:t>
            </a:r>
          </a:p>
          <a:p>
            <a:pPr marL="757238" lvl="1" indent="-457200">
              <a:buFont typeface="+mj-lt"/>
              <a:buAutoNum type="arabicParenR" startAt="3"/>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Remove ERS deployed MWs from ORDC reserve calculations</a:t>
            </a:r>
          </a:p>
          <a:p>
            <a:pPr marL="457200" indent="-457200">
              <a:buFont typeface="+mj-lt"/>
              <a:buAutoNum type="arabicParenR"/>
            </a:pPr>
            <a:r>
              <a:rPr lang="en-US" sz="1600" dirty="0">
                <a:solidFill>
                  <a:schemeClr val="tx2">
                    <a:lumMod val="60000"/>
                    <a:lumOff val="40000"/>
                  </a:schemeClr>
                </a:solidFill>
                <a:latin typeface="Verdana" panose="020B0604030504040204" pitchFamily="34" charset="0"/>
                <a:ea typeface="Verdana" panose="020B0604030504040204" pitchFamily="34" charset="0"/>
              </a:rPr>
              <a:t>Local (zonal) RDPA </a:t>
            </a:r>
            <a:endParaRPr lang="en-US" sz="1600" dirty="0" smtClean="0">
              <a:solidFill>
                <a:schemeClr val="tx2">
                  <a:lumMod val="60000"/>
                  <a:lumOff val="40000"/>
                </a:schemeClr>
              </a:solidFill>
              <a:latin typeface="Verdana" panose="020B0604030504040204" pitchFamily="34" charset="0"/>
              <a:ea typeface="Verdana" panose="020B0604030504040204" pitchFamily="34" charset="0"/>
            </a:endParaRPr>
          </a:p>
          <a:p>
            <a:pPr marL="457200" indent="-457200">
              <a:buFont typeface="+mj-lt"/>
              <a:buAutoNum type="arabicParenR"/>
            </a:pPr>
            <a:r>
              <a:rPr lang="en-US" sz="1600" dirty="0">
                <a:latin typeface="Verdana" panose="020B0604030504040204" pitchFamily="34" charset="0"/>
                <a:ea typeface="Verdana" panose="020B0604030504040204" pitchFamily="34" charset="0"/>
              </a:rPr>
              <a:t>Mitigated offer changes</a:t>
            </a:r>
          </a:p>
          <a:p>
            <a:pPr marL="757238" lvl="1" indent="-457200">
              <a:buFont typeface="+mj-lt"/>
              <a:buAutoNum type="arabicParenR"/>
            </a:pPr>
            <a:r>
              <a:rPr lang="en-US" sz="1300" dirty="0">
                <a:latin typeface="Verdana" panose="020B0604030504040204" pitchFamily="34" charset="0"/>
                <a:ea typeface="Verdana" panose="020B0604030504040204" pitchFamily="34" charset="0"/>
              </a:rPr>
              <a:t>Commitment costs for RUC intervals</a:t>
            </a:r>
          </a:p>
          <a:p>
            <a:pPr marL="757238" lvl="1" indent="-457200">
              <a:buFont typeface="+mj-lt"/>
              <a:buAutoNum type="arabicParenR"/>
            </a:pPr>
            <a:r>
              <a:rPr lang="en-US" sz="1300" dirty="0">
                <a:latin typeface="Verdana" panose="020B0604030504040204" pitchFamily="34" charset="0"/>
                <a:ea typeface="Verdana" panose="020B0604030504040204" pitchFamily="34" charset="0"/>
              </a:rPr>
              <a:t>Opportunity costs</a:t>
            </a:r>
          </a:p>
          <a:p>
            <a:pPr marL="757238" lvl="1" indent="-457200">
              <a:buFont typeface="+mj-lt"/>
              <a:buAutoNum type="arabicParenR"/>
            </a:pPr>
            <a:r>
              <a:rPr lang="en-US" sz="1300" dirty="0">
                <a:latin typeface="Verdana" panose="020B0604030504040204" pitchFamily="34" charset="0"/>
                <a:ea typeface="Verdana" panose="020B0604030504040204" pitchFamily="34" charset="0"/>
              </a:rPr>
              <a:t>Ensure no fixed/non-marginal costs included in fuel adder</a:t>
            </a:r>
          </a:p>
          <a:p>
            <a:pPr marL="457200" indent="-457200">
              <a:buFont typeface="+mj-lt"/>
              <a:buAutoNum type="arabicParenR"/>
            </a:pPr>
            <a:endParaRPr lang="en-US" sz="1600" dirty="0">
              <a:latin typeface="Verdana" panose="020B0604030504040204" pitchFamily="34" charset="0"/>
              <a:ea typeface="Verdana" panose="020B0604030504040204" pitchFamily="34" charset="0"/>
            </a:endParaRPr>
          </a:p>
          <a:p>
            <a:pPr marL="0" indent="0">
              <a:buNone/>
            </a:pPr>
            <a:endParaRPr lang="en-US" sz="1600" dirty="0" smtClean="0">
              <a:latin typeface="Verdana" panose="020B0604030504040204" pitchFamily="34" charset="0"/>
              <a:ea typeface="Verdana" panose="020B0604030504040204" pitchFamily="34" charset="0"/>
            </a:endParaRP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sp>
        <p:nvSpPr>
          <p:cNvPr id="4" name="Rectangle 3"/>
          <p:cNvSpPr/>
          <p:nvPr/>
        </p:nvSpPr>
        <p:spPr>
          <a:xfrm>
            <a:off x="304800" y="3048000"/>
            <a:ext cx="583814" cy="388696"/>
          </a:xfrm>
          <a:prstGeom prst="rect">
            <a:avLst/>
          </a:prstGeom>
        </p:spPr>
        <p:txBody>
          <a:bodyPr wrap="none">
            <a:spAutoFit/>
          </a:bodyPr>
          <a:lstStyle/>
          <a:p>
            <a:pPr marL="342900" marR="0" lvl="0" indent="-342900">
              <a:lnSpc>
                <a:spcPct val="107000"/>
              </a:lnSpc>
              <a:spcBef>
                <a:spcPts val="0"/>
              </a:spcBef>
              <a:spcAft>
                <a:spcPts val="800"/>
              </a:spcAft>
              <a:buFont typeface="Wingdings" panose="05000000000000000000" pitchFamily="2" charset="2"/>
              <a:buChar char=""/>
            </a:pPr>
            <a:r>
              <a:rPr lang="en-US" dirty="0">
                <a:solidFill>
                  <a:schemeClr val="tx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 </a:t>
            </a:r>
            <a:endParaRPr lang="en-US" dirty="0">
              <a:solidFill>
                <a:schemeClr val="tx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5334000" y="3810000"/>
            <a:ext cx="3657600" cy="1815882"/>
          </a:xfrm>
          <a:prstGeom prst="rect">
            <a:avLst/>
          </a:prstGeom>
          <a:noFill/>
        </p:spPr>
        <p:txBody>
          <a:bodyPr wrap="square" rtlCol="0">
            <a:spAutoFit/>
          </a:bodyPr>
          <a:lstStyle/>
          <a:p>
            <a:r>
              <a:rPr lang="en-US" sz="1600" dirty="0" smtClean="0"/>
              <a:t>- Marginal costs include </a:t>
            </a:r>
            <a:r>
              <a:rPr lang="en-US" sz="1600" dirty="0"/>
              <a:t>more than direct financial costs, including risk and opportunity </a:t>
            </a:r>
            <a:r>
              <a:rPr lang="en-US" sz="1600" dirty="0" smtClean="0"/>
              <a:t>costs</a:t>
            </a:r>
          </a:p>
          <a:p>
            <a:r>
              <a:rPr lang="en-US" sz="1600" dirty="0" smtClean="0"/>
              <a:t>-</a:t>
            </a:r>
            <a:r>
              <a:rPr lang="en-US" sz="1600" dirty="0"/>
              <a:t> </a:t>
            </a:r>
            <a:r>
              <a:rPr lang="en-US" sz="1600" dirty="0" smtClean="0"/>
              <a:t>Commitment costs (startup and min-energy) should be factored into the mitigated offer when ERCOT makes the commitment decision.</a:t>
            </a:r>
            <a:r>
              <a:rPr lang="en-US" sz="1600" dirty="0"/>
              <a:t>  </a:t>
            </a:r>
          </a:p>
        </p:txBody>
      </p:sp>
    </p:spTree>
    <p:extLst>
      <p:ext uri="{BB962C8B-B14F-4D97-AF65-F5344CB8AC3E}">
        <p14:creationId xmlns:p14="http://schemas.microsoft.com/office/powerpoint/2010/main" val="3998710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State of the Market Recommendations</a:t>
            </a:r>
            <a:endParaRPr lang="en-US" dirty="0"/>
          </a:p>
        </p:txBody>
      </p:sp>
      <p:sp>
        <p:nvSpPr>
          <p:cNvPr id="3" name="Content Placeholder 2"/>
          <p:cNvSpPr>
            <a:spLocks noGrp="1"/>
          </p:cNvSpPr>
          <p:nvPr>
            <p:ph idx="1"/>
          </p:nvPr>
        </p:nvSpPr>
        <p:spPr>
          <a:xfrm>
            <a:off x="239072" y="1143000"/>
            <a:ext cx="4790128" cy="4853233"/>
          </a:xfrm>
        </p:spPr>
        <p:txBody>
          <a:bodyPr/>
          <a:lstStyle/>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Remove RUC opt-out</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Eliminate 2% rule</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Change transmission cost allocation</a:t>
            </a:r>
          </a:p>
          <a:p>
            <a:pPr marL="457200" indent="-457200">
              <a:buFont typeface="+mj-lt"/>
              <a:buAutoNum type="arabicParenR"/>
            </a:pPr>
            <a:r>
              <a:rPr lang="en-US" sz="1600" dirty="0" smtClean="0">
                <a:solidFill>
                  <a:schemeClr val="accent2">
                    <a:lumMod val="60000"/>
                    <a:lumOff val="40000"/>
                  </a:schemeClr>
                </a:solidFill>
                <a:latin typeface="Verdana" panose="020B0604030504040204" pitchFamily="34" charset="0"/>
                <a:ea typeface="Verdana" panose="020B0604030504040204" pitchFamily="34" charset="0"/>
              </a:rPr>
              <a:t>Include shadow price of AS constraints in </a:t>
            </a:r>
            <a:r>
              <a:rPr lang="en-US" sz="1600" dirty="0">
                <a:solidFill>
                  <a:schemeClr val="accent2">
                    <a:lumMod val="60000"/>
                    <a:lumOff val="40000"/>
                  </a:schemeClr>
                </a:solidFill>
                <a:latin typeface="Verdana" panose="020B0604030504040204" pitchFamily="34" charset="0"/>
                <a:ea typeface="Verdana" panose="020B0604030504040204" pitchFamily="34" charset="0"/>
              </a:rPr>
              <a:t>clearing prices</a:t>
            </a:r>
            <a:endParaRPr lang="en-US" sz="1600" dirty="0" smtClean="0">
              <a:solidFill>
                <a:schemeClr val="accent2">
                  <a:lumMod val="60000"/>
                  <a:lumOff val="40000"/>
                </a:schemeClr>
              </a:solidFill>
              <a:latin typeface="Verdana" panose="020B0604030504040204" pitchFamily="34" charset="0"/>
              <a:ea typeface="Verdana" panose="020B0604030504040204" pitchFamily="34" charset="0"/>
            </a:endParaRPr>
          </a:p>
          <a:p>
            <a:pPr marL="457200" indent="-457200">
              <a:buFont typeface="+mj-lt"/>
              <a:buAutoNum type="arabicParenR"/>
            </a:pPr>
            <a:r>
              <a:rPr lang="en-US" sz="1600" dirty="0">
                <a:solidFill>
                  <a:schemeClr val="accent2">
                    <a:lumMod val="60000"/>
                    <a:lumOff val="40000"/>
                  </a:schemeClr>
                </a:solidFill>
                <a:latin typeface="Verdana" panose="020B0604030504040204" pitchFamily="34" charset="0"/>
                <a:ea typeface="Verdana" panose="020B0604030504040204" pitchFamily="34" charset="0"/>
              </a:rPr>
              <a:t>Modifications to RDPA</a:t>
            </a:r>
          </a:p>
          <a:p>
            <a:pPr marL="757238" lvl="1" indent="-457200">
              <a:buFont typeface="+mj-lt"/>
              <a:buAutoNum type="arabicParenR"/>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Reliability MWs, not market MWs</a:t>
            </a:r>
          </a:p>
          <a:p>
            <a:pPr marL="757238" lvl="1" indent="-457200">
              <a:buFont typeface="+mj-lt"/>
              <a:buAutoNum type="arabicParenR"/>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Adjust restoration time  </a:t>
            </a:r>
          </a:p>
          <a:p>
            <a:pPr marL="757238" lvl="1" indent="-457200">
              <a:buFont typeface="+mj-lt"/>
              <a:buAutoNum type="arabicParenR" startAt="3"/>
            </a:pPr>
            <a:r>
              <a:rPr lang="en-US" sz="1300" dirty="0" smtClean="0">
                <a:solidFill>
                  <a:schemeClr val="tx2">
                    <a:lumMod val="60000"/>
                    <a:lumOff val="40000"/>
                  </a:schemeClr>
                </a:solidFill>
                <a:latin typeface="Verdana" panose="020B0604030504040204" pitchFamily="34" charset="0"/>
                <a:ea typeface="Verdana" panose="020B0604030504040204" pitchFamily="34" charset="0"/>
              </a:rPr>
              <a:t>Remove ERS deployed MWs from ORDC reserve calculations</a:t>
            </a:r>
          </a:p>
          <a:p>
            <a:pPr marL="457200" indent="-457200">
              <a:buFont typeface="+mj-lt"/>
              <a:buAutoNum type="arabicParenR"/>
            </a:pPr>
            <a:r>
              <a:rPr lang="en-US" sz="1600" dirty="0">
                <a:solidFill>
                  <a:schemeClr val="tx2">
                    <a:lumMod val="60000"/>
                    <a:lumOff val="40000"/>
                  </a:schemeClr>
                </a:solidFill>
                <a:latin typeface="Verdana" panose="020B0604030504040204" pitchFamily="34" charset="0"/>
                <a:ea typeface="Verdana" panose="020B0604030504040204" pitchFamily="34" charset="0"/>
              </a:rPr>
              <a:t>Local (zonal) RDPA </a:t>
            </a:r>
            <a:endParaRPr lang="en-US" sz="1600" dirty="0" smtClean="0">
              <a:solidFill>
                <a:schemeClr val="tx2">
                  <a:lumMod val="60000"/>
                  <a:lumOff val="40000"/>
                </a:schemeClr>
              </a:solidFill>
              <a:latin typeface="Verdana" panose="020B0604030504040204" pitchFamily="34" charset="0"/>
              <a:ea typeface="Verdana" panose="020B0604030504040204" pitchFamily="34" charset="0"/>
            </a:endParaRPr>
          </a:p>
          <a:p>
            <a:pPr marL="457200" indent="-457200">
              <a:buFont typeface="+mj-lt"/>
              <a:buAutoNum type="arabicParenR"/>
            </a:pPr>
            <a:r>
              <a:rPr lang="en-US" sz="1600" dirty="0">
                <a:solidFill>
                  <a:schemeClr val="tx2">
                    <a:lumMod val="60000"/>
                    <a:lumOff val="40000"/>
                  </a:schemeClr>
                </a:solidFill>
                <a:latin typeface="Verdana" panose="020B0604030504040204" pitchFamily="34" charset="0"/>
                <a:ea typeface="Verdana" panose="020B0604030504040204" pitchFamily="34" charset="0"/>
              </a:rPr>
              <a:t>Mitigated offer changes</a:t>
            </a:r>
          </a:p>
          <a:p>
            <a:pPr marL="757238" lvl="1" indent="-457200">
              <a:buFont typeface="+mj-lt"/>
              <a:buAutoNum type="arabicParenR"/>
            </a:pPr>
            <a:r>
              <a:rPr lang="en-US" sz="1300" dirty="0">
                <a:solidFill>
                  <a:schemeClr val="tx2">
                    <a:lumMod val="60000"/>
                    <a:lumOff val="40000"/>
                  </a:schemeClr>
                </a:solidFill>
                <a:latin typeface="Verdana" panose="020B0604030504040204" pitchFamily="34" charset="0"/>
                <a:ea typeface="Verdana" panose="020B0604030504040204" pitchFamily="34" charset="0"/>
              </a:rPr>
              <a:t>Commitment costs for RUC intervals</a:t>
            </a:r>
          </a:p>
          <a:p>
            <a:pPr marL="757238" lvl="1" indent="-457200">
              <a:buFont typeface="+mj-lt"/>
              <a:buAutoNum type="arabicParenR"/>
            </a:pPr>
            <a:r>
              <a:rPr lang="en-US" sz="1300" dirty="0">
                <a:solidFill>
                  <a:schemeClr val="tx2">
                    <a:lumMod val="60000"/>
                    <a:lumOff val="40000"/>
                  </a:schemeClr>
                </a:solidFill>
                <a:latin typeface="Verdana" panose="020B0604030504040204" pitchFamily="34" charset="0"/>
                <a:ea typeface="Verdana" panose="020B0604030504040204" pitchFamily="34" charset="0"/>
              </a:rPr>
              <a:t>Opportunity costs</a:t>
            </a:r>
          </a:p>
          <a:p>
            <a:pPr marL="757238" lvl="1" indent="-457200">
              <a:buFont typeface="+mj-lt"/>
              <a:buAutoNum type="arabicParenR"/>
            </a:pPr>
            <a:r>
              <a:rPr lang="en-US" sz="1300" dirty="0">
                <a:solidFill>
                  <a:schemeClr val="tx2">
                    <a:lumMod val="60000"/>
                    <a:lumOff val="40000"/>
                  </a:schemeClr>
                </a:solidFill>
                <a:latin typeface="Verdana" panose="020B0604030504040204" pitchFamily="34" charset="0"/>
                <a:ea typeface="Verdana" panose="020B0604030504040204" pitchFamily="34" charset="0"/>
              </a:rPr>
              <a:t>Ensure no fixed/non-marginal costs included in fuel </a:t>
            </a:r>
            <a:r>
              <a:rPr lang="en-US" sz="1300" dirty="0" smtClean="0">
                <a:solidFill>
                  <a:schemeClr val="tx2">
                    <a:lumMod val="60000"/>
                    <a:lumOff val="40000"/>
                  </a:schemeClr>
                </a:solidFill>
                <a:latin typeface="Verdana" panose="020B0604030504040204" pitchFamily="34" charset="0"/>
                <a:ea typeface="Verdana" panose="020B0604030504040204" pitchFamily="34" charset="0"/>
              </a:rPr>
              <a:t>adder</a:t>
            </a:r>
          </a:p>
          <a:p>
            <a:pPr marL="457200" indent="-457200">
              <a:buFont typeface="+mj-lt"/>
              <a:buAutoNum type="arabicParenR"/>
            </a:pPr>
            <a:r>
              <a:rPr lang="en-US" sz="1600" dirty="0">
                <a:latin typeface="Verdana" panose="020B0604030504040204" pitchFamily="34" charset="0"/>
                <a:ea typeface="Verdana" panose="020B0604030504040204" pitchFamily="34" charset="0"/>
              </a:rPr>
              <a:t>Implement transmission demand </a:t>
            </a:r>
            <a:r>
              <a:rPr lang="en-US" sz="1600" dirty="0" smtClean="0">
                <a:latin typeface="Verdana" panose="020B0604030504040204" pitchFamily="34" charset="0"/>
                <a:ea typeface="Verdana" panose="020B0604030504040204" pitchFamily="34" charset="0"/>
              </a:rPr>
              <a:t>curves</a:t>
            </a:r>
            <a:endParaRPr lang="en-US" sz="1600" dirty="0">
              <a:latin typeface="Verdana" panose="020B0604030504040204" pitchFamily="34" charset="0"/>
              <a:ea typeface="Verdana" panose="020B0604030504040204" pitchFamily="34" charset="0"/>
            </a:endParaRPr>
          </a:p>
          <a:p>
            <a:pPr marL="457200" indent="-457200">
              <a:buFont typeface="+mj-lt"/>
              <a:buAutoNum type="arabicParenR"/>
            </a:pPr>
            <a:endParaRPr lang="en-US" sz="1600" dirty="0">
              <a:latin typeface="Verdana" panose="020B0604030504040204" pitchFamily="34" charset="0"/>
              <a:ea typeface="Verdana" panose="020B0604030504040204" pitchFamily="34" charset="0"/>
            </a:endParaRPr>
          </a:p>
          <a:p>
            <a:pPr marL="0" indent="0">
              <a:buNone/>
            </a:pPr>
            <a:endParaRPr lang="en-US" sz="1600" dirty="0" smtClean="0">
              <a:latin typeface="Verdana" panose="020B0604030504040204" pitchFamily="34" charset="0"/>
              <a:ea typeface="Verdana" panose="020B0604030504040204" pitchFamily="34" charset="0"/>
            </a:endParaRPr>
          </a:p>
          <a:p>
            <a:pPr marL="0" indent="0">
              <a:buNone/>
            </a:pPr>
            <a:endParaRPr lang="en-US" sz="1800" dirty="0" smtClean="0">
              <a:latin typeface="Verdana" panose="020B0604030504040204" pitchFamily="34" charset="0"/>
              <a:ea typeface="Verdana" panose="020B0604030504040204" pitchFamily="34" charset="0"/>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
        <p:nvSpPr>
          <p:cNvPr id="4" name="Rectangle 3"/>
          <p:cNvSpPr/>
          <p:nvPr/>
        </p:nvSpPr>
        <p:spPr>
          <a:xfrm>
            <a:off x="304800" y="3048000"/>
            <a:ext cx="583814" cy="388696"/>
          </a:xfrm>
          <a:prstGeom prst="rect">
            <a:avLst/>
          </a:prstGeom>
        </p:spPr>
        <p:txBody>
          <a:bodyPr wrap="none">
            <a:spAutoFit/>
          </a:bodyPr>
          <a:lstStyle/>
          <a:p>
            <a:pPr marL="342900" marR="0" lvl="0" indent="-342900">
              <a:lnSpc>
                <a:spcPct val="107000"/>
              </a:lnSpc>
              <a:spcBef>
                <a:spcPts val="0"/>
              </a:spcBef>
              <a:spcAft>
                <a:spcPts val="800"/>
              </a:spcAft>
              <a:buFont typeface="Wingdings" panose="05000000000000000000" pitchFamily="2" charset="2"/>
              <a:buChar char=""/>
            </a:pPr>
            <a:r>
              <a:rPr lang="en-US" dirty="0">
                <a:solidFill>
                  <a:schemeClr val="tx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 </a:t>
            </a:r>
            <a:endParaRPr lang="en-US" dirty="0">
              <a:solidFill>
                <a:schemeClr val="tx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3891880706"/>
              </p:ext>
            </p:extLst>
          </p:nvPr>
        </p:nvGraphicFramePr>
        <p:xfrm>
          <a:off x="4545724" y="346165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486357192"/>
              </p:ext>
            </p:extLst>
          </p:nvPr>
        </p:nvGraphicFramePr>
        <p:xfrm>
          <a:off x="4419600" y="686926"/>
          <a:ext cx="4572000"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9" name="Picture 8"/>
          <p:cNvPicPr>
            <a:picLocks noChangeAspect="1"/>
          </p:cNvPicPr>
          <p:nvPr/>
        </p:nvPicPr>
        <p:blipFill>
          <a:blip r:embed="rId5"/>
          <a:stretch>
            <a:fillRect/>
          </a:stretch>
        </p:blipFill>
        <p:spPr>
          <a:xfrm>
            <a:off x="3276600" y="902503"/>
            <a:ext cx="5791200" cy="4202897"/>
          </a:xfrm>
          <a:prstGeom prst="rect">
            <a:avLst/>
          </a:prstGeom>
        </p:spPr>
      </p:pic>
      <p:sp>
        <p:nvSpPr>
          <p:cNvPr id="12" name="TextBox 11"/>
          <p:cNvSpPr txBox="1"/>
          <p:nvPr/>
        </p:nvSpPr>
        <p:spPr>
          <a:xfrm>
            <a:off x="4682359" y="669433"/>
            <a:ext cx="3810000" cy="261610"/>
          </a:xfrm>
          <a:prstGeom prst="rect">
            <a:avLst/>
          </a:prstGeom>
          <a:noFill/>
        </p:spPr>
        <p:txBody>
          <a:bodyPr wrap="square" rtlCol="0">
            <a:spAutoFit/>
          </a:bodyPr>
          <a:lstStyle/>
          <a:p>
            <a:r>
              <a:rPr lang="en-US" sz="1100" dirty="0" smtClean="0"/>
              <a:t>Percentage Overload of Violated Constraints</a:t>
            </a:r>
            <a:endParaRPr lang="en-US" sz="1100" dirty="0"/>
          </a:p>
        </p:txBody>
      </p:sp>
    </p:spTree>
    <p:extLst>
      <p:ext uri="{BB962C8B-B14F-4D97-AF65-F5344CB8AC3E}">
        <p14:creationId xmlns:p14="http://schemas.microsoft.com/office/powerpoint/2010/main" val="1507731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633</Words>
  <Application>Microsoft Office PowerPoint</Application>
  <PresentationFormat>On-screen Show (4:3)</PresentationFormat>
  <Paragraphs>138</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Times New Roman</vt:lpstr>
      <vt:lpstr>Verdana</vt:lpstr>
      <vt:lpstr>Wingdings</vt:lpstr>
      <vt:lpstr>1_Custom Design</vt:lpstr>
      <vt:lpstr>Inside pages</vt:lpstr>
      <vt:lpstr>PowerPoint Presentation</vt:lpstr>
      <vt:lpstr>2019 State of the Market Recommendations</vt:lpstr>
      <vt:lpstr>2019 State of the Market Recommendations</vt:lpstr>
      <vt:lpstr>2019 State of the Market Recommendations</vt:lpstr>
      <vt:lpstr>2019 State of the Market Recommendations</vt:lpstr>
      <vt:lpstr>2019 State of the Market Recommendations</vt:lpstr>
      <vt:lpstr>2019 State of the Market Recommendations</vt:lpstr>
      <vt:lpstr>2019 State of the Market Recommendations</vt:lpstr>
      <vt:lpstr>2019 State of the Market Recommendations</vt:lpstr>
      <vt:lpstr>2019 State of the Market Recommendations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2020-06-01T18:00:08Z</dcterms:created>
  <dcterms:modified xsi:type="dcterms:W3CDTF">2020-07-08T13:17:26Z</dcterms:modified>
</cp:coreProperties>
</file>