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355" r:id="rId7"/>
    <p:sldId id="549" r:id="rId8"/>
    <p:sldId id="548" r:id="rId9"/>
    <p:sldId id="550" r:id="rId10"/>
    <p:sldId id="552" r:id="rId11"/>
    <p:sldId id="554" r:id="rId12"/>
    <p:sldId id="556" r:id="rId13"/>
    <p:sldId id="551" r:id="rId14"/>
    <p:sldId id="555" r:id="rId15"/>
    <p:sldId id="53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arinos, Marcelo" initials="MM" lastIdx="1" clrIdx="0">
    <p:extLst>
      <p:ext uri="{19B8F6BF-5375-455C-9EA6-DF929625EA0E}">
        <p15:presenceInfo xmlns:p15="http://schemas.microsoft.com/office/powerpoint/2012/main" userId="S-1-5-21-639947351-343809578-3807592339-559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C6"/>
    <a:srgbClr val="FFFF00"/>
    <a:srgbClr val="5B6770"/>
    <a:srgbClr val="093C61"/>
    <a:srgbClr val="B03018"/>
    <a:srgbClr val="FF8200"/>
    <a:srgbClr val="685BC7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52" autoAdjust="0"/>
    <p:restoredTop sz="96931" autoAdjust="0"/>
  </p:normalViewPr>
  <p:slideViewPr>
    <p:cSldViewPr showGuides="1">
      <p:cViewPr varScale="1">
        <p:scale>
          <a:sx n="135" d="100"/>
          <a:sy n="135" d="100"/>
        </p:scale>
        <p:origin x="112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52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54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BESTFORCE April 16,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4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BESTFORCE April 16, 2020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4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200" smtClean="0">
                <a:solidFill>
                  <a:prstClr val="black"/>
                </a:solidFill>
              </a:rPr>
              <a:pPr/>
              <a:t>‹#›</a:t>
            </a:fld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5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26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9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BESTFORCE April 16,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1" y="3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1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pa.org/wp-content/uploads/2017/10/HDR-Battery-Energy-Storage-Assessment.pdf" TargetMode="External"/><Relationship Id="rId2" Type="http://schemas.openxmlformats.org/officeDocument/2006/relationships/hyperlink" Target="https://www.energy.gov/sites/prod/files/2019/07/f65/Storage%20Cost%20and%20Performance%20Characterization%20Report_Final.pdf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38600" y="1632496"/>
            <a:ext cx="487680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chemeClr val="tx2"/>
                </a:solidFill>
              </a:rPr>
              <a:t>Settlement of ESRs During a Market Suspension and Restart</a:t>
            </a:r>
            <a:endParaRPr lang="en-US" sz="2000" b="1" dirty="0" smtClean="0">
              <a:solidFill>
                <a:schemeClr val="tx2"/>
              </a:solidFill>
            </a:endParaRPr>
          </a:p>
          <a:p>
            <a:endParaRPr lang="en-US" sz="2000" b="1" dirty="0" smtClean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sz="2000" b="1" dirty="0" smtClean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Ino González</a:t>
            </a:r>
          </a:p>
          <a:p>
            <a:r>
              <a:rPr lang="en-US" sz="2000" smtClean="0">
                <a:solidFill>
                  <a:schemeClr val="tx2"/>
                </a:solidFill>
              </a:rPr>
              <a:t>ERCOT </a:t>
            </a:r>
            <a:endParaRPr lang="en-US" sz="2000" dirty="0" smtClean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BESTFORCE	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May 21, 2020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5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9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BESTFORCE April 16, 2020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828800"/>
            <a:ext cx="397022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16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Market Suspension </a:t>
            </a:r>
            <a:r>
              <a:rPr lang="en-US" dirty="0" smtClean="0"/>
              <a:t>Triggering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31983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 Market Suspension triggering event may result in the suspension and restart of market </a:t>
            </a:r>
            <a:r>
              <a:rPr lang="en-US" sz="2000" dirty="0" smtClean="0"/>
              <a:t>activities, </a:t>
            </a:r>
            <a:r>
              <a:rPr lang="en-US" sz="2000" dirty="0"/>
              <a:t>including but not limited </a:t>
            </a:r>
            <a:r>
              <a:rPr lang="en-US" sz="2000" dirty="0" smtClean="0"/>
              <a:t>to: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+mj-lt"/>
              <a:buAutoNum type="alphaLcPeriod"/>
            </a:pPr>
            <a:r>
              <a:rPr lang="en-US" sz="2000" dirty="0" smtClean="0"/>
              <a:t>Day-Ahead </a:t>
            </a:r>
            <a:r>
              <a:rPr lang="en-US" sz="2000" dirty="0"/>
              <a:t>Market (DAM) </a:t>
            </a:r>
            <a:r>
              <a:rPr lang="en-US" sz="2000" dirty="0" smtClean="0"/>
              <a:t>activities;</a:t>
            </a:r>
            <a:endParaRPr lang="en-US" sz="2000" dirty="0"/>
          </a:p>
          <a:p>
            <a:pPr>
              <a:buFont typeface="+mj-lt"/>
              <a:buAutoNum type="alphaLcPeriod"/>
            </a:pPr>
            <a:r>
              <a:rPr lang="en-US" sz="2000" dirty="0" smtClean="0"/>
              <a:t>Real-Time </a:t>
            </a:r>
            <a:r>
              <a:rPr lang="en-US" sz="2000" dirty="0"/>
              <a:t>Market (RTM) </a:t>
            </a:r>
            <a:r>
              <a:rPr lang="en-US" sz="2000" dirty="0" smtClean="0"/>
              <a:t>activities;</a:t>
            </a:r>
            <a:endParaRPr lang="en-US" sz="2000" dirty="0"/>
          </a:p>
          <a:p>
            <a:pPr>
              <a:buFont typeface="+mj-lt"/>
              <a:buAutoNum type="alphaLcPeriod"/>
            </a:pPr>
            <a:r>
              <a:rPr lang="en-US" sz="2000" dirty="0" smtClean="0"/>
              <a:t>Congestion </a:t>
            </a:r>
            <a:r>
              <a:rPr lang="en-US" sz="2000" dirty="0"/>
              <a:t>Revenue Right (CRR) Auctions;</a:t>
            </a:r>
          </a:p>
          <a:p>
            <a:pPr>
              <a:buFont typeface="+mj-lt"/>
              <a:buAutoNum type="alphaLcPeriod"/>
            </a:pPr>
            <a:r>
              <a:rPr lang="en-US" sz="2000" dirty="0" smtClean="0"/>
              <a:t>Market </a:t>
            </a:r>
            <a:r>
              <a:rPr lang="en-US" sz="2000" dirty="0"/>
              <a:t>credit activities;</a:t>
            </a:r>
          </a:p>
          <a:p>
            <a:pPr>
              <a:buFont typeface="+mj-lt"/>
              <a:buAutoNum type="alphaLcPeriod"/>
            </a:pPr>
            <a:r>
              <a:rPr lang="en-US" sz="2000" dirty="0" smtClean="0"/>
              <a:t>Retail </a:t>
            </a:r>
            <a:r>
              <a:rPr lang="en-US" sz="2000" dirty="0"/>
              <a:t>market activities; </a:t>
            </a:r>
          </a:p>
          <a:p>
            <a:pPr>
              <a:buFont typeface="+mj-lt"/>
              <a:buAutoNum type="alphaLcPeriod"/>
            </a:pPr>
            <a:r>
              <a:rPr lang="en-US" sz="2000" dirty="0" smtClean="0"/>
              <a:t>Network </a:t>
            </a:r>
            <a:r>
              <a:rPr lang="en-US" sz="2000" dirty="0"/>
              <a:t>Operations Model updates;</a:t>
            </a:r>
          </a:p>
          <a:p>
            <a:pPr>
              <a:buFont typeface="+mj-lt"/>
              <a:buAutoNum type="alphaLcPeriod"/>
            </a:pPr>
            <a:r>
              <a:rPr lang="en-US" sz="2000" dirty="0" smtClean="0"/>
              <a:t>Market </a:t>
            </a:r>
            <a:r>
              <a:rPr lang="en-US" sz="2000" dirty="0"/>
              <a:t>reporting activities; and</a:t>
            </a:r>
          </a:p>
          <a:p>
            <a:pPr>
              <a:buFont typeface="+mj-lt"/>
              <a:buAutoNum type="alphaLcPeriod"/>
            </a:pPr>
            <a:r>
              <a:rPr lang="en-US" sz="2000" dirty="0" smtClean="0"/>
              <a:t>Other </a:t>
            </a:r>
            <a:r>
              <a:rPr lang="en-US" sz="2000" dirty="0"/>
              <a:t>impacted ERCOT operations and activities.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Market Suspension </a:t>
            </a:r>
            <a:r>
              <a:rPr lang="en-US" dirty="0" smtClean="0"/>
              <a:t>Make-Whole Payment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624" y="1143000"/>
            <a:ext cx="8060575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NPRR850, </a:t>
            </a:r>
            <a:r>
              <a:rPr lang="en-US" sz="2000" u="sng" dirty="0"/>
              <a:t>Market Suspension and </a:t>
            </a:r>
            <a:r>
              <a:rPr lang="en-US" sz="2000" u="sng" dirty="0" smtClean="0"/>
              <a:t>Restart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QSEs </a:t>
            </a:r>
            <a:r>
              <a:rPr lang="en-US" sz="2000" dirty="0"/>
              <a:t>representing Resources that support restoration of the ERCOT Transmission Grid shall be made whole to their costs as described in Section </a:t>
            </a:r>
            <a:r>
              <a:rPr lang="en-US" sz="2000" dirty="0" smtClean="0"/>
              <a:t>25.5</a:t>
            </a:r>
            <a:r>
              <a:rPr lang="en-US" sz="2000" dirty="0"/>
              <a:t>, Market Suspension and Market Restart Settlement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Startup </a:t>
            </a:r>
            <a:r>
              <a:rPr lang="en-US" sz="2000" dirty="0"/>
              <a:t>c</a:t>
            </a:r>
            <a:r>
              <a:rPr lang="en-US" sz="2000" dirty="0" smtClean="0"/>
              <a:t>osts </a:t>
            </a:r>
            <a:r>
              <a:rPr lang="en-US" sz="2000" dirty="0"/>
              <a:t>and operating costs incurred during a Market Suspension shall be uplifted on a Load Ratio Share (LRS) basis after Market Restart.  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5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Market Suspension </a:t>
            </a:r>
            <a:r>
              <a:rPr lang="en-US" dirty="0" smtClean="0"/>
              <a:t>Make-Whole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624" y="1143000"/>
            <a:ext cx="8060575" cy="51054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7624" y="1524000"/>
            <a:ext cx="7603376" cy="39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Make-Whole </a:t>
            </a:r>
            <a:r>
              <a:rPr lang="pt-BR" sz="2000" dirty="0" smtClean="0"/>
              <a:t>Payment = (-1)* (Start-Up </a:t>
            </a:r>
            <a:r>
              <a:rPr lang="pt-BR" sz="2000" dirty="0"/>
              <a:t>Cost + Operating Costs)</a:t>
            </a:r>
          </a:p>
          <a:p>
            <a:endParaRPr lang="pt-BR" sz="2000" dirty="0"/>
          </a:p>
          <a:p>
            <a:r>
              <a:rPr lang="en-US" sz="2000" dirty="0"/>
              <a:t>Where, </a:t>
            </a:r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	</a:t>
            </a:r>
            <a:r>
              <a:rPr lang="pt-BR" sz="2000" dirty="0"/>
              <a:t> Start-Up Cost </a:t>
            </a:r>
            <a:r>
              <a:rPr lang="en-US" sz="2000" dirty="0"/>
              <a:t>=  Fuel </a:t>
            </a:r>
            <a:r>
              <a:rPr lang="en-US" sz="2000" dirty="0" smtClean="0"/>
              <a:t>Costs </a:t>
            </a:r>
            <a:r>
              <a:rPr lang="en-US" baseline="-25000" dirty="0" smtClean="0"/>
              <a:t>S</a:t>
            </a:r>
            <a:r>
              <a:rPr lang="en-US" sz="2000" dirty="0" smtClean="0"/>
              <a:t> </a:t>
            </a:r>
            <a:r>
              <a:rPr lang="en-US" sz="2000" dirty="0"/>
              <a:t>+ </a:t>
            </a:r>
            <a:r>
              <a:rPr lang="en-US" sz="2000" dirty="0" smtClean="0"/>
              <a:t>O&amp;M</a:t>
            </a:r>
            <a:r>
              <a:rPr lang="en-US" sz="2000" baseline="-25000" dirty="0"/>
              <a:t> </a:t>
            </a:r>
            <a:r>
              <a:rPr lang="en-US" sz="2000" baseline="-25000" dirty="0" smtClean="0"/>
              <a:t>S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</a:t>
            </a:r>
            <a:r>
              <a:rPr lang="pt-BR" sz="2000" dirty="0"/>
              <a:t> Operating </a:t>
            </a:r>
            <a:r>
              <a:rPr lang="pt-BR" sz="2000" dirty="0" smtClean="0"/>
              <a:t>Costs</a:t>
            </a:r>
            <a:r>
              <a:rPr lang="en-US" sz="2000" dirty="0" smtClean="0"/>
              <a:t>   </a:t>
            </a:r>
            <a:r>
              <a:rPr lang="en-US" sz="2000" dirty="0"/>
              <a:t>=  Fuel </a:t>
            </a:r>
            <a:r>
              <a:rPr lang="en-US" sz="2000" dirty="0" smtClean="0"/>
              <a:t>Costs</a:t>
            </a:r>
            <a:r>
              <a:rPr lang="en-US" sz="2000" baseline="-25000" dirty="0"/>
              <a:t> </a:t>
            </a:r>
            <a:r>
              <a:rPr lang="en-US" sz="2000" baseline="-25000" dirty="0" smtClean="0"/>
              <a:t>Op.</a:t>
            </a:r>
            <a:r>
              <a:rPr lang="en-US" sz="2000" dirty="0" smtClean="0"/>
              <a:t> </a:t>
            </a:r>
            <a:r>
              <a:rPr lang="en-US" sz="2000" dirty="0"/>
              <a:t>+ </a:t>
            </a:r>
            <a:r>
              <a:rPr lang="en-US" sz="2000" dirty="0" smtClean="0"/>
              <a:t>O&amp;M</a:t>
            </a:r>
            <a:r>
              <a:rPr lang="en-US" sz="2000" baseline="-25000" dirty="0"/>
              <a:t> </a:t>
            </a:r>
            <a:r>
              <a:rPr lang="en-US" sz="2000" baseline="-25000" dirty="0" smtClean="0"/>
              <a:t>Op.</a:t>
            </a:r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And,	</a:t>
            </a:r>
            <a:endParaRPr lang="en-US" sz="2000" dirty="0"/>
          </a:p>
          <a:p>
            <a:r>
              <a:rPr lang="en-US" sz="2000" baseline="-25000" dirty="0" smtClean="0"/>
              <a:t>	S – start</a:t>
            </a:r>
          </a:p>
          <a:p>
            <a:r>
              <a:rPr lang="en-US" sz="2000" baseline="-25000" dirty="0" smtClean="0"/>
              <a:t>	Op - Operating</a:t>
            </a:r>
            <a:endParaRPr lang="en-US" sz="20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54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Energy Storage Resources Compensation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81600"/>
          </a:xfrm>
        </p:spPr>
        <p:txBody>
          <a:bodyPr/>
          <a:lstStyle/>
          <a:p>
            <a:pPr lvl="0"/>
            <a:r>
              <a:rPr lang="en-US" sz="2000" dirty="0"/>
              <a:t>ESRs will be eligible </a:t>
            </a:r>
            <a:r>
              <a:rPr lang="en-US" sz="2000" dirty="0" smtClean="0"/>
              <a:t>for consideration to recover the following costs:</a:t>
            </a:r>
          </a:p>
          <a:p>
            <a:pPr lvl="1"/>
            <a:r>
              <a:rPr lang="en-US" sz="1600" dirty="0" smtClean="0"/>
              <a:t>Electricity charging costs that </a:t>
            </a:r>
            <a:r>
              <a:rPr lang="en-US" sz="1600" dirty="0"/>
              <a:t>occurred </a:t>
            </a:r>
            <a:r>
              <a:rPr lang="en-US" sz="1600" u="sng" dirty="0"/>
              <a:t>before</a:t>
            </a:r>
            <a:r>
              <a:rPr lang="en-US" sz="1600" dirty="0"/>
              <a:t> the Market </a:t>
            </a:r>
            <a:r>
              <a:rPr lang="en-US" sz="1600" dirty="0" smtClean="0"/>
              <a:t>Suspension</a:t>
            </a:r>
          </a:p>
          <a:p>
            <a:pPr lvl="1"/>
            <a:r>
              <a:rPr lang="en-US" sz="1600" dirty="0" smtClean="0"/>
              <a:t>Variable O&amp;M </a:t>
            </a:r>
            <a:r>
              <a:rPr lang="en-US" sz="1600" dirty="0"/>
              <a:t>costs that occurred </a:t>
            </a:r>
            <a:r>
              <a:rPr lang="en-US" sz="1600" u="sng" dirty="0"/>
              <a:t>during</a:t>
            </a:r>
            <a:r>
              <a:rPr lang="en-US" sz="1600" dirty="0"/>
              <a:t> the Market </a:t>
            </a:r>
            <a:r>
              <a:rPr lang="en-US" sz="1600" dirty="0" smtClean="0"/>
              <a:t>Suspension period.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/>
              <a:t>$</a:t>
            </a:r>
            <a:r>
              <a:rPr lang="en-US" sz="1600" dirty="0" smtClean="0"/>
              <a:t>0.3/MWh</a:t>
            </a:r>
            <a:r>
              <a:rPr lang="en-US" sz="1600" baseline="30000" dirty="0" smtClean="0"/>
              <a:t>1,2</a:t>
            </a:r>
            <a:r>
              <a:rPr lang="en-US" sz="1600" dirty="0" smtClean="0"/>
              <a:t>, </a:t>
            </a:r>
            <a:r>
              <a:rPr lang="en-US" sz="1600" dirty="0"/>
              <a:t>or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/>
              <a:t>Actual O&amp;M value </a:t>
            </a:r>
            <a:r>
              <a:rPr lang="en-US" sz="1600" dirty="0" smtClean="0"/>
              <a:t>incurred</a:t>
            </a:r>
            <a:r>
              <a:rPr lang="en-US" sz="1600" baseline="30000" dirty="0" smtClean="0"/>
              <a:t>3</a:t>
            </a:r>
            <a:endParaRPr lang="en-US" sz="1600" dirty="0"/>
          </a:p>
          <a:p>
            <a:pPr lvl="0"/>
            <a:r>
              <a:rPr lang="en-US" sz="2000" dirty="0" smtClean="0"/>
              <a:t>ESRs </a:t>
            </a:r>
            <a:r>
              <a:rPr lang="en-US" sz="2000" dirty="0"/>
              <a:t>will not be paid a price for generation </a:t>
            </a:r>
            <a:r>
              <a:rPr lang="en-US" sz="2000" dirty="0" smtClean="0"/>
              <a:t>that </a:t>
            </a:r>
            <a:r>
              <a:rPr lang="en-US" sz="2000" dirty="0"/>
              <a:t>occurred during the Market Suspension </a:t>
            </a:r>
            <a:r>
              <a:rPr lang="en-US" sz="2000" dirty="0" smtClean="0"/>
              <a:t>period.</a:t>
            </a:r>
          </a:p>
          <a:p>
            <a:pPr lvl="0"/>
            <a:endParaRPr lang="en-US" sz="2000" dirty="0"/>
          </a:p>
          <a:p>
            <a:r>
              <a:rPr lang="en-US" sz="2000" dirty="0"/>
              <a:t>ESRs will not be </a:t>
            </a:r>
            <a:r>
              <a:rPr lang="en-US" sz="2000" dirty="0" smtClean="0"/>
              <a:t>charged </a:t>
            </a:r>
            <a:r>
              <a:rPr lang="en-US" sz="2000" dirty="0"/>
              <a:t>a price for consumption that occurred during the Market Suspension </a:t>
            </a:r>
            <a:r>
              <a:rPr lang="en-US" sz="2000" dirty="0" smtClean="0"/>
              <a:t>period.</a:t>
            </a:r>
            <a:endParaRPr lang="en-US" sz="2000" dirty="0"/>
          </a:p>
          <a:p>
            <a:pPr lvl="0"/>
            <a:endParaRPr lang="en-US" sz="1000" dirty="0" smtClean="0"/>
          </a:p>
          <a:p>
            <a:pPr lvl="0"/>
            <a:endParaRPr lang="en-US" sz="1000" dirty="0"/>
          </a:p>
          <a:p>
            <a:pPr lvl="0"/>
            <a:endParaRPr lang="en-US" sz="1000" dirty="0">
              <a:latin typeface="+mj-lt"/>
            </a:endParaRPr>
          </a:p>
          <a:p>
            <a:pPr marL="0" indent="0">
              <a:buNone/>
            </a:pPr>
            <a:r>
              <a:rPr lang="en-US" sz="1000" baseline="30000" dirty="0" smtClean="0">
                <a:latin typeface="+mj-lt"/>
              </a:rPr>
              <a:t>1</a:t>
            </a:r>
            <a:r>
              <a:rPr lang="en-US" sz="1000" dirty="0" smtClean="0">
                <a:latin typeface="+mj-lt"/>
              </a:rPr>
              <a:t> Mongird et al. (</a:t>
            </a:r>
            <a:r>
              <a:rPr lang="en-US" sz="1000" dirty="0">
                <a:latin typeface="+mj-lt"/>
              </a:rPr>
              <a:t>J</a:t>
            </a:r>
            <a:r>
              <a:rPr lang="en-US" sz="1000" dirty="0" smtClean="0">
                <a:latin typeface="+mj-lt"/>
              </a:rPr>
              <a:t>uly 2019). Page 8. Energy Storage Technology and Cost Characterization report.  Hydro Wires. U.S. Department of Energy. </a:t>
            </a:r>
            <a:r>
              <a:rPr lang="en-US" sz="1000" dirty="0">
                <a:latin typeface="+mj-lt"/>
                <a:hlinkClick r:id="rId2"/>
              </a:rPr>
              <a:t>https://www.energy.gov/sites/prod/files/2019/07/f65/Storage%20Cost%20and%20Performance%20Characterization%20Report_Final.pdf</a:t>
            </a:r>
            <a:r>
              <a:rPr lang="en-US" sz="1000" dirty="0" smtClean="0">
                <a:latin typeface="+mj-lt"/>
              </a:rPr>
              <a:t>  </a:t>
            </a:r>
          </a:p>
          <a:p>
            <a:pPr marL="0" indent="0">
              <a:buNone/>
            </a:pPr>
            <a:endParaRPr lang="en-US" sz="1000" dirty="0">
              <a:latin typeface="+mj-lt"/>
            </a:endParaRPr>
          </a:p>
          <a:p>
            <a:pPr marL="0" indent="0">
              <a:buNone/>
            </a:pPr>
            <a:r>
              <a:rPr lang="en-US" sz="1000" baseline="30000" dirty="0"/>
              <a:t>2</a:t>
            </a:r>
            <a:r>
              <a:rPr lang="en-US" sz="1000" dirty="0" smtClean="0"/>
              <a:t> Aquino et al. (Nov 29, 2017).  Page 9. Battery Energy Storage Assessment. Platte River Power Authority.</a:t>
            </a:r>
            <a:r>
              <a:rPr lang="en-US" sz="1400" baseline="30000" dirty="0" smtClean="0">
                <a:latin typeface="+mj-lt"/>
              </a:rPr>
              <a:t> </a:t>
            </a:r>
            <a:endParaRPr lang="en-US" sz="1400" baseline="30000" dirty="0">
              <a:latin typeface="+mj-lt"/>
            </a:endParaRPr>
          </a:p>
          <a:p>
            <a:pPr marL="0" indent="0">
              <a:buNone/>
            </a:pPr>
            <a:r>
              <a:rPr lang="en-US" sz="1000" dirty="0">
                <a:latin typeface="+mj-lt"/>
                <a:hlinkClick r:id="rId3"/>
              </a:rPr>
              <a:t>https://</a:t>
            </a:r>
            <a:r>
              <a:rPr lang="en-US" sz="1000" dirty="0" smtClean="0">
                <a:latin typeface="+mj-lt"/>
                <a:hlinkClick r:id="rId3"/>
              </a:rPr>
              <a:t>www.prpa.org/wp-content/uploads/2017/10/HDR-Battery-Energy-Storage-Assessment.pdf</a:t>
            </a:r>
            <a:endParaRPr lang="en-US" sz="1000" dirty="0" smtClean="0">
              <a:latin typeface="+mj-lt"/>
            </a:endParaRPr>
          </a:p>
          <a:p>
            <a:pPr marL="0" indent="0">
              <a:buNone/>
            </a:pPr>
            <a:endParaRPr lang="en-US" sz="1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000" baseline="30000" dirty="0" smtClean="0">
                <a:solidFill>
                  <a:prstClr val="black"/>
                </a:solidFill>
              </a:rPr>
              <a:t>3 </a:t>
            </a:r>
            <a:r>
              <a:rPr lang="en-US" sz="1000" dirty="0" smtClean="0">
                <a:solidFill>
                  <a:prstClr val="black"/>
                </a:solidFill>
              </a:rPr>
              <a:t>QSE </a:t>
            </a:r>
            <a:r>
              <a:rPr lang="en-US" sz="1000" dirty="0">
                <a:solidFill>
                  <a:prstClr val="black"/>
                </a:solidFill>
              </a:rPr>
              <a:t>may submit actual O&amp;M costs after a Market Restart</a:t>
            </a:r>
            <a:endParaRPr lang="en-US" sz="1000" baseline="30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Energy Storage Resources Compensation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70467"/>
            <a:ext cx="8534400" cy="5562600"/>
          </a:xfrm>
        </p:spPr>
        <p:txBody>
          <a:bodyPr/>
          <a:lstStyle/>
          <a:p>
            <a:pPr lvl="0"/>
            <a:r>
              <a:rPr lang="en-US" sz="2000" dirty="0"/>
              <a:t>If the ESR </a:t>
            </a:r>
            <a:r>
              <a:rPr lang="en-US" sz="2000" dirty="0" smtClean="0"/>
              <a:t>SOC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/>
              <a:t>at the end of the </a:t>
            </a:r>
            <a:r>
              <a:rPr lang="en-US" sz="2000" dirty="0" smtClean="0"/>
              <a:t>Market Suspension is </a:t>
            </a:r>
            <a:r>
              <a:rPr lang="en-US" sz="2000" dirty="0"/>
              <a:t>less than the SOC at the beginning of the period, the ESR will be compensated for the following costs by submitting </a:t>
            </a:r>
            <a:r>
              <a:rPr lang="en-US" sz="2000" dirty="0" smtClean="0"/>
              <a:t>data within </a:t>
            </a:r>
            <a:r>
              <a:rPr lang="en-US" sz="2000" dirty="0"/>
              <a:t>5 months of the Market Restart with the following </a:t>
            </a:r>
            <a:r>
              <a:rPr lang="en-US" sz="2000" dirty="0" smtClean="0"/>
              <a:t>information:</a:t>
            </a:r>
          </a:p>
          <a:p>
            <a:pPr lvl="0"/>
            <a:endParaRPr lang="en-US" sz="2000" dirty="0"/>
          </a:p>
          <a:p>
            <a:pPr lvl="1"/>
            <a:r>
              <a:rPr lang="en-US" sz="2000" dirty="0"/>
              <a:t>Electricity costs incurred by the ESR </a:t>
            </a:r>
            <a:r>
              <a:rPr lang="en-US" sz="2000" dirty="0" smtClean="0"/>
              <a:t>to charge the battery prior </a:t>
            </a:r>
            <a:r>
              <a:rPr lang="en-US" sz="2000" dirty="0"/>
              <a:t>to a Market </a:t>
            </a:r>
            <a:r>
              <a:rPr lang="en-US" sz="2000" dirty="0" smtClean="0"/>
              <a:t>Suspension </a:t>
            </a:r>
            <a:endParaRPr lang="en-US" sz="2000" dirty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MWh </a:t>
            </a:r>
            <a:r>
              <a:rPr lang="en-US" sz="2000" dirty="0"/>
              <a:t>difference </a:t>
            </a:r>
            <a:r>
              <a:rPr lang="en-US" sz="2000" dirty="0" smtClean="0"/>
              <a:t>discharged from the ESR</a:t>
            </a:r>
            <a:endParaRPr lang="en-US" sz="2000" dirty="0"/>
          </a:p>
          <a:p>
            <a:pPr lvl="1"/>
            <a:endParaRPr lang="en-US" sz="2000" dirty="0" smtClean="0"/>
          </a:p>
          <a:p>
            <a:r>
              <a:rPr lang="en-US" sz="2000" dirty="0" smtClean="0"/>
              <a:t>Charging </a:t>
            </a:r>
            <a:r>
              <a:rPr lang="en-US" sz="2000" dirty="0"/>
              <a:t>related </a:t>
            </a:r>
            <a:r>
              <a:rPr lang="en-US" sz="2000" dirty="0" smtClean="0"/>
              <a:t>costs </a:t>
            </a:r>
            <a:r>
              <a:rPr lang="en-US" sz="2000" dirty="0"/>
              <a:t>will be compensated </a:t>
            </a:r>
            <a:r>
              <a:rPr lang="en-US" sz="2000" dirty="0" smtClean="0"/>
              <a:t>on </a:t>
            </a:r>
            <a:r>
              <a:rPr lang="en-US" sz="2000" dirty="0"/>
              <a:t>the Resource’s most recent MWh consumption prior to the Market Suspension. 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sz="2000" baseline="30000" dirty="0" smtClean="0"/>
              <a:t>1 </a:t>
            </a:r>
            <a:r>
              <a:rPr lang="en-US" sz="2000" dirty="0" err="1" smtClean="0"/>
              <a:t>soc</a:t>
            </a:r>
            <a:r>
              <a:rPr lang="en-US" sz="2000" dirty="0" smtClean="0"/>
              <a:t> – </a:t>
            </a:r>
            <a:r>
              <a:rPr lang="en-US" sz="2000" dirty="0"/>
              <a:t>s</a:t>
            </a:r>
            <a:r>
              <a:rPr lang="en-US" sz="2000" dirty="0" smtClean="0"/>
              <a:t>tate of charge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5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Energy Storage Resources Compensation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56" y="932622"/>
            <a:ext cx="4075043" cy="523957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pt-BR" sz="2000" b="1" dirty="0" smtClean="0"/>
              <a:t>Data:</a:t>
            </a:r>
          </a:p>
          <a:p>
            <a:pPr marL="0" indent="0">
              <a:buNone/>
            </a:pPr>
            <a:r>
              <a:rPr lang="pt-BR" sz="1600" dirty="0" smtClean="0"/>
              <a:t>Market Suspension Start - September 1</a:t>
            </a:r>
          </a:p>
          <a:p>
            <a:pPr marL="0" indent="0">
              <a:buNone/>
            </a:pPr>
            <a:r>
              <a:rPr lang="pt-BR" sz="1600" dirty="0" smtClean="0"/>
              <a:t>Market Restart – September 5 			</a:t>
            </a:r>
            <a:endParaRPr lang="pt-BR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ESR size - 10MW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SOC Sep 1 - 10MWh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/>
              <a:t>SOC Sep </a:t>
            </a:r>
            <a:r>
              <a:rPr lang="pt-BR" sz="1600" dirty="0" smtClean="0"/>
              <a:t>5 - 3MWh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MWs dispatched during market suspension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600" dirty="0" smtClean="0"/>
              <a:t>20MWh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O&amp;M - $0.3/MWh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ESR Load – 7MWh (MEBR+MEBL)</a:t>
            </a:r>
            <a:r>
              <a:rPr lang="pt-BR" sz="1600" baseline="30000" dirty="0" smtClean="0"/>
              <a:t>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600" dirty="0" smtClean="0"/>
              <a:t>Aux load – 1 MWh (if not included in MEBR)</a:t>
            </a:r>
            <a:endParaRPr lang="pt-BR" sz="1600" dirty="0"/>
          </a:p>
          <a:p>
            <a:endParaRPr lang="pt-BR" sz="1800" dirty="0" smtClean="0"/>
          </a:p>
          <a:p>
            <a:pPr marL="0" indent="0">
              <a:buNone/>
            </a:pPr>
            <a:endParaRPr lang="pt-BR" sz="1800" baseline="30000" dirty="0" smtClean="0"/>
          </a:p>
          <a:p>
            <a:pPr marL="0" indent="0">
              <a:buNone/>
            </a:pPr>
            <a:r>
              <a:rPr lang="pt-BR" sz="1200" baseline="30000" dirty="0" smtClean="0"/>
              <a:t>1 </a:t>
            </a:r>
            <a:r>
              <a:rPr lang="en-US" sz="1200" dirty="0" smtClean="0"/>
              <a:t>measured </a:t>
            </a:r>
            <a:r>
              <a:rPr lang="en-US" sz="1200" dirty="0"/>
              <a:t>as </a:t>
            </a:r>
            <a:r>
              <a:rPr lang="en-US" sz="1200" dirty="0" smtClean="0"/>
              <a:t>metered load </a:t>
            </a:r>
            <a:r>
              <a:rPr lang="en-US" sz="1200" dirty="0"/>
              <a:t>as defined in NPRR986, BESTF-2 Energy Storage Resource Energy Offer Curves, Pricing, Dispatch, and Mitigation</a:t>
            </a:r>
            <a:endParaRPr lang="pt-BR" sz="1200" dirty="0"/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endParaRPr lang="pt-BR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95800" y="932622"/>
            <a:ext cx="4419600" cy="52395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000" dirty="0" smtClean="0"/>
              <a:t>	</a:t>
            </a:r>
            <a:r>
              <a:rPr lang="pt-BR" sz="2000" b="1" dirty="0" smtClean="0"/>
              <a:t>Compensation: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000" b="1" dirty="0" smtClean="0"/>
          </a:p>
          <a:p>
            <a:pPr marL="0" indent="0">
              <a:buNone/>
            </a:pPr>
            <a:r>
              <a:rPr lang="pt-BR" sz="1800" u="sng" dirty="0" smtClean="0"/>
              <a:t>Electricity charging costs (prior to Market Restart)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1600" dirty="0" smtClean="0"/>
              <a:t>August 20: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600" dirty="0" smtClean="0"/>
              <a:t>ESR Load: 4 MWh @ $50 = $200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600" dirty="0" smtClean="0"/>
              <a:t>Aux Load: 0.5 MWh @ </a:t>
            </a:r>
            <a:r>
              <a:rPr lang="pt-BR" sz="1600" dirty="0"/>
              <a:t>$50 </a:t>
            </a:r>
            <a:r>
              <a:rPr lang="pt-BR" sz="1600" dirty="0" smtClean="0"/>
              <a:t>= $25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1600" dirty="0" smtClean="0"/>
          </a:p>
          <a:p>
            <a:pPr marL="0" indent="0">
              <a:buNone/>
            </a:pPr>
            <a:r>
              <a:rPr lang="pt-BR" sz="1600" dirty="0"/>
              <a:t>August </a:t>
            </a:r>
            <a:r>
              <a:rPr lang="pt-BR" sz="1600" dirty="0" smtClean="0"/>
              <a:t>15: </a:t>
            </a:r>
            <a:endParaRPr lang="pt-BR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1600" dirty="0"/>
              <a:t>ESR Load: </a:t>
            </a:r>
            <a:r>
              <a:rPr lang="pt-BR" sz="1600" dirty="0" smtClean="0"/>
              <a:t>3 MWh </a:t>
            </a:r>
            <a:r>
              <a:rPr lang="pt-BR" sz="1600" dirty="0"/>
              <a:t>@ </a:t>
            </a:r>
            <a:r>
              <a:rPr lang="pt-BR" sz="1600" dirty="0" smtClean="0"/>
              <a:t>$100 </a:t>
            </a:r>
            <a:r>
              <a:rPr lang="pt-BR" sz="1600" dirty="0"/>
              <a:t>= </a:t>
            </a:r>
            <a:r>
              <a:rPr lang="pt-BR" sz="1600" dirty="0" smtClean="0"/>
              <a:t>$300</a:t>
            </a:r>
            <a:endParaRPr lang="pt-BR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1600" dirty="0"/>
              <a:t>Aux Load: 0.5 </a:t>
            </a:r>
            <a:r>
              <a:rPr lang="pt-BR" sz="1600" dirty="0" smtClean="0"/>
              <a:t>MWh </a:t>
            </a:r>
            <a:r>
              <a:rPr lang="pt-BR" sz="1600" dirty="0"/>
              <a:t>@ </a:t>
            </a:r>
            <a:r>
              <a:rPr lang="pt-BR" sz="1600" dirty="0" smtClean="0"/>
              <a:t>$100 </a:t>
            </a:r>
            <a:r>
              <a:rPr lang="pt-BR" sz="1600" dirty="0"/>
              <a:t>= </a:t>
            </a:r>
            <a:r>
              <a:rPr lang="pt-BR" sz="1600" dirty="0" smtClean="0"/>
              <a:t>$50</a:t>
            </a:r>
            <a:endParaRPr lang="pt-BR" sz="1600" dirty="0"/>
          </a:p>
          <a:p>
            <a:pPr>
              <a:buFont typeface="Wingdings" panose="05000000000000000000" pitchFamily="2" charset="2"/>
              <a:buChar char="Ø"/>
            </a:pPr>
            <a:endParaRPr lang="pt-BR" sz="1600" dirty="0"/>
          </a:p>
          <a:p>
            <a:pPr marL="0" indent="0">
              <a:buNone/>
            </a:pPr>
            <a:r>
              <a:rPr lang="pt-BR" sz="1800" u="sng" dirty="0" smtClean="0"/>
              <a:t>O&amp;M costs (during Market Suspension)</a:t>
            </a:r>
            <a:endParaRPr lang="pt-BR" sz="1800" u="sng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1600" dirty="0" smtClean="0"/>
              <a:t>20MWh * $0.3 = $6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 smtClean="0"/>
          </a:p>
          <a:p>
            <a:endParaRPr lang="pt-BR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225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Energy Storage Resources </a:t>
            </a:r>
            <a:r>
              <a:rPr lang="en-US" dirty="0" smtClean="0"/>
              <a:t>Cost Uplift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624" y="1143000"/>
            <a:ext cx="8060575" cy="51054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6395" y="1219200"/>
            <a:ext cx="8148005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osts </a:t>
            </a:r>
            <a:r>
              <a:rPr lang="en-US" sz="2000" dirty="0"/>
              <a:t>incurred by the ESR prior </a:t>
            </a:r>
            <a:r>
              <a:rPr lang="en-US" sz="2000" dirty="0" smtClean="0"/>
              <a:t>and during the Market </a:t>
            </a:r>
            <a:r>
              <a:rPr lang="en-US" sz="2000" dirty="0"/>
              <a:t>Suspension </a:t>
            </a:r>
            <a:r>
              <a:rPr lang="en-US" sz="2000" dirty="0" smtClean="0"/>
              <a:t>Period (e.g., load and O&amp;M charges) shall </a:t>
            </a:r>
            <a:r>
              <a:rPr lang="en-US" sz="2000" dirty="0"/>
              <a:t>be uplifted as </a:t>
            </a:r>
            <a:r>
              <a:rPr lang="en-US" sz="2000" dirty="0" smtClean="0"/>
              <a:t>follows:</a:t>
            </a:r>
          </a:p>
          <a:p>
            <a:pPr lvl="0"/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2000" dirty="0"/>
              <a:t>Allocated to the LRS that occurred during the suspension </a:t>
            </a:r>
            <a:r>
              <a:rPr lang="en-US" sz="2000" dirty="0" smtClean="0"/>
              <a:t>period on </a:t>
            </a:r>
            <a:r>
              <a:rPr lang="en-US" sz="2000" dirty="0"/>
              <a:t>a daily load ratio share basis</a:t>
            </a:r>
            <a:r>
              <a:rPr lang="en-US" sz="2000" baseline="30000" dirty="0"/>
              <a:t>1</a:t>
            </a:r>
            <a:r>
              <a:rPr lang="en-US" sz="2000" dirty="0"/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Metered </a:t>
            </a:r>
            <a:r>
              <a:rPr lang="en-US" sz="2000" dirty="0"/>
              <a:t>load to charge the </a:t>
            </a:r>
            <a:r>
              <a:rPr lang="en-US" sz="2000" dirty="0" smtClean="0"/>
              <a:t>ESR (MEBL + MEBR) </a:t>
            </a:r>
            <a:r>
              <a:rPr lang="en-US" sz="2000" dirty="0"/>
              <a:t>will not be allocated Market Suspension Make Whole costs.  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baseline="30000" dirty="0"/>
              <a:t>1</a:t>
            </a:r>
            <a:r>
              <a:rPr lang="en-US" sz="2000" dirty="0"/>
              <a:t> </a:t>
            </a:r>
            <a:r>
              <a:rPr lang="en-US" sz="2000" dirty="0" smtClean="0"/>
              <a:t>Similarly </a:t>
            </a:r>
            <a:r>
              <a:rPr lang="en-US" sz="2000" dirty="0"/>
              <a:t>to </a:t>
            </a:r>
            <a:r>
              <a:rPr lang="en-US" sz="2000" dirty="0" smtClean="0"/>
              <a:t>the allocation of operating costs from other </a:t>
            </a:r>
            <a:r>
              <a:rPr lang="en-US" sz="2000" dirty="0"/>
              <a:t>generators</a:t>
            </a:r>
          </a:p>
        </p:txBody>
      </p:sp>
    </p:spTree>
    <p:extLst>
      <p:ext uri="{BB962C8B-B14F-4D97-AF65-F5344CB8AC3E}">
        <p14:creationId xmlns:p14="http://schemas.microsoft.com/office/powerpoint/2010/main" val="136841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DC-Coupled Resources Compensation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181600"/>
          </a:xfrm>
        </p:spPr>
        <p:txBody>
          <a:bodyPr/>
          <a:lstStyle/>
          <a:p>
            <a:pPr lvl="0"/>
            <a:r>
              <a:rPr lang="en-US" sz="2000" dirty="0" smtClean="0"/>
              <a:t>DC-Coupled Resources that discharge and/or charge during the Market Suspension period will be eligible for compensation for variable O&amp;M incurred at:</a:t>
            </a:r>
          </a:p>
          <a:p>
            <a:pPr lvl="1"/>
            <a:r>
              <a:rPr lang="en-US" sz="1600" dirty="0" smtClean="0"/>
              <a:t>Standard O&amp;M value as defined in the Protocols ($4.40/MWh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), or</a:t>
            </a:r>
          </a:p>
          <a:p>
            <a:pPr lvl="1"/>
            <a:r>
              <a:rPr lang="en-US" sz="1600" dirty="0" smtClean="0"/>
              <a:t>Actual O&amp;M value incurred</a:t>
            </a:r>
            <a:r>
              <a:rPr lang="en-US" sz="1600" baseline="30000" dirty="0" smtClean="0"/>
              <a:t>2</a:t>
            </a:r>
          </a:p>
          <a:p>
            <a:pPr lvl="1"/>
            <a:endParaRPr lang="en-US" sz="1600" baseline="30000" dirty="0"/>
          </a:p>
          <a:p>
            <a:pPr lvl="0"/>
            <a:r>
              <a:rPr lang="en-US" sz="2000" dirty="0" smtClean="0"/>
              <a:t>Just like other ESRs, DC-Coupled Resources: </a:t>
            </a:r>
          </a:p>
          <a:p>
            <a:pPr lvl="1"/>
            <a:r>
              <a:rPr lang="en-US" sz="1600" dirty="0" smtClean="0"/>
              <a:t>Will </a:t>
            </a:r>
            <a:r>
              <a:rPr lang="en-US" sz="1600" dirty="0"/>
              <a:t>not be paid a price for generation that occurred during the Market Suspension period</a:t>
            </a:r>
            <a:r>
              <a:rPr lang="en-US" sz="1600" dirty="0" smtClean="0"/>
              <a:t>. </a:t>
            </a:r>
          </a:p>
          <a:p>
            <a:pPr lvl="1"/>
            <a:r>
              <a:rPr lang="en-US" sz="1600" dirty="0" smtClean="0"/>
              <a:t>Will not </a:t>
            </a:r>
            <a:r>
              <a:rPr lang="en-US" sz="1600" dirty="0"/>
              <a:t>be charged a price for consumption that occurred during the Market Suspension period.</a:t>
            </a:r>
          </a:p>
          <a:p>
            <a:pPr lvl="1"/>
            <a:endParaRPr lang="en-US" sz="1600" baseline="30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BESTFORCE May 21,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5029200"/>
            <a:ext cx="8001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1000" baseline="30000" dirty="0">
                <a:solidFill>
                  <a:prstClr val="black"/>
                </a:solidFill>
              </a:rPr>
              <a:t>1</a:t>
            </a:r>
            <a:r>
              <a:rPr lang="en-US" sz="1000" dirty="0">
                <a:solidFill>
                  <a:prstClr val="black"/>
                </a:solidFill>
              </a:rPr>
              <a:t> S</a:t>
            </a:r>
            <a:r>
              <a:rPr lang="en-US" sz="1000" dirty="0" smtClean="0">
                <a:solidFill>
                  <a:prstClr val="black"/>
                </a:solidFill>
              </a:rPr>
              <a:t>ee Variable O&amp;M costs for renewable Resources per 5.6.1 Verifiable Costs, paragraph (6), Table (c)  </a:t>
            </a:r>
          </a:p>
          <a:p>
            <a:pPr>
              <a:spcBef>
                <a:spcPct val="20000"/>
              </a:spcBef>
            </a:pPr>
            <a:r>
              <a:rPr lang="en-US" sz="1000" baseline="30000" dirty="0" smtClean="0">
                <a:solidFill>
                  <a:prstClr val="black"/>
                </a:solidFill>
              </a:rPr>
              <a:t>2</a:t>
            </a:r>
            <a:r>
              <a:rPr lang="en-US" sz="1000" dirty="0" smtClean="0">
                <a:solidFill>
                  <a:prstClr val="black"/>
                </a:solidFill>
              </a:rPr>
              <a:t> QSE may submit actual O&amp;M costs after a Market Restart   </a:t>
            </a:r>
            <a:endParaRPr lang="en-US" sz="1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1000" dirty="0" smtClean="0">
                <a:solidFill>
                  <a:prstClr val="black"/>
                </a:solidFill>
              </a:rPr>
              <a:t> </a:t>
            </a:r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84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8731BF-D15C-4FCE-A269-B7C793DB6C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14686</TotalTime>
  <Words>680</Words>
  <Application>Microsoft Office PowerPoint</Application>
  <PresentationFormat>On-screen Show (4:3)</PresentationFormat>
  <Paragraphs>158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1_Custom Design</vt:lpstr>
      <vt:lpstr>Office Theme</vt:lpstr>
      <vt:lpstr>Custom Design</vt:lpstr>
      <vt:lpstr>PowerPoint Presentation</vt:lpstr>
      <vt:lpstr>Market Suspension Triggering Event</vt:lpstr>
      <vt:lpstr>Market Suspension Make-Whole Payment Principles</vt:lpstr>
      <vt:lpstr>Market Suspension Make-Whole Payment</vt:lpstr>
      <vt:lpstr>Energy Storage Resources Compensation Principles</vt:lpstr>
      <vt:lpstr>Energy Storage Resources Compensation Principles</vt:lpstr>
      <vt:lpstr>Energy Storage Resources Compensation Example</vt:lpstr>
      <vt:lpstr>Energy Storage Resources Cost Uplift Principles</vt:lpstr>
      <vt:lpstr>DC-Coupled Resources Compensation Principles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Ayson, Janice</cp:lastModifiedBy>
  <cp:revision>571</cp:revision>
  <cp:lastPrinted>2017-10-10T21:31:05Z</cp:lastPrinted>
  <dcterms:created xsi:type="dcterms:W3CDTF">2016-01-21T15:20:31Z</dcterms:created>
  <dcterms:modified xsi:type="dcterms:W3CDTF">2020-07-07T13:13:19Z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