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handoutMasterIdLst>
    <p:handoutMasterId r:id="rId12"/>
  </p:handoutMasterIdLst>
  <p:sldIdLst>
    <p:sldId id="256" r:id="rId2"/>
    <p:sldId id="257" r:id="rId3"/>
    <p:sldId id="260" r:id="rId4"/>
    <p:sldId id="274" r:id="rId5"/>
    <p:sldId id="268" r:id="rId6"/>
    <p:sldId id="269" r:id="rId7"/>
    <p:sldId id="270" r:id="rId8"/>
    <p:sldId id="271" r:id="rId9"/>
    <p:sldId id="272"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4" autoAdjust="0"/>
    <p:restoredTop sz="94660"/>
  </p:normalViewPr>
  <p:slideViewPr>
    <p:cSldViewPr>
      <p:cViewPr varScale="1">
        <p:scale>
          <a:sx n="92" d="100"/>
          <a:sy n="92" d="100"/>
        </p:scale>
        <p:origin x="1576"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5E99D47-B953-43F5-98C0-E588E0171765}" type="datetimeFigureOut">
              <a:rPr lang="en-US"/>
              <a:pPr>
                <a:defRPr/>
              </a:pPr>
              <a:t>7/6/2020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Confidential and Privileged  Attorney Work Product Attorney/Client Communication</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ABC24FCA-BFD6-43E8-8511-49151548567B}" type="slidenum">
              <a:rPr lang="en-US" altLang="en-US"/>
              <a:pPr/>
              <a:t>‹#›</a:t>
            </a:fld>
            <a:endParaRPr lang="en-US" altLang="en-US" dirty="0"/>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127FA63-C343-47B4-BC44-BE6549E72B0B}" type="datetimeFigureOut">
              <a:rPr lang="en-US"/>
              <a:pPr>
                <a:defRPr/>
              </a:pPr>
              <a:t>7/6/2020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Confidential and Privileged  Attorney Work Product Attorney/Client Communication</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7F70944B-5FF5-4742-8936-81EB7FF42E39}" type="slidenum">
              <a:rPr lang="en-US" altLang="en-US"/>
              <a:pPr/>
              <a:t>‹#›</a:t>
            </a:fld>
            <a:endParaRPr lang="en-US" altLang="en-US"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61397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CAE92F32-CCCF-4D03-BCEF-7A598B751E61}" type="datetime1">
              <a:rPr lang="en-US" smtClean="0"/>
              <a:pPr>
                <a:defRPr/>
              </a:pPr>
              <a:t>7/6/2020</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7" name="Slide Number Placeholder 5"/>
          <p:cNvSpPr>
            <a:spLocks noGrp="1"/>
          </p:cNvSpPr>
          <p:nvPr>
            <p:ph type="sldNum" sz="quarter" idx="12"/>
          </p:nvPr>
        </p:nvSpPr>
        <p:spPr/>
        <p:txBody>
          <a:bodyPr/>
          <a:lstStyle>
            <a:lvl1pPr>
              <a:defRPr/>
            </a:lvl1pPr>
          </a:lstStyle>
          <a:p>
            <a:fld id="{9F9878B5-FF93-4D83-9534-545CF828846A}" type="slidenum">
              <a:rPr lang="en-US" altLang="en-US"/>
              <a:pPr/>
              <a:t>‹#›</a:t>
            </a:fld>
            <a:endParaRPr lang="en-US" altLang="en-US" dirty="0"/>
          </a:p>
        </p:txBody>
      </p:sp>
    </p:spTree>
    <p:extLst>
      <p:ext uri="{BB962C8B-B14F-4D97-AF65-F5344CB8AC3E}">
        <p14:creationId xmlns:p14="http://schemas.microsoft.com/office/powerpoint/2010/main" val="206753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B10B6F3-B0D3-48D2-9700-F4C6BB086B96}" type="datetime1">
              <a:rPr lang="en-US" smtClean="0"/>
              <a:pPr>
                <a:defRPr/>
              </a:pPr>
              <a:t>7/6/2020</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6" name="Slide Number Placeholder 5"/>
          <p:cNvSpPr>
            <a:spLocks noGrp="1"/>
          </p:cNvSpPr>
          <p:nvPr>
            <p:ph type="sldNum" sz="quarter" idx="12"/>
          </p:nvPr>
        </p:nvSpPr>
        <p:spPr/>
        <p:txBody>
          <a:bodyPr/>
          <a:lstStyle>
            <a:lvl1pPr>
              <a:defRPr/>
            </a:lvl1pPr>
          </a:lstStyle>
          <a:p>
            <a:fld id="{0CC0D167-9826-49C7-B64B-D6AFF8C86908}" type="slidenum">
              <a:rPr lang="en-US" altLang="en-US"/>
              <a:pPr/>
              <a:t>‹#›</a:t>
            </a:fld>
            <a:endParaRPr lang="en-US" altLang="en-US" dirty="0"/>
          </a:p>
        </p:txBody>
      </p:sp>
    </p:spTree>
    <p:extLst>
      <p:ext uri="{BB962C8B-B14F-4D97-AF65-F5344CB8AC3E}">
        <p14:creationId xmlns:p14="http://schemas.microsoft.com/office/powerpoint/2010/main" val="366529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05F27F86-6410-493E-BC85-16F925A2543A}" type="datetime1">
              <a:rPr lang="en-US" smtClean="0"/>
              <a:pPr>
                <a:defRPr/>
              </a:pPr>
              <a:t>7/6/2020</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6" name="Slide Number Placeholder 5"/>
          <p:cNvSpPr>
            <a:spLocks noGrp="1"/>
          </p:cNvSpPr>
          <p:nvPr>
            <p:ph type="sldNum" sz="quarter" idx="12"/>
          </p:nvPr>
        </p:nvSpPr>
        <p:spPr/>
        <p:txBody>
          <a:bodyPr/>
          <a:lstStyle>
            <a:lvl1pPr>
              <a:defRPr/>
            </a:lvl1pPr>
          </a:lstStyle>
          <a:p>
            <a:fld id="{6D9F61C7-4A1D-4601-8D3D-4EC95F8106FD}" type="slidenum">
              <a:rPr lang="en-US" altLang="en-US"/>
              <a:pPr/>
              <a:t>‹#›</a:t>
            </a:fld>
            <a:endParaRPr lang="en-US" altLang="en-US" dirty="0"/>
          </a:p>
        </p:txBody>
      </p:sp>
    </p:spTree>
    <p:extLst>
      <p:ext uri="{BB962C8B-B14F-4D97-AF65-F5344CB8AC3E}">
        <p14:creationId xmlns:p14="http://schemas.microsoft.com/office/powerpoint/2010/main" val="1695528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1FEAC64-339B-4461-BA02-BABCD569A6B7}" type="datetime1">
              <a:rPr lang="en-US" smtClean="0"/>
              <a:pPr>
                <a:defRPr/>
              </a:pPr>
              <a:t>7/6/2020</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6" name="Slide Number Placeholder 5"/>
          <p:cNvSpPr>
            <a:spLocks noGrp="1"/>
          </p:cNvSpPr>
          <p:nvPr>
            <p:ph type="sldNum" sz="quarter" idx="12"/>
          </p:nvPr>
        </p:nvSpPr>
        <p:spPr/>
        <p:txBody>
          <a:bodyPr/>
          <a:lstStyle>
            <a:lvl1pPr>
              <a:defRPr/>
            </a:lvl1pPr>
          </a:lstStyle>
          <a:p>
            <a:fld id="{AC50EAC3-0E6E-4D51-B765-E71A1B7F2A5D}" type="slidenum">
              <a:rPr lang="en-US" altLang="en-US"/>
              <a:pPr/>
              <a:t>‹#›</a:t>
            </a:fld>
            <a:endParaRPr lang="en-US" altLang="en-US" dirty="0"/>
          </a:p>
        </p:txBody>
      </p:sp>
    </p:spTree>
    <p:extLst>
      <p:ext uri="{BB962C8B-B14F-4D97-AF65-F5344CB8AC3E}">
        <p14:creationId xmlns:p14="http://schemas.microsoft.com/office/powerpoint/2010/main" val="208294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2"/>
        </a:solidFill>
        <a:effectLst/>
      </p:bgPr>
    </p:bg>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997C5F3-7B83-4506-815F-8EE61C36A9E5}" type="datetime1">
              <a:rPr lang="en-US" smtClean="0"/>
              <a:pPr>
                <a:defRPr/>
              </a:pPr>
              <a:t>7/6/2020</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7" name="Slide Number Placeholder 5"/>
          <p:cNvSpPr>
            <a:spLocks noGrp="1"/>
          </p:cNvSpPr>
          <p:nvPr>
            <p:ph type="sldNum" sz="quarter" idx="12"/>
          </p:nvPr>
        </p:nvSpPr>
        <p:spPr/>
        <p:txBody>
          <a:bodyPr/>
          <a:lstStyle>
            <a:lvl1pPr>
              <a:defRPr/>
            </a:lvl1pPr>
          </a:lstStyle>
          <a:p>
            <a:fld id="{E8B21C6F-FE26-4D4B-AA46-C0CDE1061CC6}" type="slidenum">
              <a:rPr lang="en-US" altLang="en-US"/>
              <a:pPr/>
              <a:t>‹#›</a:t>
            </a:fld>
            <a:endParaRPr lang="en-US" altLang="en-US" dirty="0"/>
          </a:p>
        </p:txBody>
      </p:sp>
    </p:spTree>
    <p:extLst>
      <p:ext uri="{BB962C8B-B14F-4D97-AF65-F5344CB8AC3E}">
        <p14:creationId xmlns:p14="http://schemas.microsoft.com/office/powerpoint/2010/main" val="39361269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C347D4CB-E1A0-42E7-8647-42A269BCD0D1}" type="datetime1">
              <a:rPr lang="en-US" smtClean="0"/>
              <a:pPr>
                <a:defRPr/>
              </a:pPr>
              <a:t>7/6/2020</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7" name="Slide Number Placeholder 5"/>
          <p:cNvSpPr>
            <a:spLocks noGrp="1"/>
          </p:cNvSpPr>
          <p:nvPr>
            <p:ph type="sldNum" sz="quarter" idx="12"/>
          </p:nvPr>
        </p:nvSpPr>
        <p:spPr/>
        <p:txBody>
          <a:bodyPr/>
          <a:lstStyle>
            <a:lvl1pPr>
              <a:defRPr/>
            </a:lvl1pPr>
          </a:lstStyle>
          <a:p>
            <a:fld id="{751E5C54-38EC-4D5C-BCA3-E2C2A43E3CEC}" type="slidenum">
              <a:rPr lang="en-US" altLang="en-US"/>
              <a:pPr/>
              <a:t>‹#›</a:t>
            </a:fld>
            <a:endParaRPr lang="en-US" altLang="en-US" dirty="0"/>
          </a:p>
        </p:txBody>
      </p:sp>
    </p:spTree>
    <p:extLst>
      <p:ext uri="{BB962C8B-B14F-4D97-AF65-F5344CB8AC3E}">
        <p14:creationId xmlns:p14="http://schemas.microsoft.com/office/powerpoint/2010/main" val="3446027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F9A40956-3515-44F9-BCE8-733F548BFE5F}" type="datetime1">
              <a:rPr lang="en-US" smtClean="0"/>
              <a:pPr>
                <a:defRPr/>
              </a:pPr>
              <a:t>7/6/2020</a:t>
            </a:fld>
            <a:endParaRPr lang="en-US" dirty="0"/>
          </a:p>
        </p:txBody>
      </p:sp>
      <p:sp>
        <p:nvSpPr>
          <p:cNvPr id="9" name="Footer Placeholder 7"/>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10" name="Slide Number Placeholder 8"/>
          <p:cNvSpPr>
            <a:spLocks noGrp="1"/>
          </p:cNvSpPr>
          <p:nvPr>
            <p:ph type="sldNum" sz="quarter" idx="12"/>
          </p:nvPr>
        </p:nvSpPr>
        <p:spPr/>
        <p:txBody>
          <a:bodyPr/>
          <a:lstStyle>
            <a:lvl1pPr>
              <a:defRPr/>
            </a:lvl1pPr>
          </a:lstStyle>
          <a:p>
            <a:fld id="{EEE615B7-B48F-4FF6-9F54-D115A7B0A443}" type="slidenum">
              <a:rPr lang="en-US" altLang="en-US"/>
              <a:pPr/>
              <a:t>‹#›</a:t>
            </a:fld>
            <a:endParaRPr lang="en-US" altLang="en-US" dirty="0"/>
          </a:p>
        </p:txBody>
      </p:sp>
    </p:spTree>
    <p:extLst>
      <p:ext uri="{BB962C8B-B14F-4D97-AF65-F5344CB8AC3E}">
        <p14:creationId xmlns:p14="http://schemas.microsoft.com/office/powerpoint/2010/main" val="4170243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A739209-947A-481F-9A30-4D7E075BE67C}" type="datetime1">
              <a:rPr lang="en-US" smtClean="0"/>
              <a:pPr>
                <a:defRPr/>
              </a:pPr>
              <a:t>7/6/2020</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5" name="Slide Number Placeholder 5"/>
          <p:cNvSpPr>
            <a:spLocks noGrp="1"/>
          </p:cNvSpPr>
          <p:nvPr>
            <p:ph type="sldNum" sz="quarter" idx="12"/>
          </p:nvPr>
        </p:nvSpPr>
        <p:spPr/>
        <p:txBody>
          <a:bodyPr/>
          <a:lstStyle>
            <a:lvl1pPr>
              <a:defRPr/>
            </a:lvl1pPr>
          </a:lstStyle>
          <a:p>
            <a:fld id="{7C17983E-7346-407C-8128-071E74382AF5}" type="slidenum">
              <a:rPr lang="en-US" altLang="en-US"/>
              <a:pPr/>
              <a:t>‹#›</a:t>
            </a:fld>
            <a:endParaRPr lang="en-US" altLang="en-US" dirty="0"/>
          </a:p>
        </p:txBody>
      </p:sp>
    </p:spTree>
    <p:extLst>
      <p:ext uri="{BB962C8B-B14F-4D97-AF65-F5344CB8AC3E}">
        <p14:creationId xmlns:p14="http://schemas.microsoft.com/office/powerpoint/2010/main" val="829573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F02C16B-A4BC-4DDD-988F-D330A3E1549C}" type="datetime1">
              <a:rPr lang="en-US" smtClean="0"/>
              <a:pPr>
                <a:defRPr/>
              </a:pPr>
              <a:t>7/6/2020</a:t>
            </a:fld>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4" name="Slide Number Placeholder 5"/>
          <p:cNvSpPr>
            <a:spLocks noGrp="1"/>
          </p:cNvSpPr>
          <p:nvPr>
            <p:ph type="sldNum" sz="quarter" idx="12"/>
          </p:nvPr>
        </p:nvSpPr>
        <p:spPr/>
        <p:txBody>
          <a:bodyPr/>
          <a:lstStyle>
            <a:lvl1pPr>
              <a:defRPr/>
            </a:lvl1pPr>
          </a:lstStyle>
          <a:p>
            <a:fld id="{8A03782F-5197-4FF4-9BDB-BA66187D45E4}" type="slidenum">
              <a:rPr lang="en-US" altLang="en-US"/>
              <a:pPr/>
              <a:t>‹#›</a:t>
            </a:fld>
            <a:endParaRPr lang="en-US" altLang="en-US" dirty="0"/>
          </a:p>
        </p:txBody>
      </p:sp>
    </p:spTree>
    <p:extLst>
      <p:ext uri="{BB962C8B-B14F-4D97-AF65-F5344CB8AC3E}">
        <p14:creationId xmlns:p14="http://schemas.microsoft.com/office/powerpoint/2010/main" val="3983063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0637D99F-80B5-4E56-A7B3-E8E3F70F0BCA}" type="datetime1">
              <a:rPr lang="en-US" smtClean="0"/>
              <a:pPr>
                <a:defRPr/>
              </a:pPr>
              <a:t>7/6/2020</a:t>
            </a:fld>
            <a:endParaRPr lang="en-US" dirty="0"/>
          </a:p>
        </p:txBody>
      </p:sp>
      <p:sp>
        <p:nvSpPr>
          <p:cNvPr id="7" name="Footer Placeholder 5"/>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8" name="Slide Number Placeholder 6"/>
          <p:cNvSpPr>
            <a:spLocks noGrp="1"/>
          </p:cNvSpPr>
          <p:nvPr>
            <p:ph type="sldNum" sz="quarter" idx="12"/>
          </p:nvPr>
        </p:nvSpPr>
        <p:spPr/>
        <p:txBody>
          <a:bodyPr/>
          <a:lstStyle>
            <a:lvl1pPr>
              <a:defRPr/>
            </a:lvl1pPr>
          </a:lstStyle>
          <a:p>
            <a:fld id="{9F7EB0E4-7D5A-4B6A-83D7-2C13242DF70D}" type="slidenum">
              <a:rPr lang="en-US" altLang="en-US"/>
              <a:pPr/>
              <a:t>‹#›</a:t>
            </a:fld>
            <a:endParaRPr lang="en-US" altLang="en-US" dirty="0"/>
          </a:p>
        </p:txBody>
      </p:sp>
    </p:spTree>
    <p:extLst>
      <p:ext uri="{BB962C8B-B14F-4D97-AF65-F5344CB8AC3E}">
        <p14:creationId xmlns:p14="http://schemas.microsoft.com/office/powerpoint/2010/main" val="3377675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4687343-8F52-4360-A79A-02AB7D0A024F}" type="datetime1">
              <a:rPr lang="en-US" smtClean="0"/>
              <a:pPr>
                <a:defRPr/>
              </a:pPr>
              <a:t>7/6/2020</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Confidential and Privileged</a:t>
            </a:r>
            <a:endParaRPr lang="en-US" dirty="0"/>
          </a:p>
        </p:txBody>
      </p:sp>
      <p:sp>
        <p:nvSpPr>
          <p:cNvPr id="7" name="Slide Number Placeholder 5"/>
          <p:cNvSpPr>
            <a:spLocks noGrp="1"/>
          </p:cNvSpPr>
          <p:nvPr>
            <p:ph type="sldNum" sz="quarter" idx="12"/>
          </p:nvPr>
        </p:nvSpPr>
        <p:spPr/>
        <p:txBody>
          <a:bodyPr/>
          <a:lstStyle>
            <a:lvl1pPr>
              <a:defRPr/>
            </a:lvl1pPr>
          </a:lstStyle>
          <a:p>
            <a:fld id="{19EAF1A7-7C46-48AB-BE7F-81AC0A6DACFE}" type="slidenum">
              <a:rPr lang="en-US" altLang="en-US"/>
              <a:pPr/>
              <a:t>‹#›</a:t>
            </a:fld>
            <a:endParaRPr lang="en-US" altLang="en-US" dirty="0"/>
          </a:p>
        </p:txBody>
      </p:sp>
    </p:spTree>
    <p:extLst>
      <p:ext uri="{BB962C8B-B14F-4D97-AF65-F5344CB8AC3E}">
        <p14:creationId xmlns:p14="http://schemas.microsoft.com/office/powerpoint/2010/main" val="158588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cs typeface="+mn-cs"/>
              </a:defRPr>
            </a:lvl1pPr>
          </a:lstStyle>
          <a:p>
            <a:pPr>
              <a:defRPr/>
            </a:pPr>
            <a:fld id="{894440BE-5879-4180-AEE3-AC692886ED8B}" type="datetime1">
              <a:rPr lang="en-US" smtClean="0"/>
              <a:pPr>
                <a:defRPr/>
              </a:pPr>
              <a:t>7/6/2020</a:t>
            </a:fld>
            <a:endParaRPr lang="en-US" dirty="0"/>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fontAlgn="auto">
              <a:spcBef>
                <a:spcPts val="0"/>
              </a:spcBef>
              <a:spcAft>
                <a:spcPts val="0"/>
              </a:spcAft>
              <a:defRPr sz="1200">
                <a:solidFill>
                  <a:srgbClr val="FFFFFF"/>
                </a:solidFill>
                <a:latin typeface="+mn-lt"/>
                <a:cs typeface="+mn-cs"/>
              </a:defRPr>
            </a:lvl1pPr>
          </a:lstStyle>
          <a:p>
            <a:pPr>
              <a:defRPr/>
            </a:pPr>
            <a:r>
              <a:rPr lang="en-US" dirty="0" smtClean="0"/>
              <a:t>Confidential and Privileged</a:t>
            </a:r>
            <a:endParaRPr lang="en-US" dirty="0"/>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prstTxWarp prst="textNoShape">
              <a:avLst/>
            </a:prstTxWarp>
          </a:bodyPr>
          <a:lstStyle>
            <a:lvl1pPr>
              <a:defRPr sz="1400" b="1">
                <a:solidFill>
                  <a:srgbClr val="FFFFFF"/>
                </a:solidFill>
              </a:defRPr>
            </a:lvl1pPr>
          </a:lstStyle>
          <a:p>
            <a:fld id="{FEE7C63C-AF0D-405A-A280-08CDC4FA1E7F}"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3722" r:id="rId1"/>
    <p:sldLayoutId id="2147483715" r:id="rId2"/>
    <p:sldLayoutId id="2147483723" r:id="rId3"/>
    <p:sldLayoutId id="2147483716" r:id="rId4"/>
    <p:sldLayoutId id="2147483724" r:id="rId5"/>
    <p:sldLayoutId id="2147483717" r:id="rId6"/>
    <p:sldLayoutId id="2147483718" r:id="rId7"/>
    <p:sldLayoutId id="2147483725" r:id="rId8"/>
    <p:sldLayoutId id="2147483719" r:id="rId9"/>
    <p:sldLayoutId id="2147483720" r:id="rId10"/>
    <p:sldLayoutId id="2147483721" r:id="rId11"/>
  </p:sldLayoutIdLst>
  <p:hf sldNum="0" hdr="0" ftr="0" dt="0"/>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eaLnBrk="0" fontAlgn="base" hangingPunct="0">
        <a:spcBef>
          <a:spcPct val="20000"/>
        </a:spcBef>
        <a:spcAft>
          <a:spcPct val="0"/>
        </a:spcAft>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panose="020B0604020202020204" pitchFamily="34"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panose="020B0604020202020204" pitchFamily="34"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eaLnBrk="1" fontAlgn="auto" hangingPunct="1">
              <a:spcAft>
                <a:spcPts val="0"/>
              </a:spcAft>
              <a:defRPr/>
            </a:pPr>
            <a:r>
              <a:rPr lang="en-US" sz="4000" b="1" dirty="0"/>
              <a:t>NPRR </a:t>
            </a:r>
            <a:r>
              <a:rPr lang="en-US" sz="4000" b="1" dirty="0" smtClean="0"/>
              <a:t>945:	</a:t>
            </a:r>
            <a:r>
              <a:rPr lang="en-US" sz="4000" b="1" dirty="0" smtClean="0"/>
              <a:t>legal BACKGROUND </a:t>
            </a:r>
            <a:r>
              <a:rPr lang="en-US" sz="4000" b="1" dirty="0"/>
              <a:t>AND </a:t>
            </a:r>
            <a:r>
              <a:rPr lang="en-US" sz="4000" b="1" dirty="0" smtClean="0"/>
              <a:t>      </a:t>
            </a:r>
            <a:r>
              <a:rPr lang="en-US" sz="4000" b="1" dirty="0" smtClean="0"/>
              <a:t>overview</a:t>
            </a:r>
            <a:endParaRPr lang="en-US" sz="4000" dirty="0"/>
          </a:p>
        </p:txBody>
      </p:sp>
      <p:sp>
        <p:nvSpPr>
          <p:cNvPr id="3" name="Subtitle 2"/>
          <p:cNvSpPr>
            <a:spLocks noGrp="1"/>
          </p:cNvSpPr>
          <p:nvPr>
            <p:ph type="subTitle" idx="1"/>
          </p:nvPr>
        </p:nvSpPr>
        <p:spPr>
          <a:xfrm>
            <a:off x="725488" y="3457575"/>
            <a:ext cx="7848600" cy="2638425"/>
          </a:xfrm>
        </p:spPr>
        <p:txBody>
          <a:bodyPr rtlCol="0">
            <a:normAutofit/>
          </a:bodyPr>
          <a:lstStyle/>
          <a:p>
            <a:pPr algn="ctr"/>
            <a:r>
              <a:rPr lang="en-US" b="1" dirty="0" smtClean="0">
                <a:solidFill>
                  <a:schemeClr val="tx2">
                    <a:lumMod val="75000"/>
                  </a:schemeClr>
                </a:solidFill>
                <a:latin typeface="Adobe Myungjo Std M" panose="02020600000000000000" pitchFamily="18" charset="-128"/>
                <a:ea typeface="Adobe Myungjo Std M" panose="02020600000000000000" pitchFamily="18" charset="-128"/>
              </a:rPr>
              <a:t>Katie Coleman</a:t>
            </a:r>
            <a:br>
              <a:rPr lang="en-US" b="1" dirty="0" smtClean="0">
                <a:solidFill>
                  <a:schemeClr val="tx2">
                    <a:lumMod val="75000"/>
                  </a:schemeClr>
                </a:solidFill>
                <a:latin typeface="Adobe Myungjo Std M" panose="02020600000000000000" pitchFamily="18" charset="-128"/>
                <a:ea typeface="Adobe Myungjo Std M" panose="02020600000000000000" pitchFamily="18" charset="-128"/>
              </a:rPr>
            </a:br>
            <a:r>
              <a:rPr lang="en-US" b="1" dirty="0" smtClean="0">
                <a:solidFill>
                  <a:schemeClr val="tx2">
                    <a:lumMod val="75000"/>
                  </a:schemeClr>
                </a:solidFill>
                <a:latin typeface="Adobe Myungjo Std M" panose="02020600000000000000" pitchFamily="18" charset="-128"/>
                <a:ea typeface="Adobe Myungjo Std M" panose="02020600000000000000" pitchFamily="18" charset="-128"/>
              </a:rPr>
              <a:t>Thompson &amp; </a:t>
            </a:r>
            <a:r>
              <a:rPr lang="en-US" b="1" dirty="0" smtClean="0">
                <a:solidFill>
                  <a:schemeClr val="tx2">
                    <a:lumMod val="75000"/>
                  </a:schemeClr>
                </a:solidFill>
                <a:latin typeface="Adobe Myungjo Std M" panose="02020600000000000000" pitchFamily="18" charset="-128"/>
                <a:ea typeface="Adobe Myungjo Std M" panose="02020600000000000000" pitchFamily="18" charset="-128"/>
              </a:rPr>
              <a:t>Knight </a:t>
            </a:r>
            <a:r>
              <a:rPr lang="en-US" b="1" dirty="0" smtClean="0">
                <a:solidFill>
                  <a:schemeClr val="tx2">
                    <a:lumMod val="75000"/>
                  </a:schemeClr>
                </a:solidFill>
                <a:latin typeface="Adobe Myungjo Std M" panose="02020600000000000000" pitchFamily="18" charset="-128"/>
                <a:ea typeface="Adobe Myungjo Std M" panose="02020600000000000000" pitchFamily="18" charset="-128"/>
              </a:rPr>
              <a:t>LLP</a:t>
            </a:r>
            <a:endParaRPr lang="en-US" b="1" cap="small" dirty="0">
              <a:solidFill>
                <a:schemeClr val="tx2">
                  <a:lumMod val="75000"/>
                </a:schemeClr>
              </a:solidFill>
              <a:latin typeface="Adobe Myungjo Std M" panose="02020600000000000000" pitchFamily="18" charset="-128"/>
              <a:ea typeface="Adobe Myungjo Std M" panose="02020600000000000000" pitchFamily="18" charset="-128"/>
            </a:endParaRPr>
          </a:p>
          <a:p>
            <a:pPr algn="ctr" eaLnBrk="1" fontAlgn="auto" hangingPunct="1">
              <a:spcAft>
                <a:spcPts val="0"/>
              </a:spcAft>
              <a:defRPr/>
            </a:pPr>
            <a:r>
              <a:rPr lang="en-US" b="1" dirty="0" smtClean="0">
                <a:solidFill>
                  <a:schemeClr val="tx2">
                    <a:lumMod val="75000"/>
                  </a:schemeClr>
                </a:solidFill>
                <a:latin typeface="Adobe Myungjo Std M" panose="02020600000000000000" pitchFamily="18" charset="-128"/>
                <a:ea typeface="Adobe Myungjo Std M" panose="02020600000000000000" pitchFamily="18" charset="-128"/>
              </a:rPr>
              <a:t>for</a:t>
            </a:r>
            <a:endParaRPr lang="en-US" dirty="0"/>
          </a:p>
        </p:txBody>
      </p:sp>
      <p:pic>
        <p:nvPicPr>
          <p:cNvPr id="6148" name="Picture 3" descr="http://clientservices.tklaw.com/SnapshotFiles/b78eebe5-498d-413f-be01-fdda54aa7bfe/tiec_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4953000"/>
            <a:ext cx="335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400" b="1" u="sng" dirty="0" smtClean="0"/>
              <a:t>Private Use Networks:  Legal Framework</a:t>
            </a:r>
            <a:endParaRPr lang="en-US" sz="3400" dirty="0"/>
          </a:p>
        </p:txBody>
      </p:sp>
      <p:sp>
        <p:nvSpPr>
          <p:cNvPr id="3" name="Content Placeholder 2"/>
          <p:cNvSpPr>
            <a:spLocks noGrp="1"/>
          </p:cNvSpPr>
          <p:nvPr>
            <p:ph idx="1"/>
          </p:nvPr>
        </p:nvSpPr>
        <p:spPr>
          <a:xfrm>
            <a:off x="457200" y="1524000"/>
            <a:ext cx="8229600" cy="4800600"/>
          </a:xfrm>
        </p:spPr>
        <p:txBody>
          <a:bodyPr rtlCol="0">
            <a:normAutofit/>
          </a:bodyPr>
          <a:lstStyle/>
          <a:p>
            <a:pPr>
              <a:buFont typeface="Wingdings" panose="05000000000000000000" pitchFamily="2" charset="2"/>
              <a:buChar char="Ø"/>
            </a:pPr>
            <a:r>
              <a:rPr lang="en-US" sz="2000" dirty="0" smtClean="0"/>
              <a:t>The Public Utility Regulatory Act (PURA) and applications of PURA by the Public Utility Commission (PUC) in contested cases address when and how load can be served using private facilities. </a:t>
            </a:r>
          </a:p>
          <a:p>
            <a:pPr>
              <a:buFont typeface="Wingdings" panose="05000000000000000000" pitchFamily="2" charset="2"/>
              <a:buChar char="Ø"/>
            </a:pPr>
            <a:endParaRPr lang="en-US" sz="2000" dirty="0" smtClean="0"/>
          </a:p>
          <a:p>
            <a:pPr>
              <a:buFont typeface="Wingdings" panose="05000000000000000000" pitchFamily="2" charset="2"/>
              <a:buChar char="Ø"/>
            </a:pPr>
            <a:r>
              <a:rPr lang="en-US" sz="2000" dirty="0" smtClean="0"/>
              <a:t>This is typically a fact-specific analysis, guided by statutory provisions and PUC precedent/rules.</a:t>
            </a:r>
          </a:p>
          <a:p>
            <a:pPr>
              <a:buFont typeface="Wingdings" panose="05000000000000000000" pitchFamily="2" charset="2"/>
              <a:buChar char="Ø"/>
            </a:pPr>
            <a:endParaRPr lang="en-US" sz="2000" dirty="0" smtClean="0"/>
          </a:p>
          <a:p>
            <a:pPr>
              <a:buFont typeface="Wingdings" panose="05000000000000000000" pitchFamily="2" charset="2"/>
              <a:buChar char="Ø"/>
            </a:pPr>
            <a:r>
              <a:rPr lang="en-US" sz="2000" dirty="0" smtClean="0"/>
              <a:t>While there is no “one-size fits all,” there are important statutory provisions and PUC precedent that limit private use networks (PUNs).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400" b="1" u="sng" dirty="0"/>
              <a:t>Private Use Networks:  Legal Framework</a:t>
            </a:r>
            <a:endParaRPr lang="en-US" sz="3400" dirty="0"/>
          </a:p>
        </p:txBody>
      </p:sp>
      <p:sp>
        <p:nvSpPr>
          <p:cNvPr id="9219" name="Content Placeholder 2"/>
          <p:cNvSpPr>
            <a:spLocks noGrp="1"/>
          </p:cNvSpPr>
          <p:nvPr>
            <p:ph idx="1"/>
          </p:nvPr>
        </p:nvSpPr>
        <p:spPr>
          <a:xfrm>
            <a:off x="457200" y="1524000"/>
            <a:ext cx="8229600" cy="4953000"/>
          </a:xfrm>
        </p:spPr>
        <p:txBody>
          <a:bodyPr/>
          <a:lstStyle/>
          <a:p>
            <a:pPr algn="just" eaLnBrk="1" hangingPunct="1">
              <a:spcAft>
                <a:spcPts val="600"/>
              </a:spcAft>
              <a:buClrTx/>
              <a:buFont typeface="Wingdings" panose="05000000000000000000" pitchFamily="2" charset="2"/>
              <a:buChar char="Ø"/>
            </a:pPr>
            <a:r>
              <a:rPr lang="en-US" altLang="en-US" sz="2000" dirty="0" smtClean="0"/>
              <a:t>Key </a:t>
            </a:r>
            <a:r>
              <a:rPr lang="en-US" altLang="en-US" sz="2000" dirty="0" smtClean="0"/>
              <a:t>restrictions in </a:t>
            </a:r>
            <a:r>
              <a:rPr lang="en-US" altLang="en-US" sz="2000" dirty="0" smtClean="0"/>
              <a:t>PURA:</a:t>
            </a:r>
          </a:p>
          <a:p>
            <a:pPr lvl="1" algn="just" eaLnBrk="1" hangingPunct="1">
              <a:spcAft>
                <a:spcPts val="1200"/>
              </a:spcAft>
              <a:buClrTx/>
              <a:buFont typeface="Wingdings" panose="05000000000000000000" pitchFamily="2" charset="2"/>
              <a:buChar char="Ø"/>
            </a:pPr>
            <a:r>
              <a:rPr lang="en-US" altLang="en-US" sz="1800" b="1" dirty="0" smtClean="0"/>
              <a:t>No charging for “wires” service</a:t>
            </a:r>
            <a:r>
              <a:rPr lang="en-US" altLang="en-US" sz="1800" dirty="0" smtClean="0"/>
              <a:t>.</a:t>
            </a:r>
          </a:p>
          <a:p>
            <a:pPr lvl="2">
              <a:spcBef>
                <a:spcPts val="0"/>
              </a:spcBef>
              <a:spcAft>
                <a:spcPts val="1200"/>
              </a:spcAft>
            </a:pPr>
            <a:r>
              <a:rPr lang="en-US" sz="1500" dirty="0" smtClean="0"/>
              <a:t>PURA § 31.002(6): </a:t>
            </a:r>
            <a:r>
              <a:rPr lang="en-US" sz="1500" dirty="0" smtClean="0"/>
              <a:t>“‘Electric </a:t>
            </a:r>
            <a:r>
              <a:rPr lang="en-US" sz="1500" dirty="0" smtClean="0"/>
              <a:t>utility’ means a person or river authority that owns or operates for compensation in this state equipment or facilities to produce, generate, transmit, distribute, sell, or furnish electricity in this state.”</a:t>
            </a:r>
          </a:p>
          <a:p>
            <a:pPr lvl="2">
              <a:spcBef>
                <a:spcPts val="0"/>
              </a:spcBef>
              <a:spcAft>
                <a:spcPts val="1200"/>
              </a:spcAft>
            </a:pPr>
            <a:r>
              <a:rPr lang="en-US" sz="1500" dirty="0" smtClean="0"/>
              <a:t>Subject to explicit statutory exemptions, only an </a:t>
            </a:r>
            <a:r>
              <a:rPr lang="en-US" sz="1500" u="sng" dirty="0" smtClean="0"/>
              <a:t>electric utility (including a TDU) or a river authority </a:t>
            </a:r>
            <a:r>
              <a:rPr lang="en-US" sz="1500" dirty="0" smtClean="0"/>
              <a:t>may charge someone to use </a:t>
            </a:r>
            <a:r>
              <a:rPr lang="en-US" sz="1500" dirty="0" smtClean="0"/>
              <a:t>wires/delivery facilities </a:t>
            </a:r>
            <a:r>
              <a:rPr lang="en-US" sz="1500" dirty="0" smtClean="0"/>
              <a:t>for compensation.  There is no competitive counterpart.</a:t>
            </a:r>
          </a:p>
          <a:p>
            <a:pPr lvl="2">
              <a:spcBef>
                <a:spcPts val="0"/>
              </a:spcBef>
              <a:spcAft>
                <a:spcPts val="1200"/>
              </a:spcAft>
            </a:pPr>
            <a:r>
              <a:rPr lang="en-US" sz="1500" dirty="0" smtClean="0"/>
              <a:t>If </a:t>
            </a:r>
            <a:r>
              <a:rPr lang="en-US" sz="1500" dirty="0" smtClean="0"/>
              <a:t>you </a:t>
            </a:r>
            <a:r>
              <a:rPr lang="en-US" sz="1500" dirty="0" smtClean="0"/>
              <a:t>charge </a:t>
            </a:r>
            <a:r>
              <a:rPr lang="en-US" sz="1500" dirty="0" smtClean="0"/>
              <a:t>someone for wires, </a:t>
            </a:r>
            <a:r>
              <a:rPr lang="en-US" sz="1500" u="sng" dirty="0" smtClean="0"/>
              <a:t>you are subject to PUC rate regulation under </a:t>
            </a:r>
            <a:r>
              <a:rPr lang="en-US" sz="1500" u="sng" dirty="0" smtClean="0"/>
              <a:t>PURA, </a:t>
            </a:r>
            <a:r>
              <a:rPr lang="en-US" sz="1500" u="sng" dirty="0" smtClean="0"/>
              <a:t>and you </a:t>
            </a:r>
            <a:r>
              <a:rPr lang="en-US" sz="1500" u="sng" dirty="0" smtClean="0"/>
              <a:t>are supposed to </a:t>
            </a:r>
            <a:r>
              <a:rPr lang="en-US" sz="1500" u="sng" dirty="0" smtClean="0"/>
              <a:t>obtain a CCN </a:t>
            </a:r>
            <a:r>
              <a:rPr lang="en-US" sz="1500" u="sng" dirty="0" smtClean="0"/>
              <a:t>before providing </a:t>
            </a:r>
            <a:r>
              <a:rPr lang="en-US" sz="1500" u="sng" dirty="0" smtClean="0"/>
              <a:t>the </a:t>
            </a:r>
            <a:r>
              <a:rPr lang="en-US" sz="1500" u="sng" dirty="0" smtClean="0"/>
              <a:t>service</a:t>
            </a:r>
            <a:r>
              <a:rPr lang="en-US" sz="1500" dirty="0" smtClean="0"/>
              <a:t>.</a:t>
            </a:r>
          </a:p>
          <a:p>
            <a:pPr lvl="2">
              <a:spcBef>
                <a:spcPts val="0"/>
              </a:spcBef>
              <a:spcAft>
                <a:spcPts val="1200"/>
              </a:spcAft>
            </a:pPr>
            <a:r>
              <a:rPr lang="en-US" sz="1500" dirty="0" smtClean="0"/>
              <a:t>PUC precedent holds that “compensation” is very broad, and can be an exchange in kind, not just a monetary payment.  </a:t>
            </a:r>
            <a:r>
              <a:rPr lang="en-US" sz="1500" u="sng" dirty="0" smtClean="0"/>
              <a:t>Compensation can also occur if there is no markup, just recovery of costs</a:t>
            </a:r>
            <a:r>
              <a:rPr lang="en-US" sz="1500" dirty="0" smtClean="0"/>
              <a:t>.  </a:t>
            </a:r>
          </a:p>
          <a:p>
            <a:pPr lvl="2">
              <a:spcBef>
                <a:spcPts val="0"/>
              </a:spcBef>
              <a:spcAft>
                <a:spcPts val="1200"/>
              </a:spcAft>
            </a:pPr>
            <a:r>
              <a:rPr lang="en-US" sz="1500" dirty="0" smtClean="0"/>
              <a:t>This is a major restriction on PUNs. </a:t>
            </a:r>
            <a:endParaRPr lang="en-US" sz="15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400" b="1" u="sng" dirty="0"/>
              <a:t>Private Use Networks:  Legal Framework</a:t>
            </a:r>
            <a:endParaRPr lang="en-US" sz="3400" dirty="0"/>
          </a:p>
        </p:txBody>
      </p:sp>
      <p:sp>
        <p:nvSpPr>
          <p:cNvPr id="9219" name="Content Placeholder 2"/>
          <p:cNvSpPr>
            <a:spLocks noGrp="1"/>
          </p:cNvSpPr>
          <p:nvPr>
            <p:ph idx="1"/>
          </p:nvPr>
        </p:nvSpPr>
        <p:spPr>
          <a:xfrm>
            <a:off x="457200" y="1524000"/>
            <a:ext cx="8229600" cy="4953000"/>
          </a:xfrm>
        </p:spPr>
        <p:txBody>
          <a:bodyPr/>
          <a:lstStyle/>
          <a:p>
            <a:pPr algn="just" eaLnBrk="1" hangingPunct="1">
              <a:spcAft>
                <a:spcPts val="600"/>
              </a:spcAft>
              <a:buClrTx/>
              <a:buFont typeface="Wingdings" panose="05000000000000000000" pitchFamily="2" charset="2"/>
              <a:buChar char="Ø"/>
            </a:pPr>
            <a:r>
              <a:rPr lang="en-US" altLang="en-US" sz="2000" dirty="0" smtClean="0"/>
              <a:t>Key </a:t>
            </a:r>
            <a:r>
              <a:rPr lang="en-US" altLang="en-US" sz="2000" dirty="0" smtClean="0"/>
              <a:t>restrictions in </a:t>
            </a:r>
            <a:r>
              <a:rPr lang="en-US" altLang="en-US" sz="2000" dirty="0" smtClean="0"/>
              <a:t>PURA:</a:t>
            </a:r>
          </a:p>
          <a:p>
            <a:pPr lvl="1" algn="just" eaLnBrk="1" hangingPunct="1">
              <a:spcAft>
                <a:spcPts val="1200"/>
              </a:spcAft>
              <a:buClrTx/>
              <a:buFont typeface="Wingdings" panose="05000000000000000000" pitchFamily="2" charset="2"/>
              <a:buChar char="Ø"/>
            </a:pPr>
            <a:r>
              <a:rPr lang="en-US" altLang="en-US" sz="1800" b="1" dirty="0"/>
              <a:t>Generally, no direct retail sales from PGCs to customers</a:t>
            </a:r>
            <a:r>
              <a:rPr lang="en-US" altLang="en-US" sz="1800" b="1" dirty="0" smtClean="0"/>
              <a:t>.</a:t>
            </a:r>
            <a:endParaRPr lang="en-US" altLang="en-US" sz="1800" dirty="0" smtClean="0"/>
          </a:p>
          <a:p>
            <a:pPr lvl="2">
              <a:spcBef>
                <a:spcPts val="0"/>
              </a:spcBef>
              <a:spcAft>
                <a:spcPts val="600"/>
              </a:spcAft>
            </a:pPr>
            <a:r>
              <a:rPr lang="en-US" sz="1500" dirty="0"/>
              <a:t>PURA § 39.352 prohibits a person from providing retail electric service unless the person is certified by the commission as a retail electric provider. </a:t>
            </a:r>
            <a:endParaRPr lang="en-US" sz="1500" dirty="0" smtClean="0"/>
          </a:p>
          <a:p>
            <a:pPr lvl="2">
              <a:spcBef>
                <a:spcPts val="0"/>
              </a:spcBef>
              <a:spcAft>
                <a:spcPts val="600"/>
              </a:spcAft>
            </a:pPr>
            <a:r>
              <a:rPr lang="en-US" sz="1500" dirty="0"/>
              <a:t>PURA § 31.002(17) provides that a retail electric provider may not own generation assets.</a:t>
            </a:r>
            <a:endParaRPr lang="en-US" sz="1500" dirty="0" smtClean="0"/>
          </a:p>
          <a:p>
            <a:pPr lvl="2">
              <a:spcBef>
                <a:spcPts val="0"/>
              </a:spcBef>
              <a:spcAft>
                <a:spcPts val="600"/>
              </a:spcAft>
            </a:pPr>
            <a:r>
              <a:rPr lang="en-US" sz="1500" dirty="0"/>
              <a:t>When read together, </a:t>
            </a:r>
            <a:r>
              <a:rPr lang="en-US" sz="1500" u="sng" dirty="0"/>
              <a:t>these provisions prohibit a PGC from making a direct retail sale to a retail customer</a:t>
            </a:r>
            <a:r>
              <a:rPr lang="en-US" sz="1500" dirty="0"/>
              <a:t> </a:t>
            </a:r>
            <a:r>
              <a:rPr lang="en-US" sz="1500" dirty="0" smtClean="0"/>
              <a:t>(subject to limited explicit exemptions in </a:t>
            </a:r>
            <a:r>
              <a:rPr lang="en-US" sz="1500" dirty="0"/>
              <a:t>the statute; e.g., QFs</a:t>
            </a:r>
            <a:r>
              <a:rPr lang="en-US" sz="1500" dirty="0" smtClean="0"/>
              <a:t>).</a:t>
            </a:r>
          </a:p>
          <a:p>
            <a:pPr lvl="2">
              <a:spcBef>
                <a:spcPts val="0"/>
              </a:spcBef>
              <a:spcAft>
                <a:spcPts val="600"/>
              </a:spcAft>
            </a:pPr>
            <a:r>
              <a:rPr lang="en-US" sz="1500" dirty="0"/>
              <a:t>Service area restrictions/competitive area boundaries are an independent </a:t>
            </a:r>
            <a:r>
              <a:rPr lang="en-US" sz="1500" dirty="0" smtClean="0"/>
              <a:t>restriction.  No one else can provide retail service in NOIE areas </a:t>
            </a:r>
            <a:r>
              <a:rPr lang="en-US" sz="1500" dirty="0"/>
              <a:t>(i.e., REPs don’t exist in these areas</a:t>
            </a:r>
            <a:r>
              <a:rPr lang="en-US" sz="1500" dirty="0" smtClean="0"/>
              <a:t>).</a:t>
            </a:r>
          </a:p>
          <a:p>
            <a:pPr lvl="2">
              <a:spcBef>
                <a:spcPts val="0"/>
              </a:spcBef>
              <a:spcAft>
                <a:spcPts val="600"/>
              </a:spcAft>
            </a:pPr>
            <a:r>
              <a:rPr lang="en-US" sz="1500" dirty="0"/>
              <a:t>In a competitive area, a REP transaction can occur </a:t>
            </a:r>
            <a:r>
              <a:rPr lang="en-US" sz="1500" dirty="0" smtClean="0"/>
              <a:t>behind-the-fence, </a:t>
            </a:r>
            <a:r>
              <a:rPr lang="en-US" sz="1500" dirty="0"/>
              <a:t>using private facilities.  </a:t>
            </a:r>
            <a:r>
              <a:rPr lang="en-US" sz="1500" dirty="0" smtClean="0"/>
              <a:t>No law or precedent requires </a:t>
            </a:r>
            <a:r>
              <a:rPr lang="en-US" sz="1500" dirty="0"/>
              <a:t>use of the ERCOT grid for </a:t>
            </a:r>
            <a:r>
              <a:rPr lang="en-US" sz="1500" dirty="0" smtClean="0"/>
              <a:t>all REP </a:t>
            </a:r>
            <a:r>
              <a:rPr lang="en-US" sz="1500" dirty="0"/>
              <a:t>transactions.  </a:t>
            </a:r>
            <a:endParaRPr lang="en-US" sz="1500" dirty="0" smtClean="0"/>
          </a:p>
          <a:p>
            <a:pPr lvl="2">
              <a:spcBef>
                <a:spcPts val="0"/>
              </a:spcBef>
              <a:spcAft>
                <a:spcPts val="600"/>
              </a:spcAft>
            </a:pPr>
            <a:r>
              <a:rPr lang="en-US" sz="1500" dirty="0" smtClean="0"/>
              <a:t>In </a:t>
            </a:r>
            <a:r>
              <a:rPr lang="en-US" sz="1500" dirty="0"/>
              <a:t>NOIE </a:t>
            </a:r>
            <a:r>
              <a:rPr lang="en-US" sz="1500" dirty="0" smtClean="0"/>
              <a:t>areas, this would </a:t>
            </a:r>
            <a:r>
              <a:rPr lang="en-US" sz="1500" dirty="0"/>
              <a:t>be unauthorized retail service </a:t>
            </a:r>
            <a:r>
              <a:rPr lang="en-US" sz="1500" dirty="0" smtClean="0"/>
              <a:t>(violating the NOIE’s exclusive retail service area) and is not allowed.</a:t>
            </a:r>
            <a:endParaRPr lang="en-US" sz="1500" dirty="0"/>
          </a:p>
          <a:p>
            <a:pPr marL="547687" lvl="2" indent="0">
              <a:spcBef>
                <a:spcPts val="0"/>
              </a:spcBef>
              <a:spcAft>
                <a:spcPts val="600"/>
              </a:spcAft>
              <a:buNone/>
            </a:pPr>
            <a:endParaRPr lang="en-US" sz="1400" dirty="0" smtClean="0"/>
          </a:p>
        </p:txBody>
      </p:sp>
    </p:spTree>
    <p:extLst>
      <p:ext uri="{BB962C8B-B14F-4D97-AF65-F5344CB8AC3E}">
        <p14:creationId xmlns:p14="http://schemas.microsoft.com/office/powerpoint/2010/main" val="381734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400" b="1" u="sng" dirty="0"/>
              <a:t>Private Use Networks:  Legal Framework</a:t>
            </a:r>
            <a:endParaRPr lang="en-US" sz="3400" dirty="0"/>
          </a:p>
        </p:txBody>
      </p:sp>
      <p:sp>
        <p:nvSpPr>
          <p:cNvPr id="9219" name="Content Placeholder 2"/>
          <p:cNvSpPr>
            <a:spLocks noGrp="1"/>
          </p:cNvSpPr>
          <p:nvPr>
            <p:ph idx="1"/>
          </p:nvPr>
        </p:nvSpPr>
        <p:spPr>
          <a:xfrm>
            <a:off x="457200" y="1524000"/>
            <a:ext cx="8229600" cy="4953000"/>
          </a:xfrm>
        </p:spPr>
        <p:txBody>
          <a:bodyPr/>
          <a:lstStyle/>
          <a:p>
            <a:pPr algn="just" eaLnBrk="1" hangingPunct="1">
              <a:spcAft>
                <a:spcPts val="600"/>
              </a:spcAft>
              <a:buClrTx/>
              <a:buFont typeface="Wingdings" panose="05000000000000000000" pitchFamily="2" charset="2"/>
              <a:buChar char="Ø"/>
            </a:pPr>
            <a:r>
              <a:rPr lang="en-US" altLang="en-US" sz="2000" dirty="0" smtClean="0"/>
              <a:t>Key </a:t>
            </a:r>
            <a:r>
              <a:rPr lang="en-US" altLang="en-US" sz="2000" dirty="0" smtClean="0"/>
              <a:t>exemptions in PURA:</a:t>
            </a:r>
            <a:endParaRPr lang="en-US" altLang="en-US" sz="2000" dirty="0" smtClean="0"/>
          </a:p>
          <a:p>
            <a:pPr lvl="1" algn="just" eaLnBrk="1" hangingPunct="1">
              <a:spcAft>
                <a:spcPts val="1200"/>
              </a:spcAft>
              <a:buClrTx/>
              <a:buFont typeface="Wingdings" panose="05000000000000000000" pitchFamily="2" charset="2"/>
              <a:buChar char="Ø"/>
            </a:pPr>
            <a:r>
              <a:rPr lang="en-US" altLang="en-US" sz="1800" b="1" dirty="0" smtClean="0"/>
              <a:t>Qualifying Facilities can sell power or delivery service to thermal hosts without regulation. </a:t>
            </a:r>
            <a:endParaRPr lang="en-US" altLang="en-US" sz="1800" dirty="0" smtClean="0"/>
          </a:p>
          <a:p>
            <a:pPr lvl="2">
              <a:spcBef>
                <a:spcPts val="0"/>
              </a:spcBef>
              <a:spcAft>
                <a:spcPts val="600"/>
              </a:spcAft>
            </a:pPr>
            <a:r>
              <a:rPr lang="en-US" sz="1300" dirty="0" smtClean="0"/>
              <a:t>PURA 31.002(6)(b):  The definition of “electric utility” </a:t>
            </a:r>
            <a:r>
              <a:rPr lang="en-US" sz="1300" dirty="0" smtClean="0"/>
              <a:t>explicitly excludes </a:t>
            </a:r>
            <a:r>
              <a:rPr lang="en-US" sz="1300" dirty="0" smtClean="0"/>
              <a:t>a qualifying facility (QF).</a:t>
            </a:r>
          </a:p>
          <a:p>
            <a:pPr lvl="2">
              <a:spcBef>
                <a:spcPts val="0"/>
              </a:spcBef>
              <a:spcAft>
                <a:spcPts val="600"/>
              </a:spcAft>
            </a:pPr>
            <a:r>
              <a:rPr lang="en-US" sz="1300" dirty="0" smtClean="0"/>
              <a:t>PURA § 37.001(3): “A qualifying cogenerator that sells electric energy at retail to the sole purchaser of the cogenerator's thermal output under Sections 35.061 and 36.007 is not for that reason considered to be a retail electric utility.”</a:t>
            </a:r>
          </a:p>
          <a:p>
            <a:pPr lvl="2">
              <a:spcBef>
                <a:spcPts val="0"/>
              </a:spcBef>
              <a:spcAft>
                <a:spcPts val="600"/>
              </a:spcAft>
            </a:pPr>
            <a:r>
              <a:rPr lang="en-US" sz="1300" dirty="0" smtClean="0"/>
              <a:t>PURA § 37.0521: “a qualifying cogenerator may sell electric energy at retail to more than one purchaser of the cogenerator's thermal output. (b) Selling electric energy at retail to more than one purchaser does not, as a result of that sale, subject a qualifying cogenerator to regulation as: (1) a retail electric provider or power generation company; or (2) a retail electric utility under Chapter 37.”</a:t>
            </a:r>
          </a:p>
          <a:p>
            <a:pPr lvl="1" algn="just" eaLnBrk="1" hangingPunct="1">
              <a:spcAft>
                <a:spcPts val="1200"/>
              </a:spcAft>
              <a:buClrTx/>
              <a:buFont typeface="Wingdings" panose="05000000000000000000" pitchFamily="2" charset="2"/>
              <a:buChar char="Ø"/>
            </a:pPr>
            <a:r>
              <a:rPr lang="en-US" altLang="en-US" sz="1800" b="1" dirty="0" smtClean="0"/>
              <a:t>Self-use and incident of tenancy exemptions. </a:t>
            </a:r>
          </a:p>
          <a:p>
            <a:pPr lvl="2">
              <a:spcBef>
                <a:spcPts val="0"/>
              </a:spcBef>
              <a:spcAft>
                <a:spcPts val="600"/>
              </a:spcAft>
            </a:pPr>
            <a:r>
              <a:rPr lang="en-US" sz="1300" dirty="0" smtClean="0"/>
              <a:t>PURA 31.002(6)(b): The definition of electric utility excludes someone who “furnishes an electric service or commodity only to itself, its employees, or its tenants as an incident of employment or tenancy, if that service or commodity is not resold to or used by others.” </a:t>
            </a:r>
          </a:p>
          <a:p>
            <a:pPr lvl="2">
              <a:spcBef>
                <a:spcPts val="0"/>
              </a:spcBef>
              <a:spcAft>
                <a:spcPts val="600"/>
              </a:spcAft>
            </a:pPr>
            <a:r>
              <a:rPr lang="en-US" sz="1300" dirty="0" smtClean="0"/>
              <a:t>In addition, self-use is exempt from the definitions of a retail electric provider and retail electric utility because there is no compensation and no sale of electricity to oneself.  </a:t>
            </a:r>
          </a:p>
          <a:p>
            <a:pPr lvl="2">
              <a:spcBef>
                <a:spcPts val="0"/>
              </a:spcBef>
              <a:spcAft>
                <a:spcPts val="600"/>
              </a:spcAft>
            </a:pPr>
            <a:r>
              <a:rPr lang="en-US" sz="1300" dirty="0" smtClean="0"/>
              <a:t>Incident of tenancy has never been litigated so scope is unclear. </a:t>
            </a:r>
            <a:endParaRPr lang="en-US" altLang="en-US" sz="1300" b="1" dirty="0" smtClean="0"/>
          </a:p>
          <a:p>
            <a:pPr marL="274637" lvl="1" indent="0" algn="just" eaLnBrk="1" hangingPunct="1">
              <a:spcAft>
                <a:spcPts val="1200"/>
              </a:spcAft>
              <a:buClrTx/>
              <a:buNone/>
            </a:pPr>
            <a:endParaRPr lang="en-US" altLang="en-US" dirty="0" smtClean="0"/>
          </a:p>
          <a:p>
            <a:pPr algn="just" eaLnBrk="1" hangingPunct="1">
              <a:spcBef>
                <a:spcPct val="0"/>
              </a:spcBef>
              <a:spcAft>
                <a:spcPts val="1200"/>
              </a:spcAft>
            </a:pPr>
            <a:endParaRPr lang="en-US" altLang="en-US" sz="1800" dirty="0" smtClean="0"/>
          </a:p>
        </p:txBody>
      </p:sp>
    </p:spTree>
    <p:extLst>
      <p:ext uri="{BB962C8B-B14F-4D97-AF65-F5344CB8AC3E}">
        <p14:creationId xmlns:p14="http://schemas.microsoft.com/office/powerpoint/2010/main" val="21902978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400" b="1" u="sng" dirty="0"/>
              <a:t>Private Use Networks:  Legal Framework</a:t>
            </a:r>
            <a:endParaRPr lang="en-US" sz="3400" dirty="0"/>
          </a:p>
        </p:txBody>
      </p:sp>
      <p:sp>
        <p:nvSpPr>
          <p:cNvPr id="9219" name="Content Placeholder 2"/>
          <p:cNvSpPr>
            <a:spLocks noGrp="1"/>
          </p:cNvSpPr>
          <p:nvPr>
            <p:ph idx="1"/>
          </p:nvPr>
        </p:nvSpPr>
        <p:spPr>
          <a:xfrm>
            <a:off x="457200" y="1371600"/>
            <a:ext cx="8229600" cy="5105400"/>
          </a:xfrm>
        </p:spPr>
        <p:txBody>
          <a:bodyPr/>
          <a:lstStyle/>
          <a:p>
            <a:pPr algn="just" eaLnBrk="1" hangingPunct="1">
              <a:spcAft>
                <a:spcPts val="1200"/>
              </a:spcAft>
              <a:buClrTx/>
              <a:buFont typeface="Wingdings" panose="05000000000000000000" pitchFamily="2" charset="2"/>
              <a:buChar char="Ø"/>
            </a:pPr>
            <a:r>
              <a:rPr lang="en-US" altLang="en-US" sz="2000" dirty="0" smtClean="0"/>
              <a:t>PUC Case Law:</a:t>
            </a:r>
          </a:p>
          <a:p>
            <a:pPr lvl="1" algn="just" eaLnBrk="1" hangingPunct="1">
              <a:spcAft>
                <a:spcPts val="1200"/>
              </a:spcAft>
              <a:buClrTx/>
              <a:buFont typeface="Wingdings" panose="05000000000000000000" pitchFamily="2" charset="2"/>
              <a:buChar char="Ø"/>
            </a:pPr>
            <a:r>
              <a:rPr lang="en-US" altLang="en-US" sz="1800" b="1" dirty="0" smtClean="0"/>
              <a:t>“Single Consuming Facility” precedent. </a:t>
            </a:r>
            <a:endParaRPr lang="en-US" altLang="en-US" sz="1800" dirty="0" smtClean="0"/>
          </a:p>
          <a:p>
            <a:pPr lvl="1">
              <a:spcBef>
                <a:spcPts val="0"/>
              </a:spcBef>
              <a:spcAft>
                <a:spcPts val="1200"/>
              </a:spcAft>
            </a:pPr>
            <a:r>
              <a:rPr lang="en-US" sz="1400" b="1" u="sng" dirty="0" smtClean="0"/>
              <a:t>Even if all facilities are owned by the same entity, the arrangement may still be illegal</a:t>
            </a:r>
            <a:r>
              <a:rPr lang="en-US" sz="1400" b="1" u="sng" dirty="0" smtClean="0"/>
              <a:t>.  </a:t>
            </a:r>
            <a:r>
              <a:rPr lang="en-US" sz="1400" dirty="0" smtClean="0"/>
              <a:t>The </a:t>
            </a:r>
            <a:r>
              <a:rPr lang="en-US" sz="1400" dirty="0" smtClean="0"/>
              <a:t>PUC has held in a series of cases that the “self-use” exemption allows </a:t>
            </a:r>
            <a:r>
              <a:rPr lang="en-US" sz="1400" dirty="0" smtClean="0"/>
              <a:t>the owner of a </a:t>
            </a:r>
            <a:r>
              <a:rPr lang="en-US" sz="1400" dirty="0" smtClean="0"/>
              <a:t>facility that </a:t>
            </a:r>
            <a:r>
              <a:rPr lang="en-US" sz="1400" dirty="0" smtClean="0"/>
              <a:t>crosses </a:t>
            </a:r>
            <a:r>
              <a:rPr lang="en-US" sz="1400" dirty="0" smtClean="0"/>
              <a:t>multiple service areas to select from any of the certificated providers to serve the entire site.  BUT, what constitutes a “single consuming facility” is </a:t>
            </a:r>
            <a:r>
              <a:rPr lang="en-US" sz="1400" dirty="0" smtClean="0"/>
              <a:t>very fact-specific</a:t>
            </a:r>
            <a:r>
              <a:rPr lang="en-US" sz="1400" dirty="0"/>
              <a:t>:</a:t>
            </a:r>
            <a:r>
              <a:rPr lang="en-US" sz="1400" dirty="0" smtClean="0"/>
              <a:t>  </a:t>
            </a:r>
            <a:endParaRPr lang="en-US" sz="1400" dirty="0" smtClean="0"/>
          </a:p>
          <a:p>
            <a:pPr lvl="3">
              <a:spcBef>
                <a:spcPts val="0"/>
              </a:spcBef>
              <a:spcAft>
                <a:spcPts val="1200"/>
              </a:spcAft>
              <a:buFont typeface="Wingdings" panose="05000000000000000000" pitchFamily="2" charset="2"/>
              <a:buChar char="v"/>
            </a:pPr>
            <a:r>
              <a:rPr lang="en-US" sz="1200" b="1" i="1" dirty="0" smtClean="0"/>
              <a:t>King </a:t>
            </a:r>
            <a:r>
              <a:rPr lang="en-US" sz="1200" b="1" i="1" dirty="0" smtClean="0"/>
              <a:t>Ranch</a:t>
            </a:r>
            <a:r>
              <a:rPr lang="en-US" sz="1200" i="1" dirty="0" smtClean="0"/>
              <a:t>.  </a:t>
            </a:r>
            <a:r>
              <a:rPr lang="en-US" sz="1200" dirty="0" smtClean="0"/>
              <a:t>A </a:t>
            </a:r>
            <a:r>
              <a:rPr lang="en-US" sz="1200" dirty="0" smtClean="0"/>
              <a:t>unitized </a:t>
            </a:r>
            <a:r>
              <a:rPr lang="en-US" sz="1200" dirty="0" smtClean="0"/>
              <a:t>oil field owned by Oxy was </a:t>
            </a:r>
            <a:r>
              <a:rPr lang="en-US" sz="1200" dirty="0" smtClean="0"/>
              <a:t>considered a </a:t>
            </a:r>
            <a:r>
              <a:rPr lang="en-US" sz="1200" dirty="0" smtClean="0"/>
              <a:t>“single consuming facility</a:t>
            </a:r>
            <a:r>
              <a:rPr lang="en-US" sz="1200" i="1" dirty="0" smtClean="0"/>
              <a:t>.”  Petition of Big Country Electric Cooperative, Inc. for a Cease and Desist Order</a:t>
            </a:r>
            <a:r>
              <a:rPr lang="en-US" sz="1200" dirty="0" smtClean="0"/>
              <a:t>, Docket No. 35690, Final Order at 4-5 (Feb. 22, 2010).</a:t>
            </a:r>
          </a:p>
          <a:p>
            <a:pPr lvl="3">
              <a:spcBef>
                <a:spcPts val="0"/>
              </a:spcBef>
              <a:spcAft>
                <a:spcPts val="1200"/>
              </a:spcAft>
              <a:buFont typeface="Wingdings" panose="05000000000000000000" pitchFamily="2" charset="2"/>
              <a:buChar char="v"/>
            </a:pPr>
            <a:r>
              <a:rPr lang="en-US" sz="1200" b="1" i="1" dirty="0" smtClean="0"/>
              <a:t>IRA Independent School District and Bob Price Chevrolet.  </a:t>
            </a:r>
            <a:r>
              <a:rPr lang="en-US" sz="1200" dirty="0" smtClean="0"/>
              <a:t>Analysis must “consider the electrical integration of the structures … as well as whether the structures are integrated through a common activity or process</a:t>
            </a:r>
            <a:r>
              <a:rPr lang="en-US" sz="1200" i="1" dirty="0" smtClean="0"/>
              <a:t>.”  Petition of Oncor Electric Delivery Company, LLC for a Cease and Desist Order Against Big Country Electric Cooperative, Inc. and for a Declaratory Order Regarding Service to the Ira ISD High School Facilities</a:t>
            </a:r>
            <a:r>
              <a:rPr lang="en-US" sz="1200" dirty="0" smtClean="0"/>
              <a:t>, Docket No. </a:t>
            </a:r>
            <a:r>
              <a:rPr lang="en-US" sz="1200" dirty="0" smtClean="0"/>
              <a:t>43999, </a:t>
            </a:r>
            <a:r>
              <a:rPr lang="en-US" sz="1200" dirty="0" smtClean="0"/>
              <a:t>Final Order (Dec. 3, 2015); </a:t>
            </a:r>
            <a:r>
              <a:rPr lang="en-US" sz="1200" i="1" dirty="0" smtClean="0"/>
              <a:t>Petition of Central Texas Electric Cooperative, Inc. for a Cease and Desist Order and a Declaratory Order Regarding Service to the Bob Price Chevrolet Dealership</a:t>
            </a:r>
            <a:r>
              <a:rPr lang="en-US" sz="1200" dirty="0" smtClean="0"/>
              <a:t>, Docket No. 42110, Final Order (Apr. 25, 2016).</a:t>
            </a:r>
          </a:p>
          <a:p>
            <a:pPr lvl="3">
              <a:spcBef>
                <a:spcPts val="0"/>
              </a:spcBef>
              <a:spcAft>
                <a:spcPts val="1200"/>
              </a:spcAft>
              <a:buFont typeface="Wingdings" panose="05000000000000000000" pitchFamily="2" charset="2"/>
              <a:buChar char="v"/>
            </a:pPr>
            <a:r>
              <a:rPr lang="en-US" sz="1200" b="1" i="1" dirty="0" smtClean="0"/>
              <a:t>Murphy Oil.</a:t>
            </a:r>
            <a:r>
              <a:rPr lang="en-US" sz="1200" dirty="0" smtClean="0"/>
              <a:t>  PUC determined that oil and gas fields owned by Murphy Oil did not constitute a single consuming facility based on the specific facts, which considered </a:t>
            </a:r>
            <a:r>
              <a:rPr lang="en-US" sz="1200" dirty="0" smtClean="0"/>
              <a:t>size, that </a:t>
            </a:r>
            <a:r>
              <a:rPr lang="en-US" sz="1200" dirty="0" smtClean="0"/>
              <a:t>the parcels were not contiguous, and internal treatment of the tracts as separate facilities.  </a:t>
            </a:r>
            <a:r>
              <a:rPr lang="en-US" sz="1200" i="1" dirty="0" smtClean="0"/>
              <a:t>Petition of Murphy Oil for Declaratory Order</a:t>
            </a:r>
            <a:r>
              <a:rPr lang="en-US" sz="1200" dirty="0" smtClean="0"/>
              <a:t>, Docket No. 46734, Final Order (Oct. 25, 2018).</a:t>
            </a:r>
          </a:p>
          <a:p>
            <a:pPr algn="just" eaLnBrk="1" hangingPunct="1">
              <a:spcBef>
                <a:spcPct val="0"/>
              </a:spcBef>
              <a:spcAft>
                <a:spcPts val="1200"/>
              </a:spcAft>
            </a:pPr>
            <a:endParaRPr lang="en-US" altLang="en-US" sz="1800" dirty="0" smtClean="0"/>
          </a:p>
        </p:txBody>
      </p:sp>
    </p:spTree>
    <p:extLst>
      <p:ext uri="{BB962C8B-B14F-4D97-AF65-F5344CB8AC3E}">
        <p14:creationId xmlns:p14="http://schemas.microsoft.com/office/powerpoint/2010/main" val="16952253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400" b="1" u="sng" dirty="0"/>
              <a:t>Private Use Networks:  Legal Framework</a:t>
            </a:r>
            <a:endParaRPr lang="en-US" sz="3400" dirty="0"/>
          </a:p>
        </p:txBody>
      </p:sp>
      <p:sp>
        <p:nvSpPr>
          <p:cNvPr id="9219" name="Content Placeholder 2"/>
          <p:cNvSpPr>
            <a:spLocks noGrp="1"/>
          </p:cNvSpPr>
          <p:nvPr>
            <p:ph idx="1"/>
          </p:nvPr>
        </p:nvSpPr>
        <p:spPr>
          <a:xfrm>
            <a:off x="457200" y="1524000"/>
            <a:ext cx="8229600" cy="4953000"/>
          </a:xfrm>
        </p:spPr>
        <p:txBody>
          <a:bodyPr/>
          <a:lstStyle/>
          <a:p>
            <a:pPr algn="just" eaLnBrk="1" hangingPunct="1">
              <a:spcAft>
                <a:spcPts val="1200"/>
              </a:spcAft>
              <a:buClrTx/>
              <a:buFont typeface="Wingdings" panose="05000000000000000000" pitchFamily="2" charset="2"/>
              <a:buChar char="Ø"/>
            </a:pPr>
            <a:r>
              <a:rPr lang="en-US" altLang="en-US" sz="2000" dirty="0"/>
              <a:t>PUC Case Law:</a:t>
            </a:r>
          </a:p>
          <a:p>
            <a:pPr lvl="1" algn="just" eaLnBrk="1" hangingPunct="1">
              <a:spcAft>
                <a:spcPts val="1200"/>
              </a:spcAft>
              <a:buClrTx/>
              <a:buFont typeface="Wingdings" panose="05000000000000000000" pitchFamily="2" charset="2"/>
              <a:buChar char="Ø"/>
            </a:pPr>
            <a:r>
              <a:rPr lang="en-US" altLang="en-US" b="1" dirty="0" smtClean="0"/>
              <a:t>Self-use </a:t>
            </a:r>
            <a:r>
              <a:rPr lang="en-US" altLang="en-US" b="1" dirty="0"/>
              <a:t>must be the </a:t>
            </a:r>
            <a:r>
              <a:rPr lang="en-US" altLang="en-US" b="1" u="sng" dirty="0"/>
              <a:t>same legal entity</a:t>
            </a:r>
            <a:r>
              <a:rPr lang="en-US" altLang="en-US" b="1" dirty="0"/>
              <a:t>. </a:t>
            </a:r>
          </a:p>
          <a:p>
            <a:pPr lvl="2">
              <a:spcBef>
                <a:spcPts val="0"/>
              </a:spcBef>
              <a:spcAft>
                <a:spcPts val="600"/>
              </a:spcAft>
            </a:pPr>
            <a:r>
              <a:rPr lang="en-US" sz="1400" b="1" i="1" dirty="0" err="1" smtClean="0"/>
              <a:t>Destec</a:t>
            </a:r>
            <a:r>
              <a:rPr lang="en-US" sz="1400" dirty="0" smtClean="0"/>
              <a:t>.  A partnership cannot sell power to its partners.  </a:t>
            </a:r>
            <a:r>
              <a:rPr lang="en-US" sz="1400" i="1" dirty="0" err="1" smtClean="0"/>
              <a:t>Destec</a:t>
            </a:r>
            <a:r>
              <a:rPr lang="en-US" sz="1400" i="1" dirty="0" smtClean="0"/>
              <a:t> </a:t>
            </a:r>
            <a:r>
              <a:rPr lang="en-US" sz="1400" i="1" dirty="0"/>
              <a:t>Energy, Inc. v. Houston Lighting &amp; Power Co.,</a:t>
            </a:r>
            <a:r>
              <a:rPr lang="en-US" sz="1400" dirty="0"/>
              <a:t> 966 S.W.2d 792 (Tex. App—Austin 1998, no pet.)</a:t>
            </a:r>
            <a:endParaRPr lang="en-US" sz="1400" b="1" i="1" dirty="0" smtClean="0"/>
          </a:p>
          <a:p>
            <a:pPr lvl="2">
              <a:spcBef>
                <a:spcPts val="0"/>
              </a:spcBef>
              <a:spcAft>
                <a:spcPts val="600"/>
              </a:spcAft>
            </a:pPr>
            <a:r>
              <a:rPr lang="en-US" sz="1400" b="1" i="1" dirty="0" smtClean="0"/>
              <a:t>Rusk </a:t>
            </a:r>
            <a:r>
              <a:rPr lang="en-US" sz="1400" b="1" i="1" dirty="0"/>
              <a:t>County Electric Cooperative</a:t>
            </a:r>
            <a:r>
              <a:rPr lang="en-US" sz="1400" dirty="0"/>
              <a:t>.  PUC determined that </a:t>
            </a:r>
            <a:r>
              <a:rPr lang="en-US" sz="1400" dirty="0" err="1"/>
              <a:t>Luminant’s</a:t>
            </a:r>
            <a:r>
              <a:rPr lang="en-US" sz="1400" dirty="0"/>
              <a:t> provision of power to a mining load (an affiliate) did not constitute self-use because it was not the same legal entity. </a:t>
            </a:r>
            <a:r>
              <a:rPr lang="en-US" sz="1400" i="1" dirty="0"/>
              <a:t>Complaint of Rusk County Electric Cooperative Against TXU Electric Delivery Company and TXU Power</a:t>
            </a:r>
            <a:r>
              <a:rPr lang="en-US" sz="1400" dirty="0"/>
              <a:t>, PUC Docket No. 30037, Final Order (May 19, 2010).  </a:t>
            </a:r>
          </a:p>
          <a:p>
            <a:pPr lvl="3">
              <a:spcBef>
                <a:spcPts val="0"/>
              </a:spcBef>
              <a:spcAft>
                <a:spcPts val="600"/>
              </a:spcAft>
            </a:pPr>
            <a:r>
              <a:rPr lang="en-US" sz="1400" dirty="0"/>
              <a:t>Luminant also </a:t>
            </a:r>
            <a:r>
              <a:rPr lang="en-US" sz="1400" u="sng" dirty="0"/>
              <a:t>could not serve the load using a REP </a:t>
            </a:r>
            <a:r>
              <a:rPr lang="en-US" sz="1400" dirty="0"/>
              <a:t>because it was located in a NOIE service area</a:t>
            </a:r>
            <a:r>
              <a:rPr lang="en-US" sz="1400" dirty="0" smtClean="0"/>
              <a:t>.  This is what caused the addition of “associated” in Section 10.3.2.3.</a:t>
            </a:r>
            <a:endParaRPr lang="en-US" sz="1400" dirty="0"/>
          </a:p>
          <a:p>
            <a:pPr lvl="1" algn="just" eaLnBrk="1" hangingPunct="1">
              <a:spcAft>
                <a:spcPts val="1200"/>
              </a:spcAft>
              <a:buClrTx/>
              <a:buFont typeface="Wingdings" panose="05000000000000000000" pitchFamily="2" charset="2"/>
              <a:buChar char="Ø"/>
            </a:pPr>
            <a:r>
              <a:rPr lang="en-US" altLang="en-US" b="1" dirty="0" smtClean="0"/>
              <a:t>Parties can jointly own private facilities </a:t>
            </a:r>
            <a:r>
              <a:rPr lang="en-US" altLang="en-US" b="1" dirty="0" smtClean="0"/>
              <a:t>in some instances</a:t>
            </a:r>
            <a:r>
              <a:rPr lang="en-US" altLang="en-US" b="1" dirty="0" smtClean="0"/>
              <a:t>.</a:t>
            </a:r>
            <a:endParaRPr lang="en-US" altLang="en-US" dirty="0" smtClean="0"/>
          </a:p>
          <a:p>
            <a:pPr lvl="2">
              <a:spcBef>
                <a:spcPts val="0"/>
              </a:spcBef>
              <a:spcAft>
                <a:spcPts val="600"/>
              </a:spcAft>
            </a:pPr>
            <a:r>
              <a:rPr lang="en-US" sz="1400" b="1" i="1" dirty="0" smtClean="0"/>
              <a:t>Flint Hills Case</a:t>
            </a:r>
            <a:r>
              <a:rPr lang="en-US" sz="1400" dirty="0" smtClean="0"/>
              <a:t>. </a:t>
            </a:r>
            <a:r>
              <a:rPr lang="en-US" sz="1400" dirty="0" smtClean="0"/>
              <a:t>PUC </a:t>
            </a:r>
            <a:r>
              <a:rPr lang="en-US" sz="1400" dirty="0" smtClean="0"/>
              <a:t>held that when two parties jointly </a:t>
            </a:r>
            <a:r>
              <a:rPr lang="en-US" sz="1400" dirty="0" smtClean="0"/>
              <a:t>owned </a:t>
            </a:r>
            <a:r>
              <a:rPr lang="en-US" sz="1400" dirty="0" smtClean="0"/>
              <a:t>wires facilities as “tenants in common,” </a:t>
            </a:r>
            <a:r>
              <a:rPr lang="en-US" sz="1400" dirty="0" smtClean="0"/>
              <a:t>neither </a:t>
            </a:r>
            <a:r>
              <a:rPr lang="en-US" sz="1400" dirty="0" smtClean="0"/>
              <a:t>party </a:t>
            </a:r>
            <a:r>
              <a:rPr lang="en-US" sz="1400" dirty="0" smtClean="0"/>
              <a:t>was considered an electric utility as long as they did not use </a:t>
            </a:r>
            <a:r>
              <a:rPr lang="en-US" sz="1400" dirty="0" smtClean="0"/>
              <a:t>or </a:t>
            </a:r>
            <a:r>
              <a:rPr lang="en-US" sz="1400" dirty="0" smtClean="0"/>
              <a:t>pay </a:t>
            </a:r>
            <a:r>
              <a:rPr lang="en-US" sz="1400" dirty="0" smtClean="0"/>
              <a:t>for the other party’s share of the line</a:t>
            </a:r>
            <a:r>
              <a:rPr lang="en-US" sz="1400" i="1" dirty="0" smtClean="0"/>
              <a:t>. Application of AEP Texas Central Power Company for Declaratory Order</a:t>
            </a:r>
            <a:r>
              <a:rPr lang="en-US" sz="1400" dirty="0" smtClean="0"/>
              <a:t>, Docket No. 25395, Final Order.  (Notably, this case involved a customer </a:t>
            </a:r>
            <a:r>
              <a:rPr lang="en-US" sz="1400" dirty="0" smtClean="0"/>
              <a:t>in a competitive area taking </a:t>
            </a:r>
            <a:r>
              <a:rPr lang="en-US" sz="1400" dirty="0" smtClean="0"/>
              <a:t>power over private facilities through a REP</a:t>
            </a:r>
            <a:r>
              <a:rPr lang="en-US" sz="1400" dirty="0" smtClean="0"/>
              <a:t>.)</a:t>
            </a:r>
            <a:endParaRPr lang="en-US" sz="1400" b="1" dirty="0" smtClean="0"/>
          </a:p>
          <a:p>
            <a:pPr marL="547687" lvl="2" indent="0">
              <a:spcBef>
                <a:spcPts val="0"/>
              </a:spcBef>
              <a:spcAft>
                <a:spcPts val="600"/>
              </a:spcAft>
              <a:buNone/>
            </a:pPr>
            <a:r>
              <a:rPr lang="en-US" sz="1400" dirty="0" smtClean="0"/>
              <a:t> </a:t>
            </a:r>
            <a:endParaRPr lang="en-US" altLang="en-US" sz="1400" b="1" dirty="0" smtClean="0"/>
          </a:p>
          <a:p>
            <a:pPr marL="274637" lvl="1" indent="0" algn="just" eaLnBrk="1" hangingPunct="1">
              <a:spcAft>
                <a:spcPts val="1200"/>
              </a:spcAft>
              <a:buClrTx/>
              <a:buNone/>
            </a:pPr>
            <a:endParaRPr lang="en-US" altLang="en-US" dirty="0" smtClean="0"/>
          </a:p>
          <a:p>
            <a:pPr algn="just" eaLnBrk="1" hangingPunct="1">
              <a:spcBef>
                <a:spcPct val="0"/>
              </a:spcBef>
              <a:spcAft>
                <a:spcPts val="1200"/>
              </a:spcAft>
            </a:pPr>
            <a:endParaRPr lang="en-US" altLang="en-US" sz="1800" dirty="0" smtClean="0"/>
          </a:p>
        </p:txBody>
      </p:sp>
    </p:spTree>
    <p:extLst>
      <p:ext uri="{BB962C8B-B14F-4D97-AF65-F5344CB8AC3E}">
        <p14:creationId xmlns:p14="http://schemas.microsoft.com/office/powerpoint/2010/main" val="41562035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400" b="1" u="sng" dirty="0" smtClean="0"/>
              <a:t>History of Section 10.3.2.3</a:t>
            </a:r>
            <a:endParaRPr lang="en-US" sz="3400" dirty="0"/>
          </a:p>
        </p:txBody>
      </p:sp>
      <p:sp>
        <p:nvSpPr>
          <p:cNvPr id="9219" name="Content Placeholder 2"/>
          <p:cNvSpPr>
            <a:spLocks noGrp="1"/>
          </p:cNvSpPr>
          <p:nvPr>
            <p:ph idx="1"/>
          </p:nvPr>
        </p:nvSpPr>
        <p:spPr>
          <a:xfrm>
            <a:off x="457200" y="1524000"/>
            <a:ext cx="8229600" cy="4953000"/>
          </a:xfrm>
        </p:spPr>
        <p:txBody>
          <a:bodyPr/>
          <a:lstStyle/>
          <a:p>
            <a:pPr lvl="1" algn="just" eaLnBrk="1" hangingPunct="1">
              <a:spcAft>
                <a:spcPts val="1200"/>
              </a:spcAft>
              <a:buClrTx/>
              <a:buFont typeface="Wingdings" panose="05000000000000000000" pitchFamily="2" charset="2"/>
              <a:buChar char="Ø"/>
            </a:pPr>
            <a:r>
              <a:rPr lang="en-US" altLang="en-US" sz="1800" dirty="0" smtClean="0"/>
              <a:t>Describes metering configurations that will be treated as a Private Use Network (PUN), if the arrangement is otherwise legal.</a:t>
            </a:r>
          </a:p>
          <a:p>
            <a:pPr lvl="1" algn="just" eaLnBrk="1" hangingPunct="1">
              <a:spcAft>
                <a:spcPts val="1200"/>
              </a:spcAft>
              <a:buClrTx/>
              <a:buFont typeface="Wingdings" panose="05000000000000000000" pitchFamily="2" charset="2"/>
              <a:buChar char="Ø"/>
            </a:pPr>
            <a:r>
              <a:rPr lang="en-US" altLang="en-US" sz="1800" dirty="0" smtClean="0"/>
              <a:t>Multiple POI configurations predated the protocols; this is why 10.3.2.3 was needed.  10.3.2.3 allows netting for:</a:t>
            </a:r>
          </a:p>
          <a:p>
            <a:pPr lvl="2" algn="just" eaLnBrk="1" hangingPunct="1">
              <a:spcAft>
                <a:spcPts val="1200"/>
              </a:spcAft>
              <a:buClrTx/>
            </a:pPr>
            <a:r>
              <a:rPr lang="en-US" altLang="en-US" sz="1600" dirty="0" smtClean="0"/>
              <a:t>(a) Single </a:t>
            </a:r>
            <a:r>
              <a:rPr lang="en-US" altLang="en-US" sz="1600" dirty="0" smtClean="0"/>
              <a:t>POI </a:t>
            </a:r>
          </a:p>
          <a:p>
            <a:pPr lvl="2" algn="just" eaLnBrk="1" hangingPunct="1">
              <a:spcAft>
                <a:spcPts val="1200"/>
              </a:spcAft>
              <a:buClrTx/>
            </a:pPr>
            <a:r>
              <a:rPr lang="en-US" altLang="en-US" sz="1600" dirty="0" smtClean="0"/>
              <a:t>(</a:t>
            </a:r>
            <a:r>
              <a:rPr lang="en-US" altLang="en-US" sz="1600" dirty="0" smtClean="0"/>
              <a:t>b) Gen auxiliary load at a separate POI, with restrictions; </a:t>
            </a:r>
            <a:endParaRPr lang="en-US" altLang="en-US" sz="1600" dirty="0" smtClean="0"/>
          </a:p>
          <a:p>
            <a:pPr lvl="2" algn="just" eaLnBrk="1" hangingPunct="1">
              <a:spcAft>
                <a:spcPts val="1200"/>
              </a:spcAft>
              <a:buClrTx/>
            </a:pPr>
            <a:r>
              <a:rPr lang="en-US" altLang="en-US" sz="1600" dirty="0" smtClean="0"/>
              <a:t>(</a:t>
            </a:r>
            <a:r>
              <a:rPr lang="en-US" altLang="en-US" sz="1600" dirty="0" smtClean="0"/>
              <a:t>c) QFs with multiple POIs, with restrictions; </a:t>
            </a:r>
            <a:endParaRPr lang="en-US" altLang="en-US" sz="1600" dirty="0" smtClean="0"/>
          </a:p>
          <a:p>
            <a:pPr lvl="2" algn="just" eaLnBrk="1" hangingPunct="1">
              <a:spcAft>
                <a:spcPts val="1200"/>
              </a:spcAft>
              <a:buClrTx/>
            </a:pPr>
            <a:r>
              <a:rPr lang="en-US" altLang="en-US" sz="1600" dirty="0" smtClean="0"/>
              <a:t>(</a:t>
            </a:r>
            <a:r>
              <a:rPr lang="en-US" altLang="en-US" sz="1600" dirty="0" smtClean="0"/>
              <a:t>d) </a:t>
            </a:r>
            <a:r>
              <a:rPr lang="en-US" altLang="en-US" sz="1600" dirty="0" smtClean="0"/>
              <a:t>Site-specific </a:t>
            </a:r>
            <a:r>
              <a:rPr lang="en-US" altLang="en-US" sz="1600" dirty="0" smtClean="0"/>
              <a:t>bracket.</a:t>
            </a:r>
          </a:p>
          <a:p>
            <a:pPr lvl="1" algn="just" eaLnBrk="1" hangingPunct="1">
              <a:spcAft>
                <a:spcPts val="1200"/>
              </a:spcAft>
              <a:buClrTx/>
              <a:buFont typeface="Wingdings" panose="05000000000000000000" pitchFamily="2" charset="2"/>
              <a:buChar char="Ø"/>
            </a:pPr>
            <a:r>
              <a:rPr lang="en-US" altLang="en-US" sz="1800" dirty="0" smtClean="0"/>
              <a:t>10.3.2.3 was never intended to </a:t>
            </a:r>
            <a:r>
              <a:rPr lang="en-US" altLang="en-US" sz="1800" dirty="0" smtClean="0"/>
              <a:t>impose </a:t>
            </a:r>
            <a:r>
              <a:rPr lang="en-US" altLang="en-US" sz="1800" dirty="0" smtClean="0"/>
              <a:t>a </a:t>
            </a:r>
            <a:r>
              <a:rPr lang="en-US" altLang="en-US" sz="1800" dirty="0" smtClean="0"/>
              <a:t>separate </a:t>
            </a:r>
            <a:r>
              <a:rPr lang="en-US" altLang="en-US" sz="1800" dirty="0" smtClean="0"/>
              <a:t>set of requirements or authorizations for setting up a </a:t>
            </a:r>
            <a:r>
              <a:rPr lang="en-US" altLang="en-US" sz="1800" dirty="0" smtClean="0"/>
              <a:t>PUN, beyond PURA and PUC precedent.  </a:t>
            </a:r>
            <a:endParaRPr lang="en-US" altLang="en-US" sz="1800" dirty="0" smtClean="0"/>
          </a:p>
          <a:p>
            <a:pPr marL="0" indent="0" algn="just" eaLnBrk="1" hangingPunct="1">
              <a:spcBef>
                <a:spcPct val="0"/>
              </a:spcBef>
              <a:spcAft>
                <a:spcPts val="1200"/>
              </a:spcAft>
              <a:buNone/>
            </a:pPr>
            <a:endParaRPr lang="en-US" altLang="en-US" sz="1800" dirty="0" smtClean="0"/>
          </a:p>
        </p:txBody>
      </p:sp>
    </p:spTree>
    <p:extLst>
      <p:ext uri="{BB962C8B-B14F-4D97-AF65-F5344CB8AC3E}">
        <p14:creationId xmlns:p14="http://schemas.microsoft.com/office/powerpoint/2010/main" val="4081342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400" b="1" u="sng" dirty="0" smtClean="0"/>
              <a:t>History of Section 10.3.2.3</a:t>
            </a:r>
            <a:endParaRPr lang="en-US" sz="3400" dirty="0"/>
          </a:p>
        </p:txBody>
      </p:sp>
      <p:sp>
        <p:nvSpPr>
          <p:cNvPr id="9219" name="Content Placeholder 2"/>
          <p:cNvSpPr>
            <a:spLocks noGrp="1"/>
          </p:cNvSpPr>
          <p:nvPr>
            <p:ph idx="1"/>
          </p:nvPr>
        </p:nvSpPr>
        <p:spPr>
          <a:xfrm>
            <a:off x="457200" y="1524000"/>
            <a:ext cx="8229600" cy="4953000"/>
          </a:xfrm>
        </p:spPr>
        <p:txBody>
          <a:bodyPr/>
          <a:lstStyle/>
          <a:p>
            <a:pPr lvl="1" algn="just" eaLnBrk="1" hangingPunct="1">
              <a:spcAft>
                <a:spcPts val="1200"/>
              </a:spcAft>
              <a:buClrTx/>
              <a:buFont typeface="Wingdings" panose="05000000000000000000" pitchFamily="2" charset="2"/>
              <a:buChar char="Ø"/>
            </a:pPr>
            <a:r>
              <a:rPr lang="en-US" altLang="en-US" b="1" dirty="0" smtClean="0"/>
              <a:t>“Associated load” language.</a:t>
            </a:r>
          </a:p>
          <a:p>
            <a:pPr lvl="2" algn="just" eaLnBrk="1" hangingPunct="1">
              <a:spcAft>
                <a:spcPts val="1200"/>
              </a:spcAft>
              <a:buClrTx/>
            </a:pPr>
            <a:r>
              <a:rPr lang="en-US" altLang="en-US" sz="1600" dirty="0" smtClean="0"/>
              <a:t>After the Rusk County decision, </a:t>
            </a:r>
            <a:r>
              <a:rPr lang="en-US" altLang="en-US" sz="1600" dirty="0" smtClean="0"/>
              <a:t>stakeholders </a:t>
            </a:r>
            <a:r>
              <a:rPr lang="en-US" altLang="en-US" sz="1600" dirty="0" smtClean="0"/>
              <a:t>amended Section 10.3.2.3</a:t>
            </a:r>
          </a:p>
          <a:p>
            <a:pPr lvl="2" algn="just" eaLnBrk="1" hangingPunct="1">
              <a:spcAft>
                <a:spcPts val="1200"/>
              </a:spcAft>
              <a:buClrTx/>
            </a:pPr>
            <a:r>
              <a:rPr lang="en-US" altLang="en-US" sz="1600" dirty="0" smtClean="0"/>
              <a:t>Language was added to state that “Generation and associated Loads, including construction and maintenance load…” may be netted subject to 10.3.2.3.</a:t>
            </a:r>
          </a:p>
          <a:p>
            <a:pPr lvl="2" algn="just" eaLnBrk="1" hangingPunct="1">
              <a:spcAft>
                <a:spcPts val="1200"/>
              </a:spcAft>
              <a:buClrTx/>
            </a:pPr>
            <a:r>
              <a:rPr lang="en-US" altLang="en-US" sz="1600" dirty="0" smtClean="0"/>
              <a:t>TIEC did not read this new language as adding substantive requirements, but more “belt and suspenders.” </a:t>
            </a:r>
          </a:p>
          <a:p>
            <a:pPr lvl="2" algn="just" eaLnBrk="1" hangingPunct="1">
              <a:spcAft>
                <a:spcPts val="1200"/>
              </a:spcAft>
              <a:buClrTx/>
            </a:pPr>
            <a:r>
              <a:rPr lang="en-US" altLang="en-US" sz="1600" dirty="0" smtClean="0"/>
              <a:t>“Associated” </a:t>
            </a:r>
            <a:r>
              <a:rPr lang="en-US" altLang="en-US" sz="1600" dirty="0" smtClean="0"/>
              <a:t>is not defined, and the plain </a:t>
            </a:r>
            <a:r>
              <a:rPr lang="en-US" altLang="en-US" sz="1600" dirty="0" smtClean="0"/>
              <a:t>meaning </a:t>
            </a:r>
            <a:r>
              <a:rPr lang="en-US" altLang="en-US" sz="1600" dirty="0" smtClean="0"/>
              <a:t>is not common ownership.  Based on the </a:t>
            </a:r>
            <a:r>
              <a:rPr lang="en-US" altLang="en-US" sz="1600" i="1" dirty="0" smtClean="0"/>
              <a:t>Rusk County </a:t>
            </a:r>
            <a:r>
              <a:rPr lang="en-US" altLang="en-US" sz="1600" dirty="0" smtClean="0"/>
              <a:t>facts, </a:t>
            </a:r>
            <a:r>
              <a:rPr lang="en-US" altLang="en-US" sz="1600" dirty="0" smtClean="0"/>
              <a:t>however, ERCOT metering interpreted “associated Load” as requiring common ownership with the generation and denied meter design proposals without common ownership.</a:t>
            </a:r>
          </a:p>
          <a:p>
            <a:pPr lvl="2" algn="just" eaLnBrk="1" hangingPunct="1">
              <a:spcAft>
                <a:spcPts val="1200"/>
              </a:spcAft>
              <a:buClrTx/>
            </a:pPr>
            <a:r>
              <a:rPr lang="en-US" altLang="en-US" sz="1600" dirty="0" smtClean="0"/>
              <a:t>This is not consistent with PURA; in some instances it is more restrictive, in others it is less </a:t>
            </a:r>
            <a:r>
              <a:rPr lang="en-US" altLang="en-US" sz="1600" dirty="0" smtClean="0"/>
              <a:t>restrictive</a:t>
            </a:r>
            <a:r>
              <a:rPr lang="en-US" altLang="en-US" sz="1600" dirty="0" smtClean="0"/>
              <a:t>, and it all instances it creates uncertainty.</a:t>
            </a:r>
            <a:endParaRPr lang="en-US" altLang="en-US" sz="1600" dirty="0" smtClean="0"/>
          </a:p>
          <a:p>
            <a:pPr marL="274637" lvl="1" indent="0" algn="ctr" eaLnBrk="1" hangingPunct="1">
              <a:spcAft>
                <a:spcPts val="1200"/>
              </a:spcAft>
              <a:buClrTx/>
              <a:buNone/>
            </a:pPr>
            <a:r>
              <a:rPr lang="en-US" altLang="en-US" b="1" u="sng" dirty="0" smtClean="0"/>
              <a:t>Proposed Solution:  Defer to PURA and </a:t>
            </a:r>
            <a:br>
              <a:rPr lang="en-US" altLang="en-US" b="1" u="sng" dirty="0" smtClean="0"/>
            </a:br>
            <a:r>
              <a:rPr lang="en-US" altLang="en-US" b="1" u="sng" dirty="0" smtClean="0"/>
              <a:t>PUC precedent to avoid competing standards. </a:t>
            </a:r>
          </a:p>
        </p:txBody>
      </p:sp>
    </p:spTree>
    <p:extLst>
      <p:ext uri="{BB962C8B-B14F-4D97-AF65-F5344CB8AC3E}">
        <p14:creationId xmlns:p14="http://schemas.microsoft.com/office/powerpoint/2010/main" val="7550703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88</TotalTime>
  <Words>1569</Words>
  <Application>Microsoft Office PowerPoint</Application>
  <PresentationFormat>On-screen Show (4:3)</PresentationFormat>
  <Paragraphs>68</Paragraphs>
  <Slides>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Adobe Myungjo Std M</vt:lpstr>
      <vt:lpstr>Arial</vt:lpstr>
      <vt:lpstr>Calibri</vt:lpstr>
      <vt:lpstr>Wingdings</vt:lpstr>
      <vt:lpstr>Clarity</vt:lpstr>
      <vt:lpstr>NPRR 945: legal BACKGROUND AND       overview</vt:lpstr>
      <vt:lpstr>Private Use Networks:  Legal Framework</vt:lpstr>
      <vt:lpstr>Private Use Networks:  Legal Framework</vt:lpstr>
      <vt:lpstr>Private Use Networks:  Legal Framework</vt:lpstr>
      <vt:lpstr>Private Use Networks:  Legal Framework</vt:lpstr>
      <vt:lpstr>Private Use Networks:  Legal Framework</vt:lpstr>
      <vt:lpstr>Private Use Networks:  Legal Framework</vt:lpstr>
      <vt:lpstr>History of Section 10.3.2.3</vt:lpstr>
      <vt:lpstr>History of Section 10.3.2.3</vt:lpstr>
    </vt:vector>
  </TitlesOfParts>
  <Company>Thompson &amp; Knight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ERCOT Transmission Costs:   Rate Mechanics and Current Issues</dc:title>
  <dc:creator>Ramirez, Deyla</dc:creator>
  <cp:lastModifiedBy>Coleman, Katie</cp:lastModifiedBy>
  <cp:revision>28</cp:revision>
  <dcterms:created xsi:type="dcterms:W3CDTF">2017-08-30T17:02:21Z</dcterms:created>
  <dcterms:modified xsi:type="dcterms:W3CDTF">2020-07-07T03:02:56Z</dcterms:modified>
</cp:coreProperties>
</file>