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9" r:id="rId5"/>
    <p:sldId id="268" r:id="rId6"/>
    <p:sldId id="314" r:id="rId7"/>
    <p:sldId id="328" r:id="rId8"/>
    <p:sldId id="330" r:id="rId9"/>
    <p:sldId id="327" r:id="rId10"/>
    <p:sldId id="323" r:id="rId11"/>
    <p:sldId id="331" r:id="rId1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2" autoAdjust="0"/>
    <p:restoredTop sz="94689" autoAdjust="0"/>
  </p:normalViewPr>
  <p:slideViewPr>
    <p:cSldViewPr>
      <p:cViewPr varScale="1">
        <p:scale>
          <a:sx n="52" d="100"/>
          <a:sy n="52" d="100"/>
        </p:scale>
        <p:origin x="605" y="2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7/7/2020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a:t>
            </a:fld>
            <a:endParaRPr lang="en-US" dirty="0"/>
          </a:p>
        </p:txBody>
      </p:sp>
    </p:spTree>
    <p:extLst>
      <p:ext uri="{BB962C8B-B14F-4D97-AF65-F5344CB8AC3E}">
        <p14:creationId xmlns:p14="http://schemas.microsoft.com/office/powerpoint/2010/main" val="2191562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6</a:t>
            </a:fld>
            <a:endParaRPr lang="en-US" dirty="0"/>
          </a:p>
        </p:txBody>
      </p:sp>
    </p:spTree>
    <p:extLst>
      <p:ext uri="{BB962C8B-B14F-4D97-AF65-F5344CB8AC3E}">
        <p14:creationId xmlns:p14="http://schemas.microsoft.com/office/powerpoint/2010/main" val="898968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7</a:t>
            </a:fld>
            <a:endParaRPr lang="en-US" dirty="0"/>
          </a:p>
        </p:txBody>
      </p:sp>
    </p:spTree>
    <p:extLst>
      <p:ext uri="{BB962C8B-B14F-4D97-AF65-F5344CB8AC3E}">
        <p14:creationId xmlns:p14="http://schemas.microsoft.com/office/powerpoint/2010/main" val="51324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8</a:t>
            </a:fld>
            <a:endParaRPr lang="en-US" dirty="0"/>
          </a:p>
        </p:txBody>
      </p:sp>
    </p:spTree>
    <p:extLst>
      <p:ext uri="{BB962C8B-B14F-4D97-AF65-F5344CB8AC3E}">
        <p14:creationId xmlns:p14="http://schemas.microsoft.com/office/powerpoint/2010/main" val="2783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7/7/2020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alendar/2020/6/22/195754-SAW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content/wcm/key_documents_lists/195751/Probabilistic_SARA_Model_5-22-2020_Public_NoMacro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sz="3600"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3624" y="3276601"/>
            <a:ext cx="8077200" cy="609600"/>
          </a:xfrm>
        </p:spPr>
        <p:txBody>
          <a:bodyPr>
            <a:normAutofit/>
          </a:bodyPr>
          <a:lstStyle/>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July 8, 2020</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685800"/>
          </a:xfrm>
        </p:spPr>
        <p:txBody>
          <a:bodyPr>
            <a:normAutofit fontScale="90000"/>
          </a:bodyPr>
          <a:lstStyle/>
          <a:p>
            <a:pPr algn="l"/>
            <a:r>
              <a:rPr lang="en-US" sz="3100" b="1" dirty="0">
                <a:latin typeface="Arial" panose="020B0604020202020204" pitchFamily="34" charset="0"/>
                <a:cs typeface="Arial" panose="020B0604020202020204" pitchFamily="34" charset="0"/>
              </a:rPr>
              <a:t>SAWG Open Action Items from TAC</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791200"/>
          </a:xfrm>
        </p:spPr>
        <p:txBody>
          <a:bodyPr>
            <a:normAutofit/>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TAC Assignment:  Review Methodology used to determine CONE</a:t>
            </a:r>
            <a:endParaRPr lang="en-US" sz="2400" strike="sngStrike"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Changed assignment to “CONE” from “PNM”</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Status: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Will incorporate development and implementation of new methodology</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Will need future scope change to SAWG to include “annual/periodic review of …CONE Study”</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Goal: NPRR by end of 2020 for implementation by CONE study starting 2022</a:t>
            </a:r>
          </a:p>
          <a:p>
            <a:pPr lvl="2"/>
            <a:endParaRPr lang="en-US" sz="1500" dirty="0">
              <a:solidFill>
                <a:schemeClr val="tx1">
                  <a:lumMod val="50000"/>
                  <a:lumOff val="50000"/>
                </a:schemeClr>
              </a:solidFill>
              <a:latin typeface="Arial" panose="020B0604020202020204" pitchFamily="34" charset="0"/>
              <a:cs typeface="Arial" panose="020B0604020202020204" pitchFamily="34" charset="0"/>
            </a:endParaRP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 </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AC74335C-8C95-4649-B0D6-B5AC2EEEDA28}"/>
              </a:ext>
            </a:extLst>
          </p:cNvPr>
          <p:cNvPicPr>
            <a:picLocks noChangeAspect="1"/>
          </p:cNvPicPr>
          <p:nvPr/>
        </p:nvPicPr>
        <p:blipFill>
          <a:blip r:embed="rId2"/>
          <a:stretch>
            <a:fillRect/>
          </a:stretch>
        </p:blipFill>
        <p:spPr>
          <a:xfrm>
            <a:off x="914400" y="4006283"/>
            <a:ext cx="6894942" cy="2699317"/>
          </a:xfrm>
          <a:prstGeom prst="rect">
            <a:avLst/>
          </a:prstGeom>
        </p:spPr>
      </p:pic>
    </p:spTree>
    <p:extLst>
      <p:ext uri="{BB962C8B-B14F-4D97-AF65-F5344CB8AC3E}">
        <p14:creationId xmlns:p14="http://schemas.microsoft.com/office/powerpoint/2010/main" val="20811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06475"/>
          </a:xfrm>
        </p:spPr>
        <p:txBody>
          <a:bodyPr>
            <a:normAutofit/>
          </a:bodyPr>
          <a:lstStyle/>
          <a:p>
            <a:pPr algn="l"/>
            <a:r>
              <a:rPr lang="en-US" sz="2800" b="1" dirty="0">
                <a:latin typeface="Arial" panose="020B0604020202020204" pitchFamily="34" charset="0"/>
                <a:cs typeface="Arial" panose="020B0604020202020204" pitchFamily="34" charset="0"/>
              </a:rPr>
              <a:t>SAWG Open Action Items from TAC</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578475"/>
          </a:xfrm>
        </p:spPr>
        <p:txBody>
          <a:bodyPr>
            <a:normAutofit fontScale="77500" lnSpcReduction="20000"/>
          </a:bodyPr>
          <a:lstStyle/>
          <a:p>
            <a:r>
              <a:rPr lang="en-US" sz="3100" dirty="0">
                <a:solidFill>
                  <a:schemeClr val="tx1">
                    <a:lumMod val="50000"/>
                    <a:lumOff val="50000"/>
                  </a:schemeClr>
                </a:solidFill>
                <a:latin typeface="Arial" panose="020B0604020202020204" pitchFamily="34" charset="0"/>
                <a:cs typeface="Arial" panose="020B0604020202020204" pitchFamily="34" charset="0"/>
              </a:rPr>
              <a:t>TAC Assignment:  Review Methodology used to determine CONE continued.</a:t>
            </a:r>
          </a:p>
          <a:p>
            <a:pPr marL="0" indent="0">
              <a:buNone/>
            </a:pPr>
            <a:endParaRPr lang="en-US" sz="25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500" dirty="0">
                <a:solidFill>
                  <a:schemeClr val="tx1">
                    <a:lumMod val="50000"/>
                    <a:lumOff val="50000"/>
                  </a:schemeClr>
                </a:solidFill>
                <a:latin typeface="Arial" panose="020B0604020202020204" pitchFamily="34" charset="0"/>
                <a:cs typeface="Arial" panose="020B0604020202020204" pitchFamily="34" charset="0"/>
              </a:rPr>
              <a:t>Background:</a:t>
            </a: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ERCOT previously presented a timeline for the study to be done in coordination with every other LTSA (= every 4 years) and to feed into the Reserve Margin Study</a:t>
            </a:r>
          </a:p>
          <a:p>
            <a:pPr lvl="2"/>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500" dirty="0">
                <a:solidFill>
                  <a:schemeClr val="tx1">
                    <a:lumMod val="50000"/>
                    <a:lumOff val="50000"/>
                  </a:schemeClr>
                </a:solidFill>
                <a:latin typeface="Arial" panose="020B0604020202020204" pitchFamily="34" charset="0"/>
                <a:cs typeface="Arial" panose="020B0604020202020204" pitchFamily="34" charset="0"/>
              </a:rPr>
              <a:t>June SAWG Meeting: </a:t>
            </a:r>
            <a:r>
              <a:rPr lang="en-US" sz="2700" dirty="0">
                <a:solidFill>
                  <a:schemeClr val="tx1">
                    <a:lumMod val="50000"/>
                    <a:lumOff val="50000"/>
                  </a:schemeClr>
                </a:solidFill>
                <a:latin typeface="Arial" panose="020B0604020202020204" pitchFamily="34" charset="0"/>
                <a:cs typeface="Arial" panose="020B0604020202020204" pitchFamily="34" charset="0"/>
              </a:rPr>
              <a:t>	</a:t>
            </a: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Reviewed both documents posted at </a:t>
            </a:r>
            <a:r>
              <a:rPr lang="en-US" sz="1900" dirty="0">
                <a:solidFill>
                  <a:schemeClr val="tx1">
                    <a:lumMod val="50000"/>
                    <a:lumOff val="50000"/>
                  </a:schemeClr>
                </a:solidFill>
                <a:latin typeface="Arial" panose="020B0604020202020204" pitchFamily="34" charset="0"/>
                <a:cs typeface="Arial" panose="020B0604020202020204" pitchFamily="34" charset="0"/>
                <a:hlinkClick r:id="rId2"/>
              </a:rPr>
              <a:t>http://www.ercot.com/calendar/2020/6/22/195754-SAWG</a:t>
            </a:r>
            <a:r>
              <a:rPr lang="en-US" sz="1900" dirty="0">
                <a:solidFill>
                  <a:schemeClr val="tx1">
                    <a:lumMod val="50000"/>
                    <a:lumOff val="50000"/>
                  </a:schemeClr>
                </a:solidFill>
                <a:latin typeface="Arial" panose="020B0604020202020204" pitchFamily="34" charset="0"/>
                <a:cs typeface="Arial" panose="020B0604020202020204" pitchFamily="34" charset="0"/>
              </a:rPr>
              <a:t> </a:t>
            </a:r>
          </a:p>
          <a:p>
            <a:pPr marL="914400" lvl="2" indent="0">
              <a:buNone/>
            </a:pPr>
            <a:endParaRPr lang="en-US" sz="1900" dirty="0">
              <a:solidFill>
                <a:schemeClr val="tx1">
                  <a:lumMod val="50000"/>
                  <a:lumOff val="50000"/>
                </a:schemeClr>
              </a:solidFill>
              <a:latin typeface="Arial" panose="020B0604020202020204" pitchFamily="34" charset="0"/>
              <a:cs typeface="Arial" panose="020B0604020202020204" pitchFamily="34" charset="0"/>
            </a:endParaRP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CONE Studies NPRR to Protocols Section 4.4.11</a:t>
            </a:r>
          </a:p>
          <a:p>
            <a:pPr lvl="3"/>
            <a:r>
              <a:rPr lang="en-US" sz="1900" dirty="0">
                <a:solidFill>
                  <a:schemeClr val="tx1">
                    <a:lumMod val="50000"/>
                    <a:lumOff val="50000"/>
                  </a:schemeClr>
                </a:solidFill>
                <a:latin typeface="Arial" panose="020B0604020202020204" pitchFamily="34" charset="0"/>
                <a:cs typeface="Arial" panose="020B0604020202020204" pitchFamily="34" charset="0"/>
              </a:rPr>
              <a:t>Take comments before next SAWG </a:t>
            </a:r>
          </a:p>
          <a:p>
            <a:pPr lvl="3"/>
            <a:r>
              <a:rPr lang="en-US" sz="1900" dirty="0">
                <a:solidFill>
                  <a:schemeClr val="tx1">
                    <a:lumMod val="50000"/>
                    <a:lumOff val="50000"/>
                  </a:schemeClr>
                </a:solidFill>
                <a:latin typeface="Arial" panose="020B0604020202020204" pitchFamily="34" charset="0"/>
                <a:cs typeface="Arial" panose="020B0604020202020204" pitchFamily="34" charset="0"/>
              </a:rPr>
              <a:t>Goal to have NPRR filed and through stakeholder process by end of 2020</a:t>
            </a:r>
          </a:p>
          <a:p>
            <a:pPr marL="1371600" lvl="3" indent="0">
              <a:buNone/>
            </a:pPr>
            <a:endParaRPr lang="en-US" sz="1900" dirty="0">
              <a:solidFill>
                <a:schemeClr val="tx1">
                  <a:lumMod val="50000"/>
                  <a:lumOff val="50000"/>
                </a:schemeClr>
              </a:solidFill>
              <a:latin typeface="Arial" panose="020B0604020202020204" pitchFamily="34" charset="0"/>
              <a:cs typeface="Arial" panose="020B0604020202020204" pitchFamily="34" charset="0"/>
            </a:endParaRP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CONE Study Methodology Draft </a:t>
            </a:r>
          </a:p>
          <a:p>
            <a:pPr lvl="3"/>
            <a:r>
              <a:rPr lang="en-US" sz="1900" dirty="0">
                <a:solidFill>
                  <a:schemeClr val="tx1">
                    <a:lumMod val="50000"/>
                    <a:lumOff val="50000"/>
                  </a:schemeClr>
                </a:solidFill>
                <a:latin typeface="Arial" panose="020B0604020202020204" pitchFamily="34" charset="0"/>
                <a:cs typeface="Arial" panose="020B0604020202020204" pitchFamily="34" charset="0"/>
              </a:rPr>
              <a:t>ERCOT presented “Study Process and Methodology Manual: Estimating Economically Optimum and Market Equilibrium Reserve Margins (EORM and MERM)” with updated language for 8.3.Generator Cost of New Entry (CONE) based on previous feedback to SAWG</a:t>
            </a:r>
          </a:p>
          <a:p>
            <a:pPr lvl="3"/>
            <a:r>
              <a:rPr lang="en-US" sz="1900" dirty="0">
                <a:solidFill>
                  <a:schemeClr val="tx1">
                    <a:lumMod val="50000"/>
                    <a:lumOff val="50000"/>
                  </a:schemeClr>
                </a:solidFill>
                <a:latin typeface="Arial" panose="020B0604020202020204" pitchFamily="34" charset="0"/>
                <a:cs typeface="Arial" panose="020B0604020202020204" pitchFamily="34" charset="0"/>
              </a:rPr>
              <a:t>Consensus on this draft </a:t>
            </a:r>
          </a:p>
          <a:p>
            <a:pPr marL="914400" lvl="2"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813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685800"/>
          </a:xfrm>
        </p:spPr>
        <p:txBody>
          <a:bodyPr>
            <a:normAutofit fontScale="90000"/>
          </a:bodyPr>
          <a:lstStyle/>
          <a:p>
            <a:pPr algn="l"/>
            <a:r>
              <a:rPr lang="en-US" sz="3100" b="1" dirty="0">
                <a:latin typeface="Arial" panose="020B0604020202020204" pitchFamily="34" charset="0"/>
                <a:cs typeface="Arial" panose="020B0604020202020204" pitchFamily="34" charset="0"/>
              </a:rPr>
              <a:t>SAWG Open Action Items from TAC</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638800"/>
          </a:xfrm>
        </p:spPr>
        <p:txBody>
          <a:bodyPr>
            <a:normAutofit/>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Review of Resource Adequacy forecasts and development of a Net Load forecast</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Will update action item to include possible evaluation </a:t>
            </a:r>
            <a:r>
              <a:rPr lang="en-US" sz="1900" dirty="0" err="1">
                <a:solidFill>
                  <a:schemeClr val="tx1">
                    <a:lumMod val="50000"/>
                    <a:lumOff val="50000"/>
                  </a:schemeClr>
                </a:solidFill>
                <a:latin typeface="Arial" panose="020B0604020202020204" pitchFamily="34" charset="0"/>
                <a:cs typeface="Arial" panose="020B0604020202020204" pitchFamily="34" charset="0"/>
              </a:rPr>
              <a:t>adn</a:t>
            </a:r>
            <a:r>
              <a:rPr lang="en-US" sz="1900" dirty="0">
                <a:solidFill>
                  <a:schemeClr val="tx1">
                    <a:lumMod val="50000"/>
                    <a:lumOff val="50000"/>
                  </a:schemeClr>
                </a:solidFill>
                <a:latin typeface="Arial" panose="020B0604020202020204" pitchFamily="34" charset="0"/>
                <a:cs typeface="Arial" panose="020B0604020202020204" pitchFamily="34" charset="0"/>
              </a:rPr>
              <a:t> implementation of possible supplemental forecasts to CDR and SARA</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Plan to review net load forecasting for the CDR</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734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685800"/>
          </a:xfrm>
        </p:spPr>
        <p:txBody>
          <a:bodyPr>
            <a:normAutofit fontScale="90000"/>
          </a:bodyPr>
          <a:lstStyle/>
          <a:p>
            <a:pPr algn="l"/>
            <a:r>
              <a:rPr lang="en-US" sz="3100" b="1" dirty="0">
                <a:latin typeface="Arial" panose="020B0604020202020204" pitchFamily="34" charset="0"/>
                <a:cs typeface="Arial" panose="020B0604020202020204" pitchFamily="34" charset="0"/>
              </a:rPr>
              <a:t>SAWG Open Action Items from TAC</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838200"/>
            <a:ext cx="8229600" cy="6019800"/>
          </a:xfrm>
        </p:spPr>
        <p:txBody>
          <a:bodyPr>
            <a:normAutofit/>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Review of Resource Adequacy forecasts and development of a Net Load forecast continued.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Status of Probabilistic SARA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Completed and posted Probabilistic SARA Model </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Final Model posted </a:t>
            </a:r>
            <a:r>
              <a:rPr lang="en-US" sz="1500" dirty="0">
                <a:solidFill>
                  <a:schemeClr val="tx1">
                    <a:lumMod val="50000"/>
                    <a:lumOff val="50000"/>
                  </a:schemeClr>
                </a:solidFill>
                <a:latin typeface="Arial" panose="020B0604020202020204" pitchFamily="34" charset="0"/>
                <a:cs typeface="Arial" panose="020B0604020202020204" pitchFamily="34" charset="0"/>
                <a:hlinkClick r:id="rId2"/>
              </a:rPr>
              <a:t>http://www.ercot.com/content/wcm/key_documents_lists/195751/Probabilistic_SARA_Model_5-22-2020_Public_NoMacros.xlsx</a:t>
            </a:r>
            <a:r>
              <a:rPr lang="en-US" sz="1500" dirty="0">
                <a:solidFill>
                  <a:schemeClr val="tx1">
                    <a:lumMod val="50000"/>
                    <a:lumOff val="50000"/>
                  </a:schemeClr>
                </a:solidFill>
                <a:latin typeface="Arial" panose="020B0604020202020204" pitchFamily="34" charset="0"/>
                <a:cs typeface="Arial" panose="020B0604020202020204" pitchFamily="34" charset="0"/>
              </a:rPr>
              <a:t>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Final Probabilistic SARA Model Findings Review:</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Probability of ERCOT needing to declare an EEA is 26% based on Final Summer SARA peak load forecast, which accounts for COVID-19 impacts; probability is 38% using the Preliminary Summer SARA forecast</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Relative to the traditional SARA report, probabilistic modeling demonstrates the impact of considering joint probabilities of risk variables and a full range of capacity reserve outcomes</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Wind output is the most important EEA risk determinant</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HE 17:00 is the biggest EEA risk hour and the EEA risk is roughly symmetrical for hours before and after HE 17:00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Plan to review the accuracy of Probabilistic SARA Model this post Summer 2020</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Will come back to WMS and TAC at that time for guidance on beginning discussions on implementation of any supplement to SARA</a:t>
            </a: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513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June Meeting  – Storage Capacity Contribution for CDR</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551436"/>
          </a:xfrm>
        </p:spPr>
        <p:txBody>
          <a:bodyPr>
            <a:normAutofit/>
          </a:bodyPr>
          <a:lstStyle/>
          <a:p>
            <a:r>
              <a:rPr lang="en-US" sz="1900" dirty="0">
                <a:solidFill>
                  <a:schemeClr val="tx1">
                    <a:lumMod val="50000"/>
                    <a:lumOff val="50000"/>
                  </a:schemeClr>
                </a:solidFill>
                <a:latin typeface="Arial" panose="020B0604020202020204" pitchFamily="34" charset="0"/>
                <a:cs typeface="Arial" panose="020B0604020202020204" pitchFamily="34" charset="0"/>
              </a:rPr>
              <a:t>ERCOT currently uses 0% capacity contribution for battery storage</a:t>
            </a:r>
          </a:p>
          <a:p>
            <a:r>
              <a:rPr lang="en-US" sz="1900" dirty="0">
                <a:solidFill>
                  <a:schemeClr val="tx1">
                    <a:lumMod val="50000"/>
                    <a:lumOff val="50000"/>
                  </a:schemeClr>
                </a:solidFill>
                <a:latin typeface="Arial" panose="020B0604020202020204" pitchFamily="34" charset="0"/>
                <a:cs typeface="Arial" panose="020B0604020202020204" pitchFamily="34" charset="0"/>
              </a:rPr>
              <a:t>ERCOT will begin to collect data on storage duration (h) and/or maximum energy (MWh) once BESTF NPRR1002 and RRGRR023 are approved and implemented </a:t>
            </a:r>
          </a:p>
          <a:p>
            <a:pPr lvl="1"/>
            <a:r>
              <a:rPr lang="en-US" sz="1500" dirty="0">
                <a:solidFill>
                  <a:schemeClr val="tx1">
                    <a:lumMod val="50000"/>
                    <a:lumOff val="50000"/>
                  </a:schemeClr>
                </a:solidFill>
                <a:latin typeface="Arial" panose="020B0604020202020204" pitchFamily="34" charset="0"/>
                <a:cs typeface="Arial" panose="020B0604020202020204" pitchFamily="34" charset="0"/>
              </a:rPr>
              <a:t>At that time, ERCOT proposes to evaluate storage capacity contribution based on historic performance over peak load hours (or peak net load hours), like wind and solar</a:t>
            </a:r>
          </a:p>
          <a:p>
            <a:pPr lvl="1"/>
            <a:r>
              <a:rPr lang="en-US" sz="1500" dirty="0">
                <a:solidFill>
                  <a:schemeClr val="tx1">
                    <a:lumMod val="50000"/>
                    <a:lumOff val="50000"/>
                  </a:schemeClr>
                </a:solidFill>
                <a:latin typeface="Arial" panose="020B0604020202020204" pitchFamily="34" charset="0"/>
                <a:cs typeface="Arial" panose="020B0604020202020204" pitchFamily="34" charset="0"/>
              </a:rPr>
              <a:t>Once a meaningful amount of storage resources becomes commercial (capacity or number of resources threshold?), ERCOT will start including storage for CDR Reserve Margin calculation purposes.</a:t>
            </a:r>
          </a:p>
          <a:p>
            <a:pPr lvl="1"/>
            <a:r>
              <a:rPr lang="en-US" sz="1500" dirty="0">
                <a:solidFill>
                  <a:schemeClr val="tx1">
                    <a:lumMod val="50000"/>
                    <a:lumOff val="50000"/>
                  </a:schemeClr>
                </a:solidFill>
                <a:latin typeface="Arial" panose="020B0604020202020204" pitchFamily="34" charset="0"/>
                <a:cs typeface="Arial" panose="020B0604020202020204" pitchFamily="34" charset="0"/>
              </a:rPr>
              <a:t>ERCOT will file an NPRR documenting the methodology for calculating storage capacity contribution</a:t>
            </a:r>
          </a:p>
          <a:p>
            <a:r>
              <a:rPr lang="en-US" sz="1900" dirty="0">
                <a:solidFill>
                  <a:schemeClr val="tx1">
                    <a:lumMod val="50000"/>
                    <a:lumOff val="50000"/>
                  </a:schemeClr>
                </a:solidFill>
                <a:latin typeface="Arial" panose="020B0604020202020204" pitchFamily="34" charset="0"/>
                <a:cs typeface="Arial" panose="020B0604020202020204" pitchFamily="34" charset="0"/>
              </a:rPr>
              <a:t>Interim:</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Issue an RFI, in coordination with PLWG, to collect planning information</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SAWG to continue discussions with ERCOT on capacity contribution methodology this fall </a:t>
            </a: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5812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June Meeting  – Interconnection process for Gibbons</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19200"/>
            <a:ext cx="8229600" cy="5486400"/>
          </a:xfrm>
        </p:spPr>
        <p:txBody>
          <a:bodyPr>
            <a:normAutofit/>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At May SAWG, ERCOT described that Gibbons Creek met the requirements in Planning Guide Section 5.4.9 Proof of Site Control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The specific information provided by an IE under 5.4.9 is protected</a:t>
            </a: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indent="-285750"/>
            <a:r>
              <a:rPr lang="en-US" sz="2400" dirty="0">
                <a:solidFill>
                  <a:schemeClr val="tx1">
                    <a:lumMod val="50000"/>
                    <a:lumOff val="50000"/>
                  </a:schemeClr>
                </a:solidFill>
                <a:latin typeface="Arial" panose="020B0604020202020204" pitchFamily="34" charset="0"/>
                <a:cs typeface="Arial" panose="020B0604020202020204" pitchFamily="34" charset="0"/>
              </a:rPr>
              <a:t>At June SAWG, discussed options for addressing this:</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Discussed items to increase transparency to Planning Guide Section 5.4.9</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Possible NPRR:</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Addition to Section 1.3.1.2 (Items Not Considered Protected Information) to make the information needed in Planning Guide 5.4.9 exempt from protected information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ERCOT internal change request to add already public information to the GIS:</a:t>
            </a:r>
          </a:p>
          <a:p>
            <a:pPr lvl="3"/>
            <a:r>
              <a:rPr lang="en-US" sz="1500" dirty="0">
                <a:solidFill>
                  <a:schemeClr val="tx1">
                    <a:lumMod val="50000"/>
                    <a:lumOff val="50000"/>
                  </a:schemeClr>
                </a:solidFill>
                <a:latin typeface="Arial" panose="020B0604020202020204" pitchFamily="34" charset="0"/>
                <a:cs typeface="Arial" panose="020B0604020202020204" pitchFamily="34" charset="0"/>
              </a:rPr>
              <a:t>The Site Control Date is the date when ERCOT determines that the "proof of site control" requirement has been met according to ERCOT Planning Guide Section 5.4.9. The prerequisite for this determination is the uploading, via the RIOO-IS system, of a copy of a valid contract, deed, lease or agreement of the four conveyance types listed in the Section.</a:t>
            </a:r>
          </a:p>
          <a:p>
            <a:pPr lvl="2"/>
            <a:endParaRPr lang="en-US" sz="19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1800" dirty="0">
              <a:solidFill>
                <a:schemeClr val="tx1">
                  <a:lumMod val="50000"/>
                  <a:lumOff val="50000"/>
                </a:schemeClr>
              </a:solidFill>
              <a:latin typeface="Arial" panose="020B0604020202020204" pitchFamily="34" charset="0"/>
              <a:cs typeface="Arial" panose="020B0604020202020204" pitchFamily="34" charset="0"/>
            </a:endParaRP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844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June Meeting  – Interconnection process for Gibbons continued.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410200"/>
          </a:xfrm>
        </p:spPr>
        <p:txBody>
          <a:bodyPr>
            <a:normAutofit/>
          </a:bodyPr>
          <a:lstStyle/>
          <a:p>
            <a:pPr lvl="2"/>
            <a:endParaRPr lang="en-US" sz="6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Discussed NPRR language that would change how planned restarts of retired/mothballed resources are handled in the CDR</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Possible changes to Protocol Section 3.2.6.2.2 Total Capacity Estimate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Exclude resource previously mothballed or retired, unless documentation is presented to verify that there is an owner that intends to operate </a:t>
            </a:r>
          </a:p>
          <a:p>
            <a:endParaRPr lang="en-US" sz="24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Next Steps: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ERCOT input at next SAWG on documentation for a change to Protocol 3.2.6.2.2</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Discuss ERCOT internal change for GIS to include “Site Control Date”</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Stakeholder to files an NPRR </a:t>
            </a:r>
            <a:endParaRPr lang="en-US" sz="2200" dirty="0">
              <a:solidFill>
                <a:schemeClr val="tx1">
                  <a:lumMod val="50000"/>
                  <a:lumOff val="50000"/>
                </a:schemeClr>
              </a:solidFill>
              <a:latin typeface="Arial" panose="020B0604020202020204" pitchFamily="34" charset="0"/>
              <a:cs typeface="Arial" panose="020B0604020202020204" pitchFamily="34" charset="0"/>
            </a:endParaRP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3803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ECC2F-A9D3-446E-81C4-139727DC3535}">
  <ds:schemaRefs>
    <ds:schemaRef ds:uri="http://schemas.microsoft.com/sharepoint/v3/contenttype/forms"/>
  </ds:schemaRefs>
</ds:datastoreItem>
</file>

<file path=customXml/itemProps3.xml><?xml version="1.0" encoding="utf-8"?>
<ds:datastoreItem xmlns:ds="http://schemas.openxmlformats.org/officeDocument/2006/customXml" ds:itemID="{7D2F5E0E-2CBD-45B1-B655-24315E7D52AD}">
  <ds:schemaRefs>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http://schemas.openxmlformats.org/package/2006/metadata/core-properties"/>
    <ds:schemaRef ds:uri="ace0c983-095b-4ab2-a133-4fa3e902b0fc"/>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13725</TotalTime>
  <Words>895</Words>
  <Application>Microsoft Office PowerPoint</Application>
  <PresentationFormat>On-screen Show (4:3)</PresentationFormat>
  <Paragraphs>88</Paragraphs>
  <Slides>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Supply Analysis Working Group Report to WMS</vt:lpstr>
      <vt:lpstr>SAWG Open Action Items from TAC </vt:lpstr>
      <vt:lpstr>SAWG Open Action Items from TAC</vt:lpstr>
      <vt:lpstr>SAWG Open Action Items from TAC </vt:lpstr>
      <vt:lpstr>SAWG Open Action Items from TAC </vt:lpstr>
      <vt:lpstr>SAWG June Meeting  – Storage Capacity Contribution for CDR</vt:lpstr>
      <vt:lpstr>SAWG June Meeting  – Interconnection process for Gibbons</vt:lpstr>
      <vt:lpstr>SAWG June Meeting  – Interconnection process for Gibbons continued.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184</cp:revision>
  <cp:lastPrinted>2020-06-01T14:14:51Z</cp:lastPrinted>
  <dcterms:created xsi:type="dcterms:W3CDTF">2018-10-08T15:17:08Z</dcterms:created>
  <dcterms:modified xsi:type="dcterms:W3CDTF">2020-07-07T20:52:15Z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