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13"/>
  </p:notesMasterIdLst>
  <p:sldIdLst>
    <p:sldId id="259" r:id="rId5"/>
    <p:sldId id="268" r:id="rId6"/>
    <p:sldId id="314" r:id="rId7"/>
    <p:sldId id="328" r:id="rId8"/>
    <p:sldId id="330" r:id="rId9"/>
    <p:sldId id="327" r:id="rId10"/>
    <p:sldId id="323" r:id="rId11"/>
    <p:sldId id="331" r:id="rId12"/>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822" autoAdjust="0"/>
    <p:restoredTop sz="94689" autoAdjust="0"/>
  </p:normalViewPr>
  <p:slideViewPr>
    <p:cSldViewPr>
      <p:cViewPr varScale="1">
        <p:scale>
          <a:sx n="52" d="100"/>
          <a:sy n="52" d="100"/>
        </p:scale>
        <p:origin x="605" y="27"/>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15" tIns="47107" rIns="94215" bIns="47107" rtlCol="0"/>
          <a:lstStyle>
            <a:lvl1pPr algn="l">
              <a:defRPr sz="1200"/>
            </a:lvl1pPr>
          </a:lstStyle>
          <a:p>
            <a:endParaRPr lang="en-US" dirty="0"/>
          </a:p>
        </p:txBody>
      </p:sp>
      <p:sp>
        <p:nvSpPr>
          <p:cNvPr id="3" name="Date Placeholder 2"/>
          <p:cNvSpPr>
            <a:spLocks noGrp="1"/>
          </p:cNvSpPr>
          <p:nvPr>
            <p:ph type="dt" idx="1"/>
          </p:nvPr>
        </p:nvSpPr>
        <p:spPr>
          <a:xfrm>
            <a:off x="4023092" y="0"/>
            <a:ext cx="3077739" cy="471054"/>
          </a:xfrm>
          <a:prstGeom prst="rect">
            <a:avLst/>
          </a:prstGeom>
        </p:spPr>
        <p:txBody>
          <a:bodyPr vert="horz" lIns="94215" tIns="47107" rIns="94215" bIns="47107" rtlCol="0"/>
          <a:lstStyle>
            <a:lvl1pPr algn="r">
              <a:defRPr sz="1200"/>
            </a:lvl1pPr>
          </a:lstStyle>
          <a:p>
            <a:fld id="{FD72825D-FAD1-44C9-A936-D3B05620559B}" type="datetimeFigureOut">
              <a:rPr lang="en-US" smtClean="0"/>
              <a:t>7/7/2020</a:t>
            </a:fld>
            <a:endParaRPr lang="en-US" dirty="0"/>
          </a:p>
        </p:txBody>
      </p:sp>
      <p:sp>
        <p:nvSpPr>
          <p:cNvPr id="4" name="Slide Image Placeholder 3"/>
          <p:cNvSpPr>
            <a:spLocks noGrp="1" noRot="1" noChangeAspect="1"/>
          </p:cNvSpPr>
          <p:nvPr>
            <p:ph type="sldImg" idx="2"/>
          </p:nvPr>
        </p:nvSpPr>
        <p:spPr>
          <a:xfrm>
            <a:off x="1439863" y="1173163"/>
            <a:ext cx="4222750" cy="3168650"/>
          </a:xfrm>
          <a:prstGeom prst="rect">
            <a:avLst/>
          </a:prstGeom>
          <a:noFill/>
          <a:ln w="12700">
            <a:solidFill>
              <a:prstClr val="black"/>
            </a:solidFill>
          </a:ln>
        </p:spPr>
        <p:txBody>
          <a:bodyPr vert="horz" lIns="94215" tIns="47107" rIns="94215" bIns="47107" rtlCol="0" anchor="ctr"/>
          <a:lstStyle/>
          <a:p>
            <a:endParaRPr lang="en-US" dirty="0"/>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15" tIns="47107" rIns="94215" bIns="47107"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15" tIns="47107" rIns="94215" bIns="47107"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15" tIns="47107" rIns="94215" bIns="47107" rtlCol="0" anchor="b"/>
          <a:lstStyle>
            <a:lvl1pPr algn="r">
              <a:defRPr sz="1200"/>
            </a:lvl1pPr>
          </a:lstStyle>
          <a:p>
            <a:fld id="{8173BF9B-2C3B-43FA-A144-61917F5B4573}" type="slidenum">
              <a:rPr lang="en-US" smtClean="0"/>
              <a:t>‹#›</a:t>
            </a:fld>
            <a:endParaRPr lang="en-US" dirty="0"/>
          </a:p>
        </p:txBody>
      </p:sp>
    </p:spTree>
    <p:extLst>
      <p:ext uri="{BB962C8B-B14F-4D97-AF65-F5344CB8AC3E}">
        <p14:creationId xmlns:p14="http://schemas.microsoft.com/office/powerpoint/2010/main" val="22736045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173BF9B-2C3B-43FA-A144-61917F5B4573}" type="slidenum">
              <a:rPr lang="en-US" smtClean="0"/>
              <a:t>1</a:t>
            </a:fld>
            <a:endParaRPr lang="en-US" dirty="0"/>
          </a:p>
        </p:txBody>
      </p:sp>
    </p:spTree>
    <p:extLst>
      <p:ext uri="{BB962C8B-B14F-4D97-AF65-F5344CB8AC3E}">
        <p14:creationId xmlns:p14="http://schemas.microsoft.com/office/powerpoint/2010/main" val="21915621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173BF9B-2C3B-43FA-A144-61917F5B4573}" type="slidenum">
              <a:rPr lang="en-US" smtClean="0"/>
              <a:t>6</a:t>
            </a:fld>
            <a:endParaRPr lang="en-US" dirty="0"/>
          </a:p>
        </p:txBody>
      </p:sp>
    </p:spTree>
    <p:extLst>
      <p:ext uri="{BB962C8B-B14F-4D97-AF65-F5344CB8AC3E}">
        <p14:creationId xmlns:p14="http://schemas.microsoft.com/office/powerpoint/2010/main" val="8989684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173BF9B-2C3B-43FA-A144-61917F5B4573}" type="slidenum">
              <a:rPr lang="en-US" smtClean="0"/>
              <a:t>7</a:t>
            </a:fld>
            <a:endParaRPr lang="en-US" dirty="0"/>
          </a:p>
        </p:txBody>
      </p:sp>
    </p:spTree>
    <p:extLst>
      <p:ext uri="{BB962C8B-B14F-4D97-AF65-F5344CB8AC3E}">
        <p14:creationId xmlns:p14="http://schemas.microsoft.com/office/powerpoint/2010/main" val="5132496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173BF9B-2C3B-43FA-A144-61917F5B4573}" type="slidenum">
              <a:rPr lang="en-US" smtClean="0"/>
              <a:t>8</a:t>
            </a:fld>
            <a:endParaRPr lang="en-US" dirty="0"/>
          </a:p>
        </p:txBody>
      </p:sp>
    </p:spTree>
    <p:extLst>
      <p:ext uri="{BB962C8B-B14F-4D97-AF65-F5344CB8AC3E}">
        <p14:creationId xmlns:p14="http://schemas.microsoft.com/office/powerpoint/2010/main" val="278340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C183F5E-3ADC-4CE5-8041-4C3A0233CC76}" type="datetime1">
              <a:rPr lang="en-US" smtClean="0"/>
              <a:t>7/7/2020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6EE6DEE-B277-412F-8503-2977301076E2}" type="slidenum">
              <a:rPr lang="en-US" smtClean="0"/>
              <a:t>‹#›</a:t>
            </a:fld>
            <a:endParaRPr lang="en-US" dirty="0"/>
          </a:p>
        </p:txBody>
      </p:sp>
    </p:spTree>
    <p:extLst>
      <p:ext uri="{BB962C8B-B14F-4D97-AF65-F5344CB8AC3E}">
        <p14:creationId xmlns:p14="http://schemas.microsoft.com/office/powerpoint/2010/main" val="22918458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EEE5EB4-A191-47EE-BD06-BE5B459ABE80}" type="datetime1">
              <a:rPr lang="en-US" smtClean="0"/>
              <a:t>7/7/2020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6EE6DEE-B277-412F-8503-2977301076E2}" type="slidenum">
              <a:rPr lang="en-US" smtClean="0"/>
              <a:t>‹#›</a:t>
            </a:fld>
            <a:endParaRPr lang="en-US" dirty="0"/>
          </a:p>
        </p:txBody>
      </p:sp>
    </p:spTree>
    <p:extLst>
      <p:ext uri="{BB962C8B-B14F-4D97-AF65-F5344CB8AC3E}">
        <p14:creationId xmlns:p14="http://schemas.microsoft.com/office/powerpoint/2010/main" val="3347935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5D63209-67EC-4E7B-B19A-BDED719BBEBD}" type="datetime1">
              <a:rPr lang="en-US" smtClean="0"/>
              <a:t>7/7/2020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6EE6DEE-B277-412F-8503-2977301076E2}" type="slidenum">
              <a:rPr lang="en-US" smtClean="0"/>
              <a:t>‹#›</a:t>
            </a:fld>
            <a:endParaRPr lang="en-US" dirty="0"/>
          </a:p>
        </p:txBody>
      </p:sp>
    </p:spTree>
    <p:extLst>
      <p:ext uri="{BB962C8B-B14F-4D97-AF65-F5344CB8AC3E}">
        <p14:creationId xmlns:p14="http://schemas.microsoft.com/office/powerpoint/2010/main" val="25958293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0375A2D-61BE-4B96-BB08-2EAD9480EE66}" type="datetime1">
              <a:rPr lang="en-US" smtClean="0"/>
              <a:t>7/7/2020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6EE6DEE-B277-412F-8503-2977301076E2}" type="slidenum">
              <a:rPr lang="en-US" smtClean="0"/>
              <a:t>‹#›</a:t>
            </a:fld>
            <a:endParaRPr lang="en-US" dirty="0"/>
          </a:p>
        </p:txBody>
      </p:sp>
    </p:spTree>
    <p:extLst>
      <p:ext uri="{BB962C8B-B14F-4D97-AF65-F5344CB8AC3E}">
        <p14:creationId xmlns:p14="http://schemas.microsoft.com/office/powerpoint/2010/main" val="270790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4258B2F-41D8-423A-82E4-B6E87B957319}" type="datetime1">
              <a:rPr lang="en-US" smtClean="0"/>
              <a:t>7/7/2020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6EE6DEE-B277-412F-8503-2977301076E2}" type="slidenum">
              <a:rPr lang="en-US" smtClean="0"/>
              <a:t>‹#›</a:t>
            </a:fld>
            <a:endParaRPr lang="en-US" dirty="0"/>
          </a:p>
        </p:txBody>
      </p:sp>
    </p:spTree>
    <p:extLst>
      <p:ext uri="{BB962C8B-B14F-4D97-AF65-F5344CB8AC3E}">
        <p14:creationId xmlns:p14="http://schemas.microsoft.com/office/powerpoint/2010/main" val="3701286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86B79E7-7BD7-475C-90B1-81FD037F457D}" type="datetime1">
              <a:rPr lang="en-US" smtClean="0"/>
              <a:t>7/7/2020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6EE6DEE-B277-412F-8503-2977301076E2}" type="slidenum">
              <a:rPr lang="en-US" smtClean="0"/>
              <a:t>‹#›</a:t>
            </a:fld>
            <a:endParaRPr lang="en-US" dirty="0"/>
          </a:p>
        </p:txBody>
      </p:sp>
    </p:spTree>
    <p:extLst>
      <p:ext uri="{BB962C8B-B14F-4D97-AF65-F5344CB8AC3E}">
        <p14:creationId xmlns:p14="http://schemas.microsoft.com/office/powerpoint/2010/main" val="27146302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2BDB68B-1312-402E-8455-965818B9FAA8}" type="datetime1">
              <a:rPr lang="en-US" smtClean="0"/>
              <a:t>7/7/2020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6EE6DEE-B277-412F-8503-2977301076E2}" type="slidenum">
              <a:rPr lang="en-US" smtClean="0"/>
              <a:t>‹#›</a:t>
            </a:fld>
            <a:endParaRPr lang="en-US" dirty="0"/>
          </a:p>
        </p:txBody>
      </p:sp>
    </p:spTree>
    <p:extLst>
      <p:ext uri="{BB962C8B-B14F-4D97-AF65-F5344CB8AC3E}">
        <p14:creationId xmlns:p14="http://schemas.microsoft.com/office/powerpoint/2010/main" val="1166261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C3F37B4-1CDD-4BEC-AF95-9BAEFEC07B09}" type="datetime1">
              <a:rPr lang="en-US" smtClean="0"/>
              <a:t>7/7/2020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6EE6DEE-B277-412F-8503-2977301076E2}" type="slidenum">
              <a:rPr lang="en-US" smtClean="0"/>
              <a:t>‹#›</a:t>
            </a:fld>
            <a:endParaRPr lang="en-US" dirty="0"/>
          </a:p>
        </p:txBody>
      </p:sp>
    </p:spTree>
    <p:extLst>
      <p:ext uri="{BB962C8B-B14F-4D97-AF65-F5344CB8AC3E}">
        <p14:creationId xmlns:p14="http://schemas.microsoft.com/office/powerpoint/2010/main" val="26595592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7759B5-3B98-49EF-9094-E3544B9F128F}" type="datetime1">
              <a:rPr lang="en-US" smtClean="0"/>
              <a:t>7/7/2020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6EE6DEE-B277-412F-8503-2977301076E2}" type="slidenum">
              <a:rPr lang="en-US" smtClean="0"/>
              <a:t>‹#›</a:t>
            </a:fld>
            <a:endParaRPr lang="en-US" dirty="0"/>
          </a:p>
        </p:txBody>
      </p:sp>
    </p:spTree>
    <p:extLst>
      <p:ext uri="{BB962C8B-B14F-4D97-AF65-F5344CB8AC3E}">
        <p14:creationId xmlns:p14="http://schemas.microsoft.com/office/powerpoint/2010/main" val="104104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3B66AE-88FD-4D7B-A61B-7F993FE56FAF}" type="datetime1">
              <a:rPr lang="en-US" smtClean="0"/>
              <a:t>7/7/2020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6EE6DEE-B277-412F-8503-2977301076E2}" type="slidenum">
              <a:rPr lang="en-US" smtClean="0"/>
              <a:t>‹#›</a:t>
            </a:fld>
            <a:endParaRPr lang="en-US" dirty="0"/>
          </a:p>
        </p:txBody>
      </p:sp>
    </p:spTree>
    <p:extLst>
      <p:ext uri="{BB962C8B-B14F-4D97-AF65-F5344CB8AC3E}">
        <p14:creationId xmlns:p14="http://schemas.microsoft.com/office/powerpoint/2010/main" val="32060915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90AF9F9-5031-47D2-A525-1C1A79309028}" type="datetime1">
              <a:rPr lang="en-US" smtClean="0"/>
              <a:t>7/7/2020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6EE6DEE-B277-412F-8503-2977301076E2}" type="slidenum">
              <a:rPr lang="en-US" smtClean="0"/>
              <a:t>‹#›</a:t>
            </a:fld>
            <a:endParaRPr lang="en-US" dirty="0"/>
          </a:p>
        </p:txBody>
      </p:sp>
    </p:spTree>
    <p:extLst>
      <p:ext uri="{BB962C8B-B14F-4D97-AF65-F5344CB8AC3E}">
        <p14:creationId xmlns:p14="http://schemas.microsoft.com/office/powerpoint/2010/main" val="5550821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B732A0-8885-4CB8-B835-73C3A1F38C0D}" type="datetime1">
              <a:rPr lang="en-US" smtClean="0"/>
              <a:t>7/7/2020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EE6DEE-B277-412F-8503-2977301076E2}" type="slidenum">
              <a:rPr lang="en-US" smtClean="0"/>
              <a:t>‹#›</a:t>
            </a:fld>
            <a:endParaRPr lang="en-US" dirty="0"/>
          </a:p>
        </p:txBody>
      </p:sp>
    </p:spTree>
    <p:extLst>
      <p:ext uri="{BB962C8B-B14F-4D97-AF65-F5344CB8AC3E}">
        <p14:creationId xmlns:p14="http://schemas.microsoft.com/office/powerpoint/2010/main" val="18158155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ercot.com/calendar/2020/6/22/195754-SAWG"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ercot.com/content/wcm/key_documents_lists/195751/Probabilistic_SARA_Model_5-22-2020_Public_NoMacros.xlsx"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EA297C-19A3-4FDB-AF11-D50A84315108}"/>
              </a:ext>
            </a:extLst>
          </p:cNvPr>
          <p:cNvSpPr>
            <a:spLocks noGrp="1"/>
          </p:cNvSpPr>
          <p:nvPr>
            <p:ph type="title"/>
          </p:nvPr>
        </p:nvSpPr>
        <p:spPr>
          <a:xfrm>
            <a:off x="457200" y="274638"/>
            <a:ext cx="8229600" cy="2697162"/>
          </a:xfrm>
        </p:spPr>
        <p:txBody>
          <a:bodyPr>
            <a:normAutofit/>
          </a:bodyPr>
          <a:lstStyle/>
          <a:p>
            <a:r>
              <a:rPr lang="en-US" sz="3600" b="1" dirty="0">
                <a:latin typeface="Arial" panose="020B0604020202020204" pitchFamily="34" charset="0"/>
                <a:cs typeface="Arial" panose="020B0604020202020204" pitchFamily="34" charset="0"/>
              </a:rPr>
              <a:t>Supply Analysis Working Group Report to WMS</a:t>
            </a:r>
          </a:p>
        </p:txBody>
      </p:sp>
      <p:sp>
        <p:nvSpPr>
          <p:cNvPr id="3" name="Content Placeholder 2">
            <a:extLst>
              <a:ext uri="{FF2B5EF4-FFF2-40B4-BE49-F238E27FC236}">
                <a16:creationId xmlns:a16="http://schemas.microsoft.com/office/drawing/2014/main" id="{C4FCF99A-BC66-4C43-9AA2-5CFBD25ED310}"/>
              </a:ext>
            </a:extLst>
          </p:cNvPr>
          <p:cNvSpPr>
            <a:spLocks noGrp="1"/>
          </p:cNvSpPr>
          <p:nvPr>
            <p:ph idx="1"/>
          </p:nvPr>
        </p:nvSpPr>
        <p:spPr>
          <a:xfrm>
            <a:off x="603624" y="3276601"/>
            <a:ext cx="8077200" cy="609600"/>
          </a:xfrm>
        </p:spPr>
        <p:txBody>
          <a:bodyPr>
            <a:normAutofit/>
          </a:bodyPr>
          <a:lstStyle/>
          <a:p>
            <a:pPr marL="0" indent="0" algn="ctr">
              <a:buNone/>
            </a:pPr>
            <a:r>
              <a:rPr lang="en-US" sz="2400" dirty="0">
                <a:solidFill>
                  <a:schemeClr val="tx1">
                    <a:lumMod val="50000"/>
                    <a:lumOff val="50000"/>
                  </a:schemeClr>
                </a:solidFill>
                <a:latin typeface="Arial" panose="020B0604020202020204" pitchFamily="34" charset="0"/>
                <a:cs typeface="Arial" panose="020B0604020202020204" pitchFamily="34" charset="0"/>
              </a:rPr>
              <a:t>July 8, 2020</a:t>
            </a:r>
          </a:p>
        </p:txBody>
      </p:sp>
      <p:sp>
        <p:nvSpPr>
          <p:cNvPr id="4" name="Slide Number Placeholder 3">
            <a:extLst>
              <a:ext uri="{FF2B5EF4-FFF2-40B4-BE49-F238E27FC236}">
                <a16:creationId xmlns:a16="http://schemas.microsoft.com/office/drawing/2014/main" id="{2265CB5B-DDF3-42C7-A2F0-155F47D0DBAC}"/>
              </a:ext>
            </a:extLst>
          </p:cNvPr>
          <p:cNvSpPr>
            <a:spLocks noGrp="1"/>
          </p:cNvSpPr>
          <p:nvPr>
            <p:ph type="sldNum" sz="quarter" idx="12"/>
          </p:nvPr>
        </p:nvSpPr>
        <p:spPr/>
        <p:txBody>
          <a:bodyPr/>
          <a:lstStyle/>
          <a:p>
            <a:fld id="{36EE6DEE-B277-412F-8503-2977301076E2}" type="slidenum">
              <a:rPr lang="en-US" smtClean="0"/>
              <a:t>1</a:t>
            </a:fld>
            <a:endParaRPr lang="en-US" dirty="0"/>
          </a:p>
        </p:txBody>
      </p:sp>
    </p:spTree>
    <p:extLst>
      <p:ext uri="{BB962C8B-B14F-4D97-AF65-F5344CB8AC3E}">
        <p14:creationId xmlns:p14="http://schemas.microsoft.com/office/powerpoint/2010/main" val="37178205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8F2E1-0F47-4122-BDF0-FF9AC70A346F}"/>
              </a:ext>
            </a:extLst>
          </p:cNvPr>
          <p:cNvSpPr>
            <a:spLocks noGrp="1"/>
          </p:cNvSpPr>
          <p:nvPr>
            <p:ph type="title"/>
          </p:nvPr>
        </p:nvSpPr>
        <p:spPr>
          <a:xfrm>
            <a:off x="457200" y="381000"/>
            <a:ext cx="8229600" cy="685800"/>
          </a:xfrm>
        </p:spPr>
        <p:txBody>
          <a:bodyPr>
            <a:normAutofit fontScale="90000"/>
          </a:bodyPr>
          <a:lstStyle/>
          <a:p>
            <a:pPr algn="l"/>
            <a:r>
              <a:rPr lang="en-US" sz="3100" b="1" dirty="0">
                <a:latin typeface="Arial" panose="020B0604020202020204" pitchFamily="34" charset="0"/>
                <a:cs typeface="Arial" panose="020B0604020202020204" pitchFamily="34" charset="0"/>
              </a:rPr>
              <a:t>SAWG Open Action Items from TAC</a:t>
            </a:r>
            <a:br>
              <a:rPr lang="en-US" sz="2800" b="1" dirty="0">
                <a:latin typeface="Arial" panose="020B0604020202020204" pitchFamily="34" charset="0"/>
                <a:cs typeface="Arial" panose="020B0604020202020204" pitchFamily="34" charset="0"/>
              </a:rPr>
            </a:br>
            <a:endParaRPr lang="en-US" sz="2800" dirty="0"/>
          </a:p>
        </p:txBody>
      </p:sp>
      <p:sp>
        <p:nvSpPr>
          <p:cNvPr id="3" name="Content Placeholder 2">
            <a:extLst>
              <a:ext uri="{FF2B5EF4-FFF2-40B4-BE49-F238E27FC236}">
                <a16:creationId xmlns:a16="http://schemas.microsoft.com/office/drawing/2014/main" id="{CFF39E91-3AC4-4F7B-A60D-26E1379718F6}"/>
              </a:ext>
            </a:extLst>
          </p:cNvPr>
          <p:cNvSpPr>
            <a:spLocks noGrp="1"/>
          </p:cNvSpPr>
          <p:nvPr>
            <p:ph idx="1"/>
          </p:nvPr>
        </p:nvSpPr>
        <p:spPr>
          <a:xfrm>
            <a:off x="457200" y="914400"/>
            <a:ext cx="8229600" cy="5791200"/>
          </a:xfrm>
        </p:spPr>
        <p:txBody>
          <a:bodyPr>
            <a:normAutofit/>
          </a:bodyPr>
          <a:lstStyle/>
          <a:p>
            <a:r>
              <a:rPr lang="en-US" sz="2400" dirty="0">
                <a:solidFill>
                  <a:schemeClr val="tx1">
                    <a:lumMod val="50000"/>
                    <a:lumOff val="50000"/>
                  </a:schemeClr>
                </a:solidFill>
                <a:latin typeface="Arial" panose="020B0604020202020204" pitchFamily="34" charset="0"/>
                <a:cs typeface="Arial" panose="020B0604020202020204" pitchFamily="34" charset="0"/>
              </a:rPr>
              <a:t>TAC Assignment:  Review Methodology used to determine CONE</a:t>
            </a:r>
            <a:endParaRPr lang="en-US" sz="2400" strike="sngStrike" dirty="0">
              <a:solidFill>
                <a:schemeClr val="tx1">
                  <a:lumMod val="50000"/>
                  <a:lumOff val="50000"/>
                </a:schemeClr>
              </a:solidFill>
              <a:latin typeface="Arial" panose="020B0604020202020204" pitchFamily="34" charset="0"/>
              <a:cs typeface="Arial" panose="020B0604020202020204" pitchFamily="34" charset="0"/>
            </a:endParaRPr>
          </a:p>
          <a:p>
            <a:pPr lvl="1"/>
            <a:r>
              <a:rPr lang="en-US" sz="1900" dirty="0">
                <a:solidFill>
                  <a:schemeClr val="tx1">
                    <a:lumMod val="50000"/>
                    <a:lumOff val="50000"/>
                  </a:schemeClr>
                </a:solidFill>
                <a:latin typeface="Arial" panose="020B0604020202020204" pitchFamily="34" charset="0"/>
                <a:cs typeface="Arial" panose="020B0604020202020204" pitchFamily="34" charset="0"/>
              </a:rPr>
              <a:t>Changed assignment to “CONE” from “PNM”</a:t>
            </a:r>
          </a:p>
          <a:p>
            <a:pPr lvl="1"/>
            <a:r>
              <a:rPr lang="en-US" sz="1900" dirty="0">
                <a:solidFill>
                  <a:schemeClr val="tx1">
                    <a:lumMod val="50000"/>
                    <a:lumOff val="50000"/>
                  </a:schemeClr>
                </a:solidFill>
                <a:latin typeface="Arial" panose="020B0604020202020204" pitchFamily="34" charset="0"/>
                <a:cs typeface="Arial" panose="020B0604020202020204" pitchFamily="34" charset="0"/>
              </a:rPr>
              <a:t>Status: </a:t>
            </a:r>
          </a:p>
          <a:p>
            <a:pPr lvl="2"/>
            <a:r>
              <a:rPr lang="en-US" sz="1500" dirty="0">
                <a:solidFill>
                  <a:schemeClr val="tx1">
                    <a:lumMod val="50000"/>
                    <a:lumOff val="50000"/>
                  </a:schemeClr>
                </a:solidFill>
                <a:latin typeface="Arial" panose="020B0604020202020204" pitchFamily="34" charset="0"/>
                <a:cs typeface="Arial" panose="020B0604020202020204" pitchFamily="34" charset="0"/>
              </a:rPr>
              <a:t>Will incorporate development and implementation of new methodology</a:t>
            </a:r>
          </a:p>
          <a:p>
            <a:pPr lvl="2"/>
            <a:r>
              <a:rPr lang="en-US" sz="1500" dirty="0">
                <a:solidFill>
                  <a:schemeClr val="tx1">
                    <a:lumMod val="50000"/>
                    <a:lumOff val="50000"/>
                  </a:schemeClr>
                </a:solidFill>
                <a:latin typeface="Arial" panose="020B0604020202020204" pitchFamily="34" charset="0"/>
                <a:cs typeface="Arial" panose="020B0604020202020204" pitchFamily="34" charset="0"/>
              </a:rPr>
              <a:t>Will need future scope change to SAWG to include “annual/periodic review of …CONE Study”</a:t>
            </a:r>
          </a:p>
          <a:p>
            <a:pPr lvl="1"/>
            <a:r>
              <a:rPr lang="en-US" sz="1900" dirty="0">
                <a:solidFill>
                  <a:schemeClr val="tx1">
                    <a:lumMod val="50000"/>
                    <a:lumOff val="50000"/>
                  </a:schemeClr>
                </a:solidFill>
                <a:latin typeface="Arial" panose="020B0604020202020204" pitchFamily="34" charset="0"/>
                <a:cs typeface="Arial" panose="020B0604020202020204" pitchFamily="34" charset="0"/>
              </a:rPr>
              <a:t>Goal: NPRR by end of 2020 for implementation by CONE study starting 2022</a:t>
            </a:r>
          </a:p>
          <a:p>
            <a:pPr lvl="2"/>
            <a:endParaRPr lang="en-US" sz="1500" dirty="0">
              <a:solidFill>
                <a:schemeClr val="tx1">
                  <a:lumMod val="50000"/>
                  <a:lumOff val="50000"/>
                </a:schemeClr>
              </a:solidFill>
              <a:latin typeface="Arial" panose="020B0604020202020204" pitchFamily="34" charset="0"/>
              <a:cs typeface="Arial" panose="020B0604020202020204" pitchFamily="34" charset="0"/>
            </a:endParaRPr>
          </a:p>
          <a:p>
            <a:pPr lvl="2"/>
            <a:r>
              <a:rPr lang="en-US" sz="1500" dirty="0">
                <a:solidFill>
                  <a:schemeClr val="tx1">
                    <a:lumMod val="50000"/>
                    <a:lumOff val="50000"/>
                  </a:schemeClr>
                </a:solidFill>
                <a:latin typeface="Arial" panose="020B0604020202020204" pitchFamily="34" charset="0"/>
                <a:cs typeface="Arial" panose="020B0604020202020204" pitchFamily="34" charset="0"/>
              </a:rPr>
              <a:t> </a:t>
            </a:r>
            <a:endParaRPr lang="en-US" sz="2000" dirty="0">
              <a:solidFill>
                <a:schemeClr val="tx1">
                  <a:lumMod val="50000"/>
                  <a:lumOff val="50000"/>
                </a:schemeClr>
              </a:solidFill>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DA37FA1F-DAAF-4808-A399-41063F91258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EE6DEE-B277-412F-8503-2977301076E2}"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pic>
        <p:nvPicPr>
          <p:cNvPr id="4" name="Picture 3">
            <a:extLst>
              <a:ext uri="{FF2B5EF4-FFF2-40B4-BE49-F238E27FC236}">
                <a16:creationId xmlns:a16="http://schemas.microsoft.com/office/drawing/2014/main" id="{AC74335C-8C95-4649-B0D6-B5AC2EEEDA28}"/>
              </a:ext>
            </a:extLst>
          </p:cNvPr>
          <p:cNvPicPr>
            <a:picLocks noChangeAspect="1"/>
          </p:cNvPicPr>
          <p:nvPr/>
        </p:nvPicPr>
        <p:blipFill>
          <a:blip r:embed="rId2"/>
          <a:stretch>
            <a:fillRect/>
          </a:stretch>
        </p:blipFill>
        <p:spPr>
          <a:xfrm>
            <a:off x="914400" y="4006283"/>
            <a:ext cx="6894942" cy="2699317"/>
          </a:xfrm>
          <a:prstGeom prst="rect">
            <a:avLst/>
          </a:prstGeom>
        </p:spPr>
      </p:pic>
    </p:spTree>
    <p:extLst>
      <p:ext uri="{BB962C8B-B14F-4D97-AF65-F5344CB8AC3E}">
        <p14:creationId xmlns:p14="http://schemas.microsoft.com/office/powerpoint/2010/main" val="20811539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8F2E1-0F47-4122-BDF0-FF9AC70A346F}"/>
              </a:ext>
            </a:extLst>
          </p:cNvPr>
          <p:cNvSpPr>
            <a:spLocks noGrp="1"/>
          </p:cNvSpPr>
          <p:nvPr>
            <p:ph type="title"/>
          </p:nvPr>
        </p:nvSpPr>
        <p:spPr>
          <a:xfrm>
            <a:off x="457200" y="136525"/>
            <a:ext cx="8229600" cy="1006475"/>
          </a:xfrm>
        </p:spPr>
        <p:txBody>
          <a:bodyPr>
            <a:normAutofit/>
          </a:bodyPr>
          <a:lstStyle/>
          <a:p>
            <a:pPr algn="l"/>
            <a:r>
              <a:rPr lang="en-US" sz="2800" b="1" dirty="0">
                <a:latin typeface="Arial" panose="020B0604020202020204" pitchFamily="34" charset="0"/>
                <a:cs typeface="Arial" panose="020B0604020202020204" pitchFamily="34" charset="0"/>
              </a:rPr>
              <a:t>SAWG Open Action Items from TAC</a:t>
            </a:r>
            <a:endParaRPr lang="en-US" sz="2800" dirty="0"/>
          </a:p>
        </p:txBody>
      </p:sp>
      <p:sp>
        <p:nvSpPr>
          <p:cNvPr id="3" name="Content Placeholder 2">
            <a:extLst>
              <a:ext uri="{FF2B5EF4-FFF2-40B4-BE49-F238E27FC236}">
                <a16:creationId xmlns:a16="http://schemas.microsoft.com/office/drawing/2014/main" id="{CFF39E91-3AC4-4F7B-A60D-26E1379718F6}"/>
              </a:ext>
            </a:extLst>
          </p:cNvPr>
          <p:cNvSpPr>
            <a:spLocks noGrp="1"/>
          </p:cNvSpPr>
          <p:nvPr>
            <p:ph idx="1"/>
          </p:nvPr>
        </p:nvSpPr>
        <p:spPr>
          <a:xfrm>
            <a:off x="457200" y="1143000"/>
            <a:ext cx="8229600" cy="5578475"/>
          </a:xfrm>
        </p:spPr>
        <p:txBody>
          <a:bodyPr>
            <a:normAutofit fontScale="77500" lnSpcReduction="20000"/>
          </a:bodyPr>
          <a:lstStyle/>
          <a:p>
            <a:r>
              <a:rPr lang="en-US" sz="3100" dirty="0">
                <a:solidFill>
                  <a:schemeClr val="tx1">
                    <a:lumMod val="50000"/>
                    <a:lumOff val="50000"/>
                  </a:schemeClr>
                </a:solidFill>
                <a:latin typeface="Arial" panose="020B0604020202020204" pitchFamily="34" charset="0"/>
                <a:cs typeface="Arial" panose="020B0604020202020204" pitchFamily="34" charset="0"/>
              </a:rPr>
              <a:t>TAC Assignment:  Review Methodology used to determine CONE continued.</a:t>
            </a:r>
          </a:p>
          <a:p>
            <a:pPr marL="0" indent="0">
              <a:buNone/>
            </a:pPr>
            <a:endParaRPr lang="en-US" sz="2500" dirty="0">
              <a:solidFill>
                <a:schemeClr val="tx1">
                  <a:lumMod val="50000"/>
                  <a:lumOff val="50000"/>
                </a:schemeClr>
              </a:solidFill>
              <a:latin typeface="Arial" panose="020B0604020202020204" pitchFamily="34" charset="0"/>
              <a:cs typeface="Arial" panose="020B0604020202020204" pitchFamily="34" charset="0"/>
            </a:endParaRPr>
          </a:p>
          <a:p>
            <a:pPr lvl="1"/>
            <a:r>
              <a:rPr lang="en-US" sz="2500" dirty="0">
                <a:solidFill>
                  <a:schemeClr val="tx1">
                    <a:lumMod val="50000"/>
                    <a:lumOff val="50000"/>
                  </a:schemeClr>
                </a:solidFill>
                <a:latin typeface="Arial" panose="020B0604020202020204" pitchFamily="34" charset="0"/>
                <a:cs typeface="Arial" panose="020B0604020202020204" pitchFamily="34" charset="0"/>
              </a:rPr>
              <a:t>Background:</a:t>
            </a:r>
          </a:p>
          <a:p>
            <a:pPr lvl="2"/>
            <a:r>
              <a:rPr lang="en-US" sz="1900" dirty="0">
                <a:solidFill>
                  <a:schemeClr val="tx1">
                    <a:lumMod val="50000"/>
                    <a:lumOff val="50000"/>
                  </a:schemeClr>
                </a:solidFill>
                <a:latin typeface="Arial" panose="020B0604020202020204" pitchFamily="34" charset="0"/>
                <a:cs typeface="Arial" panose="020B0604020202020204" pitchFamily="34" charset="0"/>
              </a:rPr>
              <a:t>ERCOT previously presented a timeline for the study to be done in coordination with every other LTSA (= every 4 years) and to feed into the Reserve Margin Study</a:t>
            </a:r>
          </a:p>
          <a:p>
            <a:pPr lvl="2"/>
            <a:endParaRPr lang="en-US" sz="1800" dirty="0">
              <a:solidFill>
                <a:schemeClr val="tx1">
                  <a:lumMod val="50000"/>
                  <a:lumOff val="50000"/>
                </a:schemeClr>
              </a:solidFill>
              <a:latin typeface="Arial" panose="020B0604020202020204" pitchFamily="34" charset="0"/>
              <a:cs typeface="Arial" panose="020B0604020202020204" pitchFamily="34" charset="0"/>
            </a:endParaRPr>
          </a:p>
          <a:p>
            <a:pPr lvl="1"/>
            <a:r>
              <a:rPr lang="en-US" sz="2500" dirty="0">
                <a:solidFill>
                  <a:schemeClr val="tx1">
                    <a:lumMod val="50000"/>
                    <a:lumOff val="50000"/>
                  </a:schemeClr>
                </a:solidFill>
                <a:latin typeface="Arial" panose="020B0604020202020204" pitchFamily="34" charset="0"/>
                <a:cs typeface="Arial" panose="020B0604020202020204" pitchFamily="34" charset="0"/>
              </a:rPr>
              <a:t>June SAWG Meeting: </a:t>
            </a:r>
            <a:r>
              <a:rPr lang="en-US" sz="2700" dirty="0">
                <a:solidFill>
                  <a:schemeClr val="tx1">
                    <a:lumMod val="50000"/>
                    <a:lumOff val="50000"/>
                  </a:schemeClr>
                </a:solidFill>
                <a:latin typeface="Arial" panose="020B0604020202020204" pitchFamily="34" charset="0"/>
                <a:cs typeface="Arial" panose="020B0604020202020204" pitchFamily="34" charset="0"/>
              </a:rPr>
              <a:t>	</a:t>
            </a:r>
          </a:p>
          <a:p>
            <a:pPr lvl="2"/>
            <a:r>
              <a:rPr lang="en-US" sz="1900" dirty="0">
                <a:solidFill>
                  <a:schemeClr val="tx1">
                    <a:lumMod val="50000"/>
                    <a:lumOff val="50000"/>
                  </a:schemeClr>
                </a:solidFill>
                <a:latin typeface="Arial" panose="020B0604020202020204" pitchFamily="34" charset="0"/>
                <a:cs typeface="Arial" panose="020B0604020202020204" pitchFamily="34" charset="0"/>
              </a:rPr>
              <a:t>Reviewed both documents posted at </a:t>
            </a:r>
            <a:r>
              <a:rPr lang="en-US" sz="1900" dirty="0">
                <a:solidFill>
                  <a:schemeClr val="tx1">
                    <a:lumMod val="50000"/>
                    <a:lumOff val="50000"/>
                  </a:schemeClr>
                </a:solidFill>
                <a:latin typeface="Arial" panose="020B0604020202020204" pitchFamily="34" charset="0"/>
                <a:cs typeface="Arial" panose="020B0604020202020204" pitchFamily="34" charset="0"/>
                <a:hlinkClick r:id="rId2"/>
              </a:rPr>
              <a:t>http://www.ercot.com/calendar/2020/6/22/195754-SAWG</a:t>
            </a:r>
            <a:r>
              <a:rPr lang="en-US" sz="1900" dirty="0">
                <a:solidFill>
                  <a:schemeClr val="tx1">
                    <a:lumMod val="50000"/>
                    <a:lumOff val="50000"/>
                  </a:schemeClr>
                </a:solidFill>
                <a:latin typeface="Arial" panose="020B0604020202020204" pitchFamily="34" charset="0"/>
                <a:cs typeface="Arial" panose="020B0604020202020204" pitchFamily="34" charset="0"/>
              </a:rPr>
              <a:t> </a:t>
            </a:r>
          </a:p>
          <a:p>
            <a:pPr marL="914400" lvl="2" indent="0">
              <a:buNone/>
            </a:pPr>
            <a:endParaRPr lang="en-US" sz="1900" dirty="0">
              <a:solidFill>
                <a:schemeClr val="tx1">
                  <a:lumMod val="50000"/>
                  <a:lumOff val="50000"/>
                </a:schemeClr>
              </a:solidFill>
              <a:latin typeface="Arial" panose="020B0604020202020204" pitchFamily="34" charset="0"/>
              <a:cs typeface="Arial" panose="020B0604020202020204" pitchFamily="34" charset="0"/>
            </a:endParaRPr>
          </a:p>
          <a:p>
            <a:pPr lvl="2"/>
            <a:r>
              <a:rPr lang="en-US" sz="1900" dirty="0">
                <a:solidFill>
                  <a:schemeClr val="tx1">
                    <a:lumMod val="50000"/>
                    <a:lumOff val="50000"/>
                  </a:schemeClr>
                </a:solidFill>
                <a:latin typeface="Arial" panose="020B0604020202020204" pitchFamily="34" charset="0"/>
                <a:cs typeface="Arial" panose="020B0604020202020204" pitchFamily="34" charset="0"/>
              </a:rPr>
              <a:t>CONE Studies NPRR to Protocols Section 4.4.11</a:t>
            </a:r>
          </a:p>
          <a:p>
            <a:pPr lvl="3"/>
            <a:r>
              <a:rPr lang="en-US" sz="1900" dirty="0">
                <a:solidFill>
                  <a:schemeClr val="tx1">
                    <a:lumMod val="50000"/>
                    <a:lumOff val="50000"/>
                  </a:schemeClr>
                </a:solidFill>
                <a:latin typeface="Arial" panose="020B0604020202020204" pitchFamily="34" charset="0"/>
                <a:cs typeface="Arial" panose="020B0604020202020204" pitchFamily="34" charset="0"/>
              </a:rPr>
              <a:t>Take comments before next SAWG </a:t>
            </a:r>
          </a:p>
          <a:p>
            <a:pPr lvl="3"/>
            <a:r>
              <a:rPr lang="en-US" sz="1900" dirty="0">
                <a:solidFill>
                  <a:schemeClr val="tx1">
                    <a:lumMod val="50000"/>
                    <a:lumOff val="50000"/>
                  </a:schemeClr>
                </a:solidFill>
                <a:latin typeface="Arial" panose="020B0604020202020204" pitchFamily="34" charset="0"/>
                <a:cs typeface="Arial" panose="020B0604020202020204" pitchFamily="34" charset="0"/>
              </a:rPr>
              <a:t>Goal to have NPRR filed and through stakeholder process by end of 2020</a:t>
            </a:r>
          </a:p>
          <a:p>
            <a:pPr marL="1371600" lvl="3" indent="0">
              <a:buNone/>
            </a:pPr>
            <a:endParaRPr lang="en-US" sz="1900" dirty="0">
              <a:solidFill>
                <a:schemeClr val="tx1">
                  <a:lumMod val="50000"/>
                  <a:lumOff val="50000"/>
                </a:schemeClr>
              </a:solidFill>
              <a:latin typeface="Arial" panose="020B0604020202020204" pitchFamily="34" charset="0"/>
              <a:cs typeface="Arial" panose="020B0604020202020204" pitchFamily="34" charset="0"/>
            </a:endParaRPr>
          </a:p>
          <a:p>
            <a:pPr lvl="2"/>
            <a:r>
              <a:rPr lang="en-US" sz="1900" dirty="0">
                <a:solidFill>
                  <a:schemeClr val="tx1">
                    <a:lumMod val="50000"/>
                    <a:lumOff val="50000"/>
                  </a:schemeClr>
                </a:solidFill>
                <a:latin typeface="Arial" panose="020B0604020202020204" pitchFamily="34" charset="0"/>
                <a:cs typeface="Arial" panose="020B0604020202020204" pitchFamily="34" charset="0"/>
              </a:rPr>
              <a:t>CONE Study Methodology Draft </a:t>
            </a:r>
          </a:p>
          <a:p>
            <a:pPr lvl="3"/>
            <a:r>
              <a:rPr lang="en-US" sz="1900" dirty="0">
                <a:solidFill>
                  <a:schemeClr val="tx1">
                    <a:lumMod val="50000"/>
                    <a:lumOff val="50000"/>
                  </a:schemeClr>
                </a:solidFill>
                <a:latin typeface="Arial" panose="020B0604020202020204" pitchFamily="34" charset="0"/>
                <a:cs typeface="Arial" panose="020B0604020202020204" pitchFamily="34" charset="0"/>
              </a:rPr>
              <a:t>ERCOT presented “Study Process and Methodology Manual: Estimating Economically Optimum and Market Equilibrium Reserve Margins (EORM and MERM)” with updated language for 8.3.Generator Cost of New Entry (CONE) based on previous feedback to SAWG</a:t>
            </a:r>
          </a:p>
          <a:p>
            <a:pPr lvl="3"/>
            <a:r>
              <a:rPr lang="en-US" sz="1900" dirty="0">
                <a:solidFill>
                  <a:schemeClr val="tx1">
                    <a:lumMod val="50000"/>
                    <a:lumOff val="50000"/>
                  </a:schemeClr>
                </a:solidFill>
                <a:latin typeface="Arial" panose="020B0604020202020204" pitchFamily="34" charset="0"/>
                <a:cs typeface="Arial" panose="020B0604020202020204" pitchFamily="34" charset="0"/>
              </a:rPr>
              <a:t>Consensus on this draft </a:t>
            </a:r>
          </a:p>
          <a:p>
            <a:pPr marL="914400" lvl="2" indent="0">
              <a:buNone/>
            </a:pPr>
            <a:endParaRPr lang="en-US" sz="1800" dirty="0">
              <a:solidFill>
                <a:schemeClr val="tx1">
                  <a:lumMod val="50000"/>
                  <a:lumOff val="50000"/>
                </a:schemeClr>
              </a:solidFill>
              <a:latin typeface="Arial" panose="020B0604020202020204" pitchFamily="34" charset="0"/>
              <a:cs typeface="Arial" panose="020B0604020202020204" pitchFamily="34" charset="0"/>
            </a:endParaRPr>
          </a:p>
          <a:p>
            <a:pPr marL="0" indent="0">
              <a:buNone/>
            </a:pPr>
            <a:endParaRPr lang="en-US" sz="2400" dirty="0">
              <a:solidFill>
                <a:schemeClr val="tx1">
                  <a:lumMod val="50000"/>
                  <a:lumOff val="50000"/>
                </a:schemeClr>
              </a:solidFill>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DA37FA1F-DAAF-4808-A399-41063F91258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EE6DEE-B277-412F-8503-2977301076E2}"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6381324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8F2E1-0F47-4122-BDF0-FF9AC70A346F}"/>
              </a:ext>
            </a:extLst>
          </p:cNvPr>
          <p:cNvSpPr>
            <a:spLocks noGrp="1"/>
          </p:cNvSpPr>
          <p:nvPr>
            <p:ph type="title"/>
          </p:nvPr>
        </p:nvSpPr>
        <p:spPr>
          <a:xfrm>
            <a:off x="457200" y="381000"/>
            <a:ext cx="8229600" cy="685800"/>
          </a:xfrm>
        </p:spPr>
        <p:txBody>
          <a:bodyPr>
            <a:normAutofit fontScale="90000"/>
          </a:bodyPr>
          <a:lstStyle/>
          <a:p>
            <a:pPr algn="l"/>
            <a:r>
              <a:rPr lang="en-US" sz="3100" b="1" dirty="0">
                <a:latin typeface="Arial" panose="020B0604020202020204" pitchFamily="34" charset="0"/>
                <a:cs typeface="Arial" panose="020B0604020202020204" pitchFamily="34" charset="0"/>
              </a:rPr>
              <a:t>SAWG Open Action Items from TAC</a:t>
            </a:r>
            <a:br>
              <a:rPr lang="en-US" sz="2800" b="1" dirty="0">
                <a:latin typeface="Arial" panose="020B0604020202020204" pitchFamily="34" charset="0"/>
                <a:cs typeface="Arial" panose="020B0604020202020204" pitchFamily="34" charset="0"/>
              </a:rPr>
            </a:br>
            <a:endParaRPr lang="en-US" sz="2800" dirty="0"/>
          </a:p>
        </p:txBody>
      </p:sp>
      <p:sp>
        <p:nvSpPr>
          <p:cNvPr id="3" name="Content Placeholder 2">
            <a:extLst>
              <a:ext uri="{FF2B5EF4-FFF2-40B4-BE49-F238E27FC236}">
                <a16:creationId xmlns:a16="http://schemas.microsoft.com/office/drawing/2014/main" id="{CFF39E91-3AC4-4F7B-A60D-26E1379718F6}"/>
              </a:ext>
            </a:extLst>
          </p:cNvPr>
          <p:cNvSpPr>
            <a:spLocks noGrp="1"/>
          </p:cNvSpPr>
          <p:nvPr>
            <p:ph idx="1"/>
          </p:nvPr>
        </p:nvSpPr>
        <p:spPr>
          <a:xfrm>
            <a:off x="457200" y="1066800"/>
            <a:ext cx="8229600" cy="5638800"/>
          </a:xfrm>
        </p:spPr>
        <p:txBody>
          <a:bodyPr>
            <a:normAutofit/>
          </a:bodyPr>
          <a:lstStyle/>
          <a:p>
            <a:r>
              <a:rPr lang="en-US" sz="2400" dirty="0">
                <a:solidFill>
                  <a:schemeClr val="tx1">
                    <a:lumMod val="50000"/>
                    <a:lumOff val="50000"/>
                  </a:schemeClr>
                </a:solidFill>
                <a:latin typeface="Arial" panose="020B0604020202020204" pitchFamily="34" charset="0"/>
                <a:cs typeface="Arial" panose="020B0604020202020204" pitchFamily="34" charset="0"/>
              </a:rPr>
              <a:t>Review of Resource Adequacy forecasts and development of a Net Load forecast</a:t>
            </a:r>
          </a:p>
          <a:p>
            <a:pPr lvl="1"/>
            <a:r>
              <a:rPr lang="en-US" sz="1900" dirty="0">
                <a:solidFill>
                  <a:schemeClr val="tx1">
                    <a:lumMod val="50000"/>
                    <a:lumOff val="50000"/>
                  </a:schemeClr>
                </a:solidFill>
                <a:latin typeface="Arial" panose="020B0604020202020204" pitchFamily="34" charset="0"/>
                <a:cs typeface="Arial" panose="020B0604020202020204" pitchFamily="34" charset="0"/>
              </a:rPr>
              <a:t>Will update action item to include possible evaluation </a:t>
            </a:r>
            <a:r>
              <a:rPr lang="en-US" sz="1900" dirty="0" err="1">
                <a:solidFill>
                  <a:schemeClr val="tx1">
                    <a:lumMod val="50000"/>
                    <a:lumOff val="50000"/>
                  </a:schemeClr>
                </a:solidFill>
                <a:latin typeface="Arial" panose="020B0604020202020204" pitchFamily="34" charset="0"/>
                <a:cs typeface="Arial" panose="020B0604020202020204" pitchFamily="34" charset="0"/>
              </a:rPr>
              <a:t>adn</a:t>
            </a:r>
            <a:r>
              <a:rPr lang="en-US" sz="1900" dirty="0">
                <a:solidFill>
                  <a:schemeClr val="tx1">
                    <a:lumMod val="50000"/>
                    <a:lumOff val="50000"/>
                  </a:schemeClr>
                </a:solidFill>
                <a:latin typeface="Arial" panose="020B0604020202020204" pitchFamily="34" charset="0"/>
                <a:cs typeface="Arial" panose="020B0604020202020204" pitchFamily="34" charset="0"/>
              </a:rPr>
              <a:t> implementation of possible supplemental forecasts to CDR and SARA</a:t>
            </a:r>
          </a:p>
          <a:p>
            <a:pPr lvl="1"/>
            <a:r>
              <a:rPr lang="en-US" sz="2000" dirty="0">
                <a:solidFill>
                  <a:schemeClr val="tx1">
                    <a:lumMod val="50000"/>
                    <a:lumOff val="50000"/>
                  </a:schemeClr>
                </a:solidFill>
                <a:latin typeface="Arial" panose="020B0604020202020204" pitchFamily="34" charset="0"/>
                <a:cs typeface="Arial" panose="020B0604020202020204" pitchFamily="34" charset="0"/>
              </a:rPr>
              <a:t>Plan to review net load forecasting for the CDR</a:t>
            </a:r>
          </a:p>
        </p:txBody>
      </p:sp>
      <p:sp>
        <p:nvSpPr>
          <p:cNvPr id="5" name="Slide Number Placeholder 4">
            <a:extLst>
              <a:ext uri="{FF2B5EF4-FFF2-40B4-BE49-F238E27FC236}">
                <a16:creationId xmlns:a16="http://schemas.microsoft.com/office/drawing/2014/main" id="{DA37FA1F-DAAF-4808-A399-41063F91258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EE6DEE-B277-412F-8503-2977301076E2}"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773467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8F2E1-0F47-4122-BDF0-FF9AC70A346F}"/>
              </a:ext>
            </a:extLst>
          </p:cNvPr>
          <p:cNvSpPr>
            <a:spLocks noGrp="1"/>
          </p:cNvSpPr>
          <p:nvPr>
            <p:ph type="title"/>
          </p:nvPr>
        </p:nvSpPr>
        <p:spPr>
          <a:xfrm>
            <a:off x="457200" y="381000"/>
            <a:ext cx="8229600" cy="685800"/>
          </a:xfrm>
        </p:spPr>
        <p:txBody>
          <a:bodyPr>
            <a:normAutofit fontScale="90000"/>
          </a:bodyPr>
          <a:lstStyle/>
          <a:p>
            <a:pPr algn="l"/>
            <a:r>
              <a:rPr lang="en-US" sz="3100" b="1" dirty="0">
                <a:latin typeface="Arial" panose="020B0604020202020204" pitchFamily="34" charset="0"/>
                <a:cs typeface="Arial" panose="020B0604020202020204" pitchFamily="34" charset="0"/>
              </a:rPr>
              <a:t>SAWG Open Action Items from TAC</a:t>
            </a:r>
            <a:br>
              <a:rPr lang="en-US" sz="2800" b="1" dirty="0">
                <a:latin typeface="Arial" panose="020B0604020202020204" pitchFamily="34" charset="0"/>
                <a:cs typeface="Arial" panose="020B0604020202020204" pitchFamily="34" charset="0"/>
              </a:rPr>
            </a:br>
            <a:endParaRPr lang="en-US" sz="2800" dirty="0"/>
          </a:p>
        </p:txBody>
      </p:sp>
      <p:sp>
        <p:nvSpPr>
          <p:cNvPr id="3" name="Content Placeholder 2">
            <a:extLst>
              <a:ext uri="{FF2B5EF4-FFF2-40B4-BE49-F238E27FC236}">
                <a16:creationId xmlns:a16="http://schemas.microsoft.com/office/drawing/2014/main" id="{CFF39E91-3AC4-4F7B-A60D-26E1379718F6}"/>
              </a:ext>
            </a:extLst>
          </p:cNvPr>
          <p:cNvSpPr>
            <a:spLocks noGrp="1"/>
          </p:cNvSpPr>
          <p:nvPr>
            <p:ph idx="1"/>
          </p:nvPr>
        </p:nvSpPr>
        <p:spPr>
          <a:xfrm>
            <a:off x="457200" y="838200"/>
            <a:ext cx="8229600" cy="6019800"/>
          </a:xfrm>
        </p:spPr>
        <p:txBody>
          <a:bodyPr>
            <a:normAutofit/>
          </a:bodyPr>
          <a:lstStyle/>
          <a:p>
            <a:r>
              <a:rPr lang="en-US" sz="2400" dirty="0">
                <a:solidFill>
                  <a:schemeClr val="tx1">
                    <a:lumMod val="50000"/>
                    <a:lumOff val="50000"/>
                  </a:schemeClr>
                </a:solidFill>
                <a:latin typeface="Arial" panose="020B0604020202020204" pitchFamily="34" charset="0"/>
                <a:cs typeface="Arial" panose="020B0604020202020204" pitchFamily="34" charset="0"/>
              </a:rPr>
              <a:t>Review of Resource Adequacy forecasts and development of a Net Load forecast continued. </a:t>
            </a:r>
          </a:p>
          <a:p>
            <a:pPr lvl="1"/>
            <a:r>
              <a:rPr lang="en-US" sz="1900" dirty="0">
                <a:solidFill>
                  <a:schemeClr val="tx1">
                    <a:lumMod val="50000"/>
                    <a:lumOff val="50000"/>
                  </a:schemeClr>
                </a:solidFill>
                <a:latin typeface="Arial" panose="020B0604020202020204" pitchFamily="34" charset="0"/>
                <a:cs typeface="Arial" panose="020B0604020202020204" pitchFamily="34" charset="0"/>
              </a:rPr>
              <a:t>Status of Probabilistic SARA </a:t>
            </a:r>
          </a:p>
          <a:p>
            <a:pPr lvl="2"/>
            <a:r>
              <a:rPr lang="en-US" sz="1500" dirty="0">
                <a:solidFill>
                  <a:schemeClr val="tx1">
                    <a:lumMod val="50000"/>
                    <a:lumOff val="50000"/>
                  </a:schemeClr>
                </a:solidFill>
                <a:latin typeface="Arial" panose="020B0604020202020204" pitchFamily="34" charset="0"/>
                <a:cs typeface="Arial" panose="020B0604020202020204" pitchFamily="34" charset="0"/>
              </a:rPr>
              <a:t>Completed and posted Probabilistic SARA Model </a:t>
            </a:r>
          </a:p>
          <a:p>
            <a:pPr lvl="3"/>
            <a:r>
              <a:rPr lang="en-US" sz="1500" dirty="0">
                <a:solidFill>
                  <a:schemeClr val="tx1">
                    <a:lumMod val="50000"/>
                    <a:lumOff val="50000"/>
                  </a:schemeClr>
                </a:solidFill>
                <a:latin typeface="Arial" panose="020B0604020202020204" pitchFamily="34" charset="0"/>
                <a:cs typeface="Arial" panose="020B0604020202020204" pitchFamily="34" charset="0"/>
              </a:rPr>
              <a:t>Final Model posted </a:t>
            </a:r>
            <a:r>
              <a:rPr lang="en-US" sz="1500" dirty="0">
                <a:solidFill>
                  <a:schemeClr val="tx1">
                    <a:lumMod val="50000"/>
                    <a:lumOff val="50000"/>
                  </a:schemeClr>
                </a:solidFill>
                <a:latin typeface="Arial" panose="020B0604020202020204" pitchFamily="34" charset="0"/>
                <a:cs typeface="Arial" panose="020B0604020202020204" pitchFamily="34" charset="0"/>
                <a:hlinkClick r:id="rId2"/>
              </a:rPr>
              <a:t>http://www.ercot.com/content/wcm/key_documents_lists/195751/Probabilistic_SARA_Model_5-22-2020_Public_NoMacros.xlsx</a:t>
            </a:r>
            <a:r>
              <a:rPr lang="en-US" sz="1500" dirty="0">
                <a:solidFill>
                  <a:schemeClr val="tx1">
                    <a:lumMod val="50000"/>
                    <a:lumOff val="50000"/>
                  </a:schemeClr>
                </a:solidFill>
                <a:latin typeface="Arial" panose="020B0604020202020204" pitchFamily="34" charset="0"/>
                <a:cs typeface="Arial" panose="020B0604020202020204" pitchFamily="34" charset="0"/>
              </a:rPr>
              <a:t> </a:t>
            </a:r>
          </a:p>
          <a:p>
            <a:pPr lvl="2"/>
            <a:r>
              <a:rPr lang="en-US" sz="1500" dirty="0">
                <a:solidFill>
                  <a:schemeClr val="tx1">
                    <a:lumMod val="50000"/>
                    <a:lumOff val="50000"/>
                  </a:schemeClr>
                </a:solidFill>
                <a:latin typeface="Arial" panose="020B0604020202020204" pitchFamily="34" charset="0"/>
                <a:cs typeface="Arial" panose="020B0604020202020204" pitchFamily="34" charset="0"/>
              </a:rPr>
              <a:t>Final Probabilistic SARA Model Findings Review:</a:t>
            </a:r>
          </a:p>
          <a:p>
            <a:pPr lvl="3"/>
            <a:r>
              <a:rPr lang="en-US" sz="1500" dirty="0">
                <a:solidFill>
                  <a:schemeClr val="tx1">
                    <a:lumMod val="50000"/>
                    <a:lumOff val="50000"/>
                  </a:schemeClr>
                </a:solidFill>
                <a:latin typeface="Arial" panose="020B0604020202020204" pitchFamily="34" charset="0"/>
                <a:cs typeface="Arial" panose="020B0604020202020204" pitchFamily="34" charset="0"/>
              </a:rPr>
              <a:t>Probability of ERCOT needing to declare an EEA is 26% based on Final Summer SARA peak load forecast, which accounts for COVID-19 impacts; probability is 38% using the Preliminary Summer SARA forecast</a:t>
            </a:r>
          </a:p>
          <a:p>
            <a:pPr lvl="3"/>
            <a:r>
              <a:rPr lang="en-US" sz="1500" dirty="0">
                <a:solidFill>
                  <a:schemeClr val="tx1">
                    <a:lumMod val="50000"/>
                    <a:lumOff val="50000"/>
                  </a:schemeClr>
                </a:solidFill>
                <a:latin typeface="Arial" panose="020B0604020202020204" pitchFamily="34" charset="0"/>
                <a:cs typeface="Arial" panose="020B0604020202020204" pitchFamily="34" charset="0"/>
              </a:rPr>
              <a:t>Relative to the traditional SARA report, probabilistic modeling demonstrates the impact of considering joint probabilities of risk variables and a full range of capacity reserve outcomes</a:t>
            </a:r>
          </a:p>
          <a:p>
            <a:pPr lvl="3"/>
            <a:r>
              <a:rPr lang="en-US" sz="1500" dirty="0">
                <a:solidFill>
                  <a:schemeClr val="tx1">
                    <a:lumMod val="50000"/>
                    <a:lumOff val="50000"/>
                  </a:schemeClr>
                </a:solidFill>
                <a:latin typeface="Arial" panose="020B0604020202020204" pitchFamily="34" charset="0"/>
                <a:cs typeface="Arial" panose="020B0604020202020204" pitchFamily="34" charset="0"/>
              </a:rPr>
              <a:t>Wind output is the most important EEA risk determinant</a:t>
            </a:r>
          </a:p>
          <a:p>
            <a:pPr lvl="3"/>
            <a:r>
              <a:rPr lang="en-US" sz="1500" dirty="0">
                <a:solidFill>
                  <a:schemeClr val="tx1">
                    <a:lumMod val="50000"/>
                    <a:lumOff val="50000"/>
                  </a:schemeClr>
                </a:solidFill>
                <a:latin typeface="Arial" panose="020B0604020202020204" pitchFamily="34" charset="0"/>
                <a:cs typeface="Arial" panose="020B0604020202020204" pitchFamily="34" charset="0"/>
              </a:rPr>
              <a:t>HE 17:00 is the biggest EEA risk hour and the EEA risk is roughly symmetrical for hours before and after HE 17:00 </a:t>
            </a:r>
          </a:p>
          <a:p>
            <a:pPr lvl="2"/>
            <a:r>
              <a:rPr lang="en-US" sz="1500" dirty="0">
                <a:solidFill>
                  <a:schemeClr val="tx1">
                    <a:lumMod val="50000"/>
                    <a:lumOff val="50000"/>
                  </a:schemeClr>
                </a:solidFill>
                <a:latin typeface="Arial" panose="020B0604020202020204" pitchFamily="34" charset="0"/>
                <a:cs typeface="Arial" panose="020B0604020202020204" pitchFamily="34" charset="0"/>
              </a:rPr>
              <a:t>Plan to review the accuracy of Probabilistic SARA Model this post Summer 2020</a:t>
            </a:r>
          </a:p>
          <a:p>
            <a:pPr lvl="3"/>
            <a:r>
              <a:rPr lang="en-US" sz="1500" dirty="0">
                <a:solidFill>
                  <a:schemeClr val="tx1">
                    <a:lumMod val="50000"/>
                    <a:lumOff val="50000"/>
                  </a:schemeClr>
                </a:solidFill>
                <a:latin typeface="Arial" panose="020B0604020202020204" pitchFamily="34" charset="0"/>
                <a:cs typeface="Arial" panose="020B0604020202020204" pitchFamily="34" charset="0"/>
              </a:rPr>
              <a:t>Will come back to WMS and TAC at that time for guidance on beginning discussions on implementation of any supplement to SARA</a:t>
            </a:r>
          </a:p>
          <a:p>
            <a:pPr lvl="1"/>
            <a:endParaRPr lang="en-US" sz="2000" dirty="0">
              <a:solidFill>
                <a:schemeClr val="tx1">
                  <a:lumMod val="50000"/>
                  <a:lumOff val="50000"/>
                </a:schemeClr>
              </a:solidFill>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DA37FA1F-DAAF-4808-A399-41063F91258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EE6DEE-B277-412F-8503-2977301076E2}"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1151301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8F2E1-0F47-4122-BDF0-FF9AC70A346F}"/>
              </a:ext>
            </a:extLst>
          </p:cNvPr>
          <p:cNvSpPr>
            <a:spLocks noGrp="1"/>
          </p:cNvSpPr>
          <p:nvPr>
            <p:ph type="title"/>
          </p:nvPr>
        </p:nvSpPr>
        <p:spPr>
          <a:xfrm>
            <a:off x="457200" y="136525"/>
            <a:ext cx="8229600" cy="1082675"/>
          </a:xfrm>
        </p:spPr>
        <p:txBody>
          <a:bodyPr>
            <a:normAutofit/>
          </a:bodyPr>
          <a:lstStyle/>
          <a:p>
            <a:pPr algn="l"/>
            <a:r>
              <a:rPr lang="en-US" sz="2800" b="1" dirty="0">
                <a:latin typeface="Arial" panose="020B0604020202020204" pitchFamily="34" charset="0"/>
                <a:cs typeface="Arial" panose="020B0604020202020204" pitchFamily="34" charset="0"/>
              </a:rPr>
              <a:t>SAWG June Meeting  – Storage Capacity Contribution for CDR</a:t>
            </a:r>
            <a:endParaRPr lang="en-US" sz="2800" dirty="0"/>
          </a:p>
        </p:txBody>
      </p:sp>
      <p:sp>
        <p:nvSpPr>
          <p:cNvPr id="3" name="Content Placeholder 2">
            <a:extLst>
              <a:ext uri="{FF2B5EF4-FFF2-40B4-BE49-F238E27FC236}">
                <a16:creationId xmlns:a16="http://schemas.microsoft.com/office/drawing/2014/main" id="{CFF39E91-3AC4-4F7B-A60D-26E1379718F6}"/>
              </a:ext>
            </a:extLst>
          </p:cNvPr>
          <p:cNvSpPr>
            <a:spLocks noGrp="1"/>
          </p:cNvSpPr>
          <p:nvPr>
            <p:ph idx="1"/>
          </p:nvPr>
        </p:nvSpPr>
        <p:spPr>
          <a:xfrm>
            <a:off x="457200" y="1143000"/>
            <a:ext cx="8229600" cy="5551436"/>
          </a:xfrm>
        </p:spPr>
        <p:txBody>
          <a:bodyPr>
            <a:normAutofit/>
          </a:bodyPr>
          <a:lstStyle/>
          <a:p>
            <a:r>
              <a:rPr lang="en-US" sz="1900" dirty="0">
                <a:solidFill>
                  <a:schemeClr val="tx1">
                    <a:lumMod val="50000"/>
                    <a:lumOff val="50000"/>
                  </a:schemeClr>
                </a:solidFill>
                <a:latin typeface="Arial" panose="020B0604020202020204" pitchFamily="34" charset="0"/>
                <a:cs typeface="Arial" panose="020B0604020202020204" pitchFamily="34" charset="0"/>
              </a:rPr>
              <a:t>ERCOT currently uses 0% capacity contribution for battery storage</a:t>
            </a:r>
          </a:p>
          <a:p>
            <a:r>
              <a:rPr lang="en-US" sz="1900" dirty="0">
                <a:solidFill>
                  <a:schemeClr val="tx1">
                    <a:lumMod val="50000"/>
                    <a:lumOff val="50000"/>
                  </a:schemeClr>
                </a:solidFill>
                <a:latin typeface="Arial" panose="020B0604020202020204" pitchFamily="34" charset="0"/>
                <a:cs typeface="Arial" panose="020B0604020202020204" pitchFamily="34" charset="0"/>
              </a:rPr>
              <a:t>ERCOT will begin to collect data on storage duration (h) and/or maximum energy (MWh) once BESTF NPRR1002 and RRGRR023 are approved and implemented </a:t>
            </a:r>
          </a:p>
          <a:p>
            <a:pPr lvl="1"/>
            <a:r>
              <a:rPr lang="en-US" sz="1500" dirty="0">
                <a:solidFill>
                  <a:schemeClr val="tx1">
                    <a:lumMod val="50000"/>
                    <a:lumOff val="50000"/>
                  </a:schemeClr>
                </a:solidFill>
                <a:latin typeface="Arial" panose="020B0604020202020204" pitchFamily="34" charset="0"/>
                <a:cs typeface="Arial" panose="020B0604020202020204" pitchFamily="34" charset="0"/>
              </a:rPr>
              <a:t>At that time, ERCOT proposes to evaluate storage capacity contribution based on historic performance over peak load hours (or peak net load hours), like wind and solar</a:t>
            </a:r>
          </a:p>
          <a:p>
            <a:pPr lvl="1"/>
            <a:r>
              <a:rPr lang="en-US" sz="1500" dirty="0">
                <a:solidFill>
                  <a:schemeClr val="tx1">
                    <a:lumMod val="50000"/>
                    <a:lumOff val="50000"/>
                  </a:schemeClr>
                </a:solidFill>
                <a:latin typeface="Arial" panose="020B0604020202020204" pitchFamily="34" charset="0"/>
                <a:cs typeface="Arial" panose="020B0604020202020204" pitchFamily="34" charset="0"/>
              </a:rPr>
              <a:t>Once a meaningful amount of storage resources becomes commercial (capacity or number of resources threshold?), ERCOT will start including storage for CDR Reserve Margin calculation purposes.</a:t>
            </a:r>
          </a:p>
          <a:p>
            <a:pPr lvl="1"/>
            <a:r>
              <a:rPr lang="en-US" sz="1500" dirty="0">
                <a:solidFill>
                  <a:schemeClr val="tx1">
                    <a:lumMod val="50000"/>
                    <a:lumOff val="50000"/>
                  </a:schemeClr>
                </a:solidFill>
                <a:latin typeface="Arial" panose="020B0604020202020204" pitchFamily="34" charset="0"/>
                <a:cs typeface="Arial" panose="020B0604020202020204" pitchFamily="34" charset="0"/>
              </a:rPr>
              <a:t>ERCOT will file an NPRR documenting the methodology for calculating storage capacity contribution</a:t>
            </a:r>
          </a:p>
          <a:p>
            <a:r>
              <a:rPr lang="en-US" sz="1900" dirty="0">
                <a:solidFill>
                  <a:schemeClr val="tx1">
                    <a:lumMod val="50000"/>
                    <a:lumOff val="50000"/>
                  </a:schemeClr>
                </a:solidFill>
                <a:latin typeface="Arial" panose="020B0604020202020204" pitchFamily="34" charset="0"/>
                <a:cs typeface="Arial" panose="020B0604020202020204" pitchFamily="34" charset="0"/>
              </a:rPr>
              <a:t>Interim:</a:t>
            </a:r>
          </a:p>
          <a:p>
            <a:pPr lvl="1"/>
            <a:r>
              <a:rPr lang="en-US" sz="1900" dirty="0">
                <a:solidFill>
                  <a:schemeClr val="tx1">
                    <a:lumMod val="50000"/>
                    <a:lumOff val="50000"/>
                  </a:schemeClr>
                </a:solidFill>
                <a:latin typeface="Arial" panose="020B0604020202020204" pitchFamily="34" charset="0"/>
                <a:cs typeface="Arial" panose="020B0604020202020204" pitchFamily="34" charset="0"/>
              </a:rPr>
              <a:t>Issue an RFI, in coordination with PLWG, to collect planning information</a:t>
            </a:r>
          </a:p>
          <a:p>
            <a:pPr lvl="1"/>
            <a:r>
              <a:rPr lang="en-US" sz="1900" dirty="0">
                <a:solidFill>
                  <a:schemeClr val="tx1">
                    <a:lumMod val="50000"/>
                    <a:lumOff val="50000"/>
                  </a:schemeClr>
                </a:solidFill>
                <a:latin typeface="Arial" panose="020B0604020202020204" pitchFamily="34" charset="0"/>
                <a:cs typeface="Arial" panose="020B0604020202020204" pitchFamily="34" charset="0"/>
              </a:rPr>
              <a:t>SAWG to continue discussions with ERCOT on capacity contribution methodology this fall </a:t>
            </a:r>
          </a:p>
          <a:p>
            <a:endParaRPr lang="en-US" sz="2200" dirty="0">
              <a:solidFill>
                <a:schemeClr val="tx1">
                  <a:lumMod val="50000"/>
                  <a:lumOff val="50000"/>
                </a:schemeClr>
              </a:solidFill>
              <a:latin typeface="Arial" panose="020B0604020202020204" pitchFamily="34" charset="0"/>
              <a:cs typeface="Arial" panose="020B0604020202020204" pitchFamily="34" charset="0"/>
            </a:endParaRPr>
          </a:p>
          <a:p>
            <a:endParaRPr lang="en-US" sz="2200" dirty="0">
              <a:solidFill>
                <a:schemeClr val="tx1">
                  <a:lumMod val="50000"/>
                  <a:lumOff val="50000"/>
                </a:schemeClr>
              </a:solidFill>
              <a:latin typeface="Arial" panose="020B0604020202020204" pitchFamily="34" charset="0"/>
              <a:cs typeface="Arial" panose="020B0604020202020204" pitchFamily="34" charset="0"/>
            </a:endParaRPr>
          </a:p>
          <a:p>
            <a:endParaRPr lang="en-US" sz="2200" dirty="0">
              <a:solidFill>
                <a:schemeClr val="tx1">
                  <a:lumMod val="50000"/>
                  <a:lumOff val="50000"/>
                </a:schemeClr>
              </a:solidFill>
              <a:latin typeface="Arial" panose="020B0604020202020204" pitchFamily="34" charset="0"/>
              <a:cs typeface="Arial" panose="020B0604020202020204" pitchFamily="34" charset="0"/>
            </a:endParaRPr>
          </a:p>
          <a:p>
            <a:pPr marL="457200" lvl="1" indent="0">
              <a:buNone/>
            </a:pPr>
            <a:endParaRPr lang="en-US" sz="1800" dirty="0">
              <a:solidFill>
                <a:schemeClr val="tx1">
                  <a:lumMod val="50000"/>
                  <a:lumOff val="50000"/>
                </a:schemeClr>
              </a:solidFill>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DA37FA1F-DAAF-4808-A399-41063F91258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EE6DEE-B277-412F-8503-2977301076E2}"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9581272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8F2E1-0F47-4122-BDF0-FF9AC70A346F}"/>
              </a:ext>
            </a:extLst>
          </p:cNvPr>
          <p:cNvSpPr>
            <a:spLocks noGrp="1"/>
          </p:cNvSpPr>
          <p:nvPr>
            <p:ph type="title"/>
          </p:nvPr>
        </p:nvSpPr>
        <p:spPr>
          <a:xfrm>
            <a:off x="457200" y="136525"/>
            <a:ext cx="8229600" cy="1082675"/>
          </a:xfrm>
        </p:spPr>
        <p:txBody>
          <a:bodyPr>
            <a:normAutofit/>
          </a:bodyPr>
          <a:lstStyle/>
          <a:p>
            <a:pPr algn="l"/>
            <a:r>
              <a:rPr lang="en-US" sz="2800" b="1" dirty="0">
                <a:latin typeface="Arial" panose="020B0604020202020204" pitchFamily="34" charset="0"/>
                <a:cs typeface="Arial" panose="020B0604020202020204" pitchFamily="34" charset="0"/>
              </a:rPr>
              <a:t>SAWG June Meeting  – Interconnection process for Gibbons</a:t>
            </a:r>
            <a:endParaRPr lang="en-US" sz="2800" dirty="0"/>
          </a:p>
        </p:txBody>
      </p:sp>
      <p:sp>
        <p:nvSpPr>
          <p:cNvPr id="3" name="Content Placeholder 2">
            <a:extLst>
              <a:ext uri="{FF2B5EF4-FFF2-40B4-BE49-F238E27FC236}">
                <a16:creationId xmlns:a16="http://schemas.microsoft.com/office/drawing/2014/main" id="{CFF39E91-3AC4-4F7B-A60D-26E1379718F6}"/>
              </a:ext>
            </a:extLst>
          </p:cNvPr>
          <p:cNvSpPr>
            <a:spLocks noGrp="1"/>
          </p:cNvSpPr>
          <p:nvPr>
            <p:ph idx="1"/>
          </p:nvPr>
        </p:nvSpPr>
        <p:spPr>
          <a:xfrm>
            <a:off x="457200" y="1219200"/>
            <a:ext cx="8229600" cy="5486400"/>
          </a:xfrm>
        </p:spPr>
        <p:txBody>
          <a:bodyPr>
            <a:normAutofit/>
          </a:bodyPr>
          <a:lstStyle/>
          <a:p>
            <a:r>
              <a:rPr lang="en-US" sz="2400" dirty="0">
                <a:solidFill>
                  <a:schemeClr val="tx1">
                    <a:lumMod val="50000"/>
                    <a:lumOff val="50000"/>
                  </a:schemeClr>
                </a:solidFill>
                <a:latin typeface="Arial" panose="020B0604020202020204" pitchFamily="34" charset="0"/>
                <a:cs typeface="Arial" panose="020B0604020202020204" pitchFamily="34" charset="0"/>
              </a:rPr>
              <a:t>At May SAWG, ERCOT described that Gibbons Creek met the requirements in Planning Guide Section 5.4.9 Proof of Site Control </a:t>
            </a:r>
          </a:p>
          <a:p>
            <a:pPr lvl="1"/>
            <a:r>
              <a:rPr lang="en-US" sz="1900" dirty="0">
                <a:solidFill>
                  <a:schemeClr val="tx1">
                    <a:lumMod val="50000"/>
                    <a:lumOff val="50000"/>
                  </a:schemeClr>
                </a:solidFill>
                <a:latin typeface="Arial" panose="020B0604020202020204" pitchFamily="34" charset="0"/>
                <a:cs typeface="Arial" panose="020B0604020202020204" pitchFamily="34" charset="0"/>
              </a:rPr>
              <a:t>The specific information provided by an IE under 5.4.9 is protected</a:t>
            </a:r>
          </a:p>
          <a:p>
            <a:pPr marL="457200" lvl="1" indent="0">
              <a:buNone/>
            </a:pPr>
            <a:endParaRPr lang="en-US" sz="1800" dirty="0">
              <a:solidFill>
                <a:schemeClr val="tx1">
                  <a:lumMod val="50000"/>
                  <a:lumOff val="50000"/>
                </a:schemeClr>
              </a:solidFill>
              <a:latin typeface="Arial" panose="020B0604020202020204" pitchFamily="34" charset="0"/>
              <a:cs typeface="Arial" panose="020B0604020202020204" pitchFamily="34" charset="0"/>
            </a:endParaRPr>
          </a:p>
          <a:p>
            <a:pPr indent="-285750"/>
            <a:r>
              <a:rPr lang="en-US" sz="2400" dirty="0">
                <a:solidFill>
                  <a:schemeClr val="tx1">
                    <a:lumMod val="50000"/>
                    <a:lumOff val="50000"/>
                  </a:schemeClr>
                </a:solidFill>
                <a:latin typeface="Arial" panose="020B0604020202020204" pitchFamily="34" charset="0"/>
                <a:cs typeface="Arial" panose="020B0604020202020204" pitchFamily="34" charset="0"/>
              </a:rPr>
              <a:t>At June SAWG, discussed options for addressing this:</a:t>
            </a:r>
          </a:p>
          <a:p>
            <a:pPr lvl="1"/>
            <a:r>
              <a:rPr lang="en-US" sz="1900" dirty="0">
                <a:solidFill>
                  <a:schemeClr val="tx1">
                    <a:lumMod val="50000"/>
                    <a:lumOff val="50000"/>
                  </a:schemeClr>
                </a:solidFill>
                <a:latin typeface="Arial" panose="020B0604020202020204" pitchFamily="34" charset="0"/>
                <a:cs typeface="Arial" panose="020B0604020202020204" pitchFamily="34" charset="0"/>
              </a:rPr>
              <a:t>Discussed items to increase transparency to Planning Guide Section 5.4.9</a:t>
            </a:r>
          </a:p>
          <a:p>
            <a:pPr lvl="2"/>
            <a:r>
              <a:rPr lang="en-US" sz="1500" dirty="0">
                <a:solidFill>
                  <a:schemeClr val="tx1">
                    <a:lumMod val="50000"/>
                    <a:lumOff val="50000"/>
                  </a:schemeClr>
                </a:solidFill>
                <a:latin typeface="Arial" panose="020B0604020202020204" pitchFamily="34" charset="0"/>
                <a:cs typeface="Arial" panose="020B0604020202020204" pitchFamily="34" charset="0"/>
              </a:rPr>
              <a:t>Possible NPRR:</a:t>
            </a:r>
          </a:p>
          <a:p>
            <a:pPr lvl="3"/>
            <a:r>
              <a:rPr lang="en-US" sz="1500" dirty="0">
                <a:solidFill>
                  <a:schemeClr val="tx1">
                    <a:lumMod val="50000"/>
                    <a:lumOff val="50000"/>
                  </a:schemeClr>
                </a:solidFill>
                <a:latin typeface="Arial" panose="020B0604020202020204" pitchFamily="34" charset="0"/>
                <a:cs typeface="Arial" panose="020B0604020202020204" pitchFamily="34" charset="0"/>
              </a:rPr>
              <a:t>Addition to Section 1.3.1.2 (Items Not Considered Protected Information) to make the information needed in Planning Guide 5.4.9 exempt from protected information </a:t>
            </a:r>
          </a:p>
          <a:p>
            <a:pPr lvl="2"/>
            <a:r>
              <a:rPr lang="en-US" sz="1500" dirty="0">
                <a:solidFill>
                  <a:schemeClr val="tx1">
                    <a:lumMod val="50000"/>
                    <a:lumOff val="50000"/>
                  </a:schemeClr>
                </a:solidFill>
                <a:latin typeface="Arial" panose="020B0604020202020204" pitchFamily="34" charset="0"/>
                <a:cs typeface="Arial" panose="020B0604020202020204" pitchFamily="34" charset="0"/>
              </a:rPr>
              <a:t>ERCOT internal change request to add already public information to the GIS:</a:t>
            </a:r>
          </a:p>
          <a:p>
            <a:pPr lvl="3"/>
            <a:r>
              <a:rPr lang="en-US" sz="1500" dirty="0">
                <a:solidFill>
                  <a:schemeClr val="tx1">
                    <a:lumMod val="50000"/>
                    <a:lumOff val="50000"/>
                  </a:schemeClr>
                </a:solidFill>
                <a:latin typeface="Arial" panose="020B0604020202020204" pitchFamily="34" charset="0"/>
                <a:cs typeface="Arial" panose="020B0604020202020204" pitchFamily="34" charset="0"/>
              </a:rPr>
              <a:t>The Site Control Date is the date when ERCOT determines that the "proof of site control" requirement has been met according to ERCOT Planning Guide Section 5.4.9. The prerequisite for this determination is the uploading, via the RIOO-IS system, of a copy of a valid contract, deed, lease or agreement of the four conveyance types listed in the Section.</a:t>
            </a:r>
          </a:p>
          <a:p>
            <a:pPr lvl="2"/>
            <a:endParaRPr lang="en-US" sz="1900" dirty="0">
              <a:solidFill>
                <a:schemeClr val="tx1">
                  <a:lumMod val="50000"/>
                  <a:lumOff val="50000"/>
                </a:schemeClr>
              </a:solidFill>
              <a:latin typeface="Arial" panose="020B0604020202020204" pitchFamily="34" charset="0"/>
              <a:cs typeface="Arial" panose="020B0604020202020204" pitchFamily="34" charset="0"/>
            </a:endParaRPr>
          </a:p>
          <a:p>
            <a:pPr lvl="1"/>
            <a:endParaRPr lang="en-US" sz="1800" dirty="0">
              <a:solidFill>
                <a:schemeClr val="tx1">
                  <a:lumMod val="50000"/>
                  <a:lumOff val="50000"/>
                </a:schemeClr>
              </a:solidFill>
              <a:latin typeface="Arial" panose="020B0604020202020204" pitchFamily="34" charset="0"/>
              <a:cs typeface="Arial" panose="020B0604020202020204" pitchFamily="34" charset="0"/>
            </a:endParaRPr>
          </a:p>
          <a:p>
            <a:endParaRPr lang="en-US" sz="2200" dirty="0">
              <a:solidFill>
                <a:schemeClr val="tx1">
                  <a:lumMod val="50000"/>
                  <a:lumOff val="50000"/>
                </a:schemeClr>
              </a:solidFill>
              <a:latin typeface="Arial" panose="020B0604020202020204" pitchFamily="34" charset="0"/>
              <a:cs typeface="Arial" panose="020B0604020202020204" pitchFamily="34" charset="0"/>
            </a:endParaRPr>
          </a:p>
          <a:p>
            <a:pPr marL="457200" lvl="1" indent="0">
              <a:buNone/>
            </a:pPr>
            <a:endParaRPr lang="en-US" sz="1800" dirty="0">
              <a:solidFill>
                <a:schemeClr val="tx1">
                  <a:lumMod val="50000"/>
                  <a:lumOff val="50000"/>
                </a:schemeClr>
              </a:solidFill>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DA37FA1F-DAAF-4808-A399-41063F91258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EE6DEE-B277-412F-8503-2977301076E2}"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1484481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8F2E1-0F47-4122-BDF0-FF9AC70A346F}"/>
              </a:ext>
            </a:extLst>
          </p:cNvPr>
          <p:cNvSpPr>
            <a:spLocks noGrp="1"/>
          </p:cNvSpPr>
          <p:nvPr>
            <p:ph type="title"/>
          </p:nvPr>
        </p:nvSpPr>
        <p:spPr>
          <a:xfrm>
            <a:off x="457200" y="136525"/>
            <a:ext cx="8229600" cy="1082675"/>
          </a:xfrm>
        </p:spPr>
        <p:txBody>
          <a:bodyPr>
            <a:normAutofit/>
          </a:bodyPr>
          <a:lstStyle/>
          <a:p>
            <a:pPr algn="l"/>
            <a:r>
              <a:rPr lang="en-US" sz="2800" b="1" dirty="0">
                <a:latin typeface="Arial" panose="020B0604020202020204" pitchFamily="34" charset="0"/>
                <a:cs typeface="Arial" panose="020B0604020202020204" pitchFamily="34" charset="0"/>
              </a:rPr>
              <a:t>SAWG June Meeting  – Interconnection process for Gibbons continued. </a:t>
            </a:r>
            <a:endParaRPr lang="en-US" sz="2800" dirty="0"/>
          </a:p>
        </p:txBody>
      </p:sp>
      <p:sp>
        <p:nvSpPr>
          <p:cNvPr id="3" name="Content Placeholder 2">
            <a:extLst>
              <a:ext uri="{FF2B5EF4-FFF2-40B4-BE49-F238E27FC236}">
                <a16:creationId xmlns:a16="http://schemas.microsoft.com/office/drawing/2014/main" id="{CFF39E91-3AC4-4F7B-A60D-26E1379718F6}"/>
              </a:ext>
            </a:extLst>
          </p:cNvPr>
          <p:cNvSpPr>
            <a:spLocks noGrp="1"/>
          </p:cNvSpPr>
          <p:nvPr>
            <p:ph idx="1"/>
          </p:nvPr>
        </p:nvSpPr>
        <p:spPr>
          <a:xfrm>
            <a:off x="457200" y="1066800"/>
            <a:ext cx="8229600" cy="5410200"/>
          </a:xfrm>
        </p:spPr>
        <p:txBody>
          <a:bodyPr>
            <a:normAutofit/>
          </a:bodyPr>
          <a:lstStyle/>
          <a:p>
            <a:pPr lvl="2"/>
            <a:endParaRPr lang="en-US" sz="600" dirty="0">
              <a:solidFill>
                <a:schemeClr val="tx1">
                  <a:lumMod val="50000"/>
                  <a:lumOff val="50000"/>
                </a:schemeClr>
              </a:solidFill>
              <a:latin typeface="Arial" panose="020B0604020202020204" pitchFamily="34" charset="0"/>
              <a:cs typeface="Arial" panose="020B0604020202020204" pitchFamily="34" charset="0"/>
            </a:endParaRPr>
          </a:p>
          <a:p>
            <a:r>
              <a:rPr lang="en-US" sz="2400" dirty="0">
                <a:solidFill>
                  <a:schemeClr val="tx1">
                    <a:lumMod val="50000"/>
                    <a:lumOff val="50000"/>
                  </a:schemeClr>
                </a:solidFill>
                <a:latin typeface="Arial" panose="020B0604020202020204" pitchFamily="34" charset="0"/>
                <a:cs typeface="Arial" panose="020B0604020202020204" pitchFamily="34" charset="0"/>
              </a:rPr>
              <a:t>Discussed NPRR language that would change how planned restarts of retired/mothballed resources are handled in the CDR</a:t>
            </a:r>
          </a:p>
          <a:p>
            <a:pPr lvl="1"/>
            <a:r>
              <a:rPr lang="en-US" sz="2000" dirty="0">
                <a:solidFill>
                  <a:schemeClr val="tx1">
                    <a:lumMod val="50000"/>
                    <a:lumOff val="50000"/>
                  </a:schemeClr>
                </a:solidFill>
                <a:latin typeface="Arial" panose="020B0604020202020204" pitchFamily="34" charset="0"/>
                <a:cs typeface="Arial" panose="020B0604020202020204" pitchFamily="34" charset="0"/>
              </a:rPr>
              <a:t>Possible changes to Protocol Section 3.2.6.2.2 Total Capacity Estimate </a:t>
            </a:r>
          </a:p>
          <a:p>
            <a:pPr lvl="1"/>
            <a:r>
              <a:rPr lang="en-US" sz="1900" dirty="0">
                <a:solidFill>
                  <a:schemeClr val="tx1">
                    <a:lumMod val="50000"/>
                    <a:lumOff val="50000"/>
                  </a:schemeClr>
                </a:solidFill>
                <a:latin typeface="Arial" panose="020B0604020202020204" pitchFamily="34" charset="0"/>
                <a:cs typeface="Arial" panose="020B0604020202020204" pitchFamily="34" charset="0"/>
              </a:rPr>
              <a:t>Exclude resource previously mothballed or retired, unless documentation is presented to verify that there is an owner that intends to operate </a:t>
            </a:r>
          </a:p>
          <a:p>
            <a:endParaRPr lang="en-US" sz="2400" dirty="0">
              <a:solidFill>
                <a:schemeClr val="tx1">
                  <a:lumMod val="50000"/>
                  <a:lumOff val="50000"/>
                </a:schemeClr>
              </a:solidFill>
              <a:latin typeface="Arial" panose="020B0604020202020204" pitchFamily="34" charset="0"/>
              <a:cs typeface="Arial" panose="020B0604020202020204" pitchFamily="34" charset="0"/>
            </a:endParaRPr>
          </a:p>
          <a:p>
            <a:r>
              <a:rPr lang="en-US" sz="2400" dirty="0">
                <a:solidFill>
                  <a:schemeClr val="tx1">
                    <a:lumMod val="50000"/>
                    <a:lumOff val="50000"/>
                  </a:schemeClr>
                </a:solidFill>
                <a:latin typeface="Arial" panose="020B0604020202020204" pitchFamily="34" charset="0"/>
                <a:cs typeface="Arial" panose="020B0604020202020204" pitchFamily="34" charset="0"/>
              </a:rPr>
              <a:t>Next Steps: </a:t>
            </a:r>
          </a:p>
          <a:p>
            <a:pPr lvl="1"/>
            <a:r>
              <a:rPr lang="en-US" sz="1900" dirty="0">
                <a:solidFill>
                  <a:schemeClr val="tx1">
                    <a:lumMod val="50000"/>
                    <a:lumOff val="50000"/>
                  </a:schemeClr>
                </a:solidFill>
                <a:latin typeface="Arial" panose="020B0604020202020204" pitchFamily="34" charset="0"/>
                <a:cs typeface="Arial" panose="020B0604020202020204" pitchFamily="34" charset="0"/>
              </a:rPr>
              <a:t>ERCOT input at next SAWG on documentation for a change to Protocol 3.2.6.2.2</a:t>
            </a:r>
          </a:p>
          <a:p>
            <a:pPr lvl="1"/>
            <a:r>
              <a:rPr lang="en-US" sz="1900" dirty="0">
                <a:solidFill>
                  <a:schemeClr val="tx1">
                    <a:lumMod val="50000"/>
                    <a:lumOff val="50000"/>
                  </a:schemeClr>
                </a:solidFill>
                <a:latin typeface="Arial" panose="020B0604020202020204" pitchFamily="34" charset="0"/>
                <a:cs typeface="Arial" panose="020B0604020202020204" pitchFamily="34" charset="0"/>
              </a:rPr>
              <a:t>Discuss ERCOT internal change for GIS to include “Site Control Date”</a:t>
            </a:r>
          </a:p>
          <a:p>
            <a:pPr lvl="1"/>
            <a:r>
              <a:rPr lang="en-US" sz="1900" dirty="0">
                <a:solidFill>
                  <a:schemeClr val="tx1">
                    <a:lumMod val="50000"/>
                    <a:lumOff val="50000"/>
                  </a:schemeClr>
                </a:solidFill>
                <a:latin typeface="Arial" panose="020B0604020202020204" pitchFamily="34" charset="0"/>
                <a:cs typeface="Arial" panose="020B0604020202020204" pitchFamily="34" charset="0"/>
              </a:rPr>
              <a:t>Stakeholder to files an NPRR </a:t>
            </a:r>
            <a:endParaRPr lang="en-US" sz="2200" dirty="0">
              <a:solidFill>
                <a:schemeClr val="tx1">
                  <a:lumMod val="50000"/>
                  <a:lumOff val="50000"/>
                </a:schemeClr>
              </a:solidFill>
              <a:latin typeface="Arial" panose="020B0604020202020204" pitchFamily="34" charset="0"/>
              <a:cs typeface="Arial" panose="020B0604020202020204" pitchFamily="34" charset="0"/>
            </a:endParaRPr>
          </a:p>
          <a:p>
            <a:endParaRPr lang="en-US" sz="2200" dirty="0">
              <a:solidFill>
                <a:schemeClr val="tx1">
                  <a:lumMod val="50000"/>
                  <a:lumOff val="50000"/>
                </a:schemeClr>
              </a:solidFill>
              <a:latin typeface="Arial" panose="020B0604020202020204" pitchFamily="34" charset="0"/>
              <a:cs typeface="Arial" panose="020B0604020202020204" pitchFamily="34" charset="0"/>
            </a:endParaRPr>
          </a:p>
          <a:p>
            <a:pPr marL="457200" lvl="1" indent="0">
              <a:buNone/>
            </a:pPr>
            <a:endParaRPr lang="en-US" sz="1800" dirty="0">
              <a:solidFill>
                <a:schemeClr val="tx1">
                  <a:lumMod val="50000"/>
                  <a:lumOff val="50000"/>
                </a:schemeClr>
              </a:solidFill>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DA37FA1F-DAAF-4808-A399-41063F91258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EE6DEE-B277-412F-8503-2977301076E2}"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4380311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CD7FB2E800D0445AB60BE4CF6693240" ma:contentTypeVersion="9" ma:contentTypeDescription="Create a new document." ma:contentTypeScope="" ma:versionID="cba75499531ceb3f246cf6adc3a33ce8">
  <xsd:schema xmlns:xsd="http://www.w3.org/2001/XMLSchema" xmlns:xs="http://www.w3.org/2001/XMLSchema" xmlns:p="http://schemas.microsoft.com/office/2006/metadata/properties" xmlns:ns3="ace0c983-095b-4ab2-a133-4fa3e902b0fc" targetNamespace="http://schemas.microsoft.com/office/2006/metadata/properties" ma:root="true" ma:fieldsID="3a86683aa51a3373566f47fbb9006bc8" ns3:_="">
    <xsd:import namespace="ace0c983-095b-4ab2-a133-4fa3e902b0fc"/>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ce0c983-095b-4ab2-a133-4fa3e902b0f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8CE2DDC-B89F-47CA-A5CF-08D365F4B80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ce0c983-095b-4ab2-a133-4fa3e902b0f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E2ECC2F-A9D3-446E-81C4-139727DC3535}">
  <ds:schemaRefs>
    <ds:schemaRef ds:uri="http://schemas.microsoft.com/sharepoint/v3/contenttype/forms"/>
  </ds:schemaRefs>
</ds:datastoreItem>
</file>

<file path=customXml/itemProps3.xml><?xml version="1.0" encoding="utf-8"?>
<ds:datastoreItem xmlns:ds="http://schemas.openxmlformats.org/officeDocument/2006/customXml" ds:itemID="{7D2F5E0E-2CBD-45B1-B655-24315E7D52AD}">
  <ds:schemaRefs>
    <ds:schemaRef ds:uri="http://schemas.microsoft.com/office/infopath/2007/PartnerControls"/>
    <ds:schemaRef ds:uri="http://purl.org/dc/terms/"/>
    <ds:schemaRef ds:uri="http://schemas.microsoft.com/office/2006/documentManagement/types"/>
    <ds:schemaRef ds:uri="http://schemas.microsoft.com/office/2006/metadata/properties"/>
    <ds:schemaRef ds:uri="http://www.w3.org/XML/1998/namespace"/>
    <ds:schemaRef ds:uri="http://purl.org/dc/dcmitype/"/>
    <ds:schemaRef ds:uri="http://schemas.openxmlformats.org/package/2006/metadata/core-properties"/>
    <ds:schemaRef ds:uri="ace0c983-095b-4ab2-a133-4fa3e902b0fc"/>
    <ds:schemaRef ds:uri="http://purl.org/dc/elements/1.1/"/>
  </ds:schemaRefs>
</ds:datastoreItem>
</file>

<file path=docProps/app.xml><?xml version="1.0" encoding="utf-8"?>
<Properties xmlns="http://schemas.openxmlformats.org/officeDocument/2006/extended-properties" xmlns:vt="http://schemas.openxmlformats.org/officeDocument/2006/docPropsVTypes">
  <TotalTime>13725</TotalTime>
  <Words>895</Words>
  <Application>Microsoft Office PowerPoint</Application>
  <PresentationFormat>On-screen Show (4:3)</PresentationFormat>
  <Paragraphs>88</Paragraphs>
  <Slides>8</Slides>
  <Notes>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Supply Analysis Working Group Report to WMS</vt:lpstr>
      <vt:lpstr>SAWG Open Action Items from TAC </vt:lpstr>
      <vt:lpstr>SAWG Open Action Items from TAC</vt:lpstr>
      <vt:lpstr>SAWG Open Action Items from TAC </vt:lpstr>
      <vt:lpstr>SAWG Open Action Items from TAC </vt:lpstr>
      <vt:lpstr>SAWG June Meeting  – Storage Capacity Contribution for CDR</vt:lpstr>
      <vt:lpstr>SAWG June Meeting  – Interconnection process for Gibbons</vt:lpstr>
      <vt:lpstr>SAWG June Meeting  – Interconnection process for Gibbons continued. </vt:lpstr>
    </vt:vector>
  </TitlesOfParts>
  <Company>NRG Energy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Reliant Energy</dc:creator>
  <cp:lastModifiedBy>Caitlin Smith</cp:lastModifiedBy>
  <cp:revision>184</cp:revision>
  <cp:lastPrinted>2020-06-01T14:14:51Z</cp:lastPrinted>
  <dcterms:created xsi:type="dcterms:W3CDTF">2018-10-08T15:17:08Z</dcterms:created>
  <dcterms:modified xsi:type="dcterms:W3CDTF">2020-07-07T20:52:15Z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0x0101008CD7FB2E800D0445AB60BE4CF6693240</vt:lpwstr>
  </property>
</Properties>
</file>