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C7CD-CF94-4F3A-BEB7-42C6E544E50F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E0CF9-0E77-43C9-8201-32333FD19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25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C7CD-CF94-4F3A-BEB7-42C6E544E50F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E0CF9-0E77-43C9-8201-32333FD19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314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C7CD-CF94-4F3A-BEB7-42C6E544E50F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E0CF9-0E77-43C9-8201-32333FD19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706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C7CD-CF94-4F3A-BEB7-42C6E544E50F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E0CF9-0E77-43C9-8201-32333FD19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498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C7CD-CF94-4F3A-BEB7-42C6E544E50F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E0CF9-0E77-43C9-8201-32333FD19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138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C7CD-CF94-4F3A-BEB7-42C6E544E50F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E0CF9-0E77-43C9-8201-32333FD19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320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C7CD-CF94-4F3A-BEB7-42C6E544E50F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E0CF9-0E77-43C9-8201-32333FD19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108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C7CD-CF94-4F3A-BEB7-42C6E544E50F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E0CF9-0E77-43C9-8201-32333FD19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706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C7CD-CF94-4F3A-BEB7-42C6E544E50F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E0CF9-0E77-43C9-8201-32333FD19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9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C7CD-CF94-4F3A-BEB7-42C6E544E50F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E0CF9-0E77-43C9-8201-32333FD19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766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0C7CD-CF94-4F3A-BEB7-42C6E544E50F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E0CF9-0E77-43C9-8201-32333FD19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539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0C7CD-CF94-4F3A-BEB7-42C6E544E50F}" type="datetimeFigureOut">
              <a:rPr lang="en-US" smtClean="0"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E0CF9-0E77-43C9-8201-32333FD19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15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9150" y="1600200"/>
            <a:ext cx="10020299" cy="1676400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latin typeface="+mn-lt"/>
              </a:rPr>
              <a:t>Demand Side Working </a:t>
            </a:r>
            <a:r>
              <a:rPr lang="en-US" sz="4400" b="1" dirty="0">
                <a:latin typeface="+mn-lt"/>
              </a:rPr>
              <a:t>Group update to the Wholesale Market Subcommittee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09404" y="5181600"/>
            <a:ext cx="6400800" cy="685800"/>
          </a:xfrm>
        </p:spPr>
        <p:txBody>
          <a:bodyPr>
            <a:normAutofit/>
          </a:bodyPr>
          <a:lstStyle/>
          <a:p>
            <a:r>
              <a:rPr lang="en-US" dirty="0"/>
              <a:t>7/08/2020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566604" y="3962401"/>
            <a:ext cx="548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 </a:t>
            </a:r>
            <a:r>
              <a:rPr lang="en-US" b="1" dirty="0" smtClean="0"/>
              <a:t>Christian Powell, PEC, Chair</a:t>
            </a:r>
          </a:p>
          <a:p>
            <a:pPr algn="ctr"/>
            <a:r>
              <a:rPr lang="en-US" b="1" dirty="0" smtClean="0"/>
              <a:t>Holly O’Neill, MP2, Vice Chair</a:t>
            </a:r>
          </a:p>
          <a:p>
            <a:pPr algn="ctr"/>
            <a:r>
              <a:rPr lang="en-US" b="1" dirty="0" smtClean="0"/>
              <a:t>Mike Hourihan, CPower, </a:t>
            </a:r>
            <a:r>
              <a:rPr lang="en-US" b="1" dirty="0"/>
              <a:t>Vice Chair</a:t>
            </a:r>
          </a:p>
        </p:txBody>
      </p:sp>
    </p:spTree>
    <p:extLst>
      <p:ext uri="{BB962C8B-B14F-4D97-AF65-F5344CB8AC3E}">
        <p14:creationId xmlns:p14="http://schemas.microsoft.com/office/powerpoint/2010/main" val="2586860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599" y="831850"/>
            <a:ext cx="9458325" cy="838200"/>
          </a:xfrm>
        </p:spPr>
        <p:txBody>
          <a:bodyPr>
            <a:noAutofit/>
          </a:bodyPr>
          <a:lstStyle/>
          <a:p>
            <a:pPr marL="457200" lvl="1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en-US" sz="4400" dirty="0">
                <a:latin typeface="+mn-lt"/>
              </a:rPr>
              <a:t>June 19 </a:t>
            </a:r>
            <a:r>
              <a:rPr lang="en-US" sz="4400" dirty="0" smtClean="0">
                <a:latin typeface="+mn-lt"/>
              </a:rPr>
              <a:t>DSWG </a:t>
            </a:r>
            <a:r>
              <a:rPr lang="en-US" sz="4400" dirty="0" err="1" smtClean="0">
                <a:latin typeface="+mn-lt"/>
              </a:rPr>
              <a:t>Webex</a:t>
            </a:r>
            <a:r>
              <a:rPr lang="en-US" sz="4400" dirty="0" smtClean="0">
                <a:latin typeface="+mn-lt"/>
              </a:rPr>
              <a:t> Meeting Recap</a:t>
            </a:r>
            <a:endParaRPr lang="en-US" sz="4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2050" y="1352550"/>
            <a:ext cx="9115424" cy="4800600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  <a:spcBef>
                <a:spcPts val="0"/>
              </a:spcBef>
              <a:defRPr/>
            </a:pPr>
            <a:endParaRPr lang="en-US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dirty="0" smtClean="0"/>
              <a:t>NPRR998 </a:t>
            </a:r>
            <a:r>
              <a:rPr lang="en-US" dirty="0"/>
              <a:t>- ERS Deployment and Recall Messages </a:t>
            </a:r>
            <a:r>
              <a:rPr lang="en-US" dirty="0" smtClean="0"/>
              <a:t>Update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dirty="0" smtClean="0"/>
              <a:t>LMP Issues observed in the South Zone on May 8th and 11</a:t>
            </a:r>
            <a:r>
              <a:rPr lang="en-US" baseline="30000" dirty="0" smtClean="0"/>
              <a:t>th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dirty="0" smtClean="0"/>
              <a:t>Demand Response </a:t>
            </a:r>
            <a:r>
              <a:rPr lang="en-US" dirty="0"/>
              <a:t>Survey </a:t>
            </a:r>
            <a:r>
              <a:rPr lang="en-US" dirty="0" smtClean="0"/>
              <a:t>Process Update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dirty="0"/>
              <a:t>Feedback on Future Presentation on </a:t>
            </a:r>
            <a:r>
              <a:rPr lang="en-US" dirty="0" smtClean="0"/>
              <a:t>CLRs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dirty="0"/>
              <a:t>RTF-3, Revision to Load Resource </a:t>
            </a:r>
            <a:r>
              <a:rPr lang="en-US" dirty="0" smtClean="0"/>
              <a:t>Terms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dirty="0" smtClean="0"/>
              <a:t>Meeting Schedule: Moving to every other month (Aug., Oct., Dec.)</a:t>
            </a:r>
          </a:p>
          <a:p>
            <a:pPr lvl="1">
              <a:spcBef>
                <a:spcPts val="0"/>
              </a:spcBef>
              <a:defRPr/>
            </a:pPr>
            <a:endParaRPr lang="en-US" dirty="0" smtClean="0"/>
          </a:p>
          <a:p>
            <a:pPr lvl="1">
              <a:spcBef>
                <a:spcPts val="0"/>
              </a:spcBef>
              <a:defRPr/>
            </a:pPr>
            <a:endParaRPr lang="en-US" dirty="0"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buFont typeface="Courier New" panose="02070309020205020404" pitchFamily="49" charset="0"/>
              <a:buChar char="o"/>
              <a:defRPr/>
            </a:pPr>
            <a:endParaRPr lang="en-US" dirty="0"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buFont typeface="Courier New" panose="02070309020205020404" pitchFamily="49" charset="0"/>
              <a:buChar char="o"/>
              <a:defRPr/>
            </a:pP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266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NPRR998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ERCOT is currently writing the requirements on the implementation of the NPRR/notices. </a:t>
            </a:r>
          </a:p>
          <a:p>
            <a:r>
              <a:rPr lang="en-US" sz="2400" dirty="0" smtClean="0"/>
              <a:t>ERCOT system trigger will be the ERCOT operator XML message that will be sent out. Simple message will trigger: ERS 30 is being deployed.</a:t>
            </a:r>
          </a:p>
          <a:p>
            <a:r>
              <a:rPr lang="en-US" sz="2400" dirty="0" smtClean="0"/>
              <a:t>Messages will be in the Public Notices page/section. </a:t>
            </a:r>
          </a:p>
          <a:p>
            <a:r>
              <a:rPr lang="en-US" sz="2400" dirty="0" smtClean="0"/>
              <a:t>MMS tech refresh coordination will require this to be implemented prior to 2021 Summer. </a:t>
            </a:r>
          </a:p>
          <a:p>
            <a:r>
              <a:rPr lang="en-US" sz="2400" dirty="0" smtClean="0"/>
              <a:t>ERCOT is currently exploring workarounds to implement some type of notice if ERS is deployed this summer. If workaround is found, DSWG leadership will send information to </a:t>
            </a:r>
            <a:r>
              <a:rPr lang="en-US" sz="2400" dirty="0" err="1" smtClean="0"/>
              <a:t>listserve</a:t>
            </a:r>
            <a:r>
              <a:rPr lang="en-US" sz="2400" dirty="0" smtClean="0"/>
              <a:t> and/or add to future agenda.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07364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LMP Issues observed in the South Zone on May 8th and 11</a:t>
            </a:r>
            <a:r>
              <a:rPr lang="en-US" baseline="30000" dirty="0"/>
              <a:t>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Floyd </a:t>
            </a:r>
            <a:r>
              <a:rPr lang="en-US" sz="2400" dirty="0" err="1" smtClean="0"/>
              <a:t>Trefny</a:t>
            </a:r>
            <a:r>
              <a:rPr lang="en-US" sz="2400" dirty="0" smtClean="0"/>
              <a:t> provided </a:t>
            </a:r>
            <a:r>
              <a:rPr lang="en-US" sz="2400" dirty="0"/>
              <a:t>slide decks on events around Fri./Mon. in May. </a:t>
            </a:r>
            <a:endParaRPr lang="en-US" sz="2400" dirty="0" smtClean="0"/>
          </a:p>
          <a:p>
            <a:r>
              <a:rPr lang="en-US" sz="2400" dirty="0" smtClean="0"/>
              <a:t>Requesting </a:t>
            </a:r>
            <a:r>
              <a:rPr lang="en-US" sz="2400" dirty="0"/>
              <a:t>attention </a:t>
            </a:r>
            <a:r>
              <a:rPr lang="en-US" sz="2400" dirty="0" smtClean="0"/>
              <a:t>of DSWG </a:t>
            </a:r>
            <a:r>
              <a:rPr lang="en-US" sz="2400" dirty="0"/>
              <a:t>for issues related to </a:t>
            </a:r>
            <a:r>
              <a:rPr lang="en-US" sz="2400" dirty="0" smtClean="0"/>
              <a:t>Demand Response </a:t>
            </a:r>
            <a:r>
              <a:rPr lang="en-US" sz="2400" dirty="0"/>
              <a:t>based on SCED pricing. </a:t>
            </a:r>
            <a:endParaRPr lang="en-US" sz="2400" dirty="0" smtClean="0"/>
          </a:p>
          <a:p>
            <a:r>
              <a:rPr lang="en-US" sz="2400" dirty="0" smtClean="0"/>
              <a:t>Question </a:t>
            </a:r>
            <a:r>
              <a:rPr lang="en-US" sz="2400" dirty="0"/>
              <a:t>about DR for Load Zone prices because LZ is averaged, but the driving constraint is isolated to a specific </a:t>
            </a:r>
            <a:r>
              <a:rPr lang="en-US" sz="2400" dirty="0" smtClean="0"/>
              <a:t>location.</a:t>
            </a:r>
          </a:p>
          <a:p>
            <a:r>
              <a:rPr lang="en-US" sz="2400" dirty="0" smtClean="0"/>
              <a:t>This item has been and will again be discussed at CMWG. DSWG Leadership will participate as needed.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6984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 Survey Process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ERCOT gave a </a:t>
            </a:r>
            <a:r>
              <a:rPr lang="en-US" sz="2400" dirty="0"/>
              <a:t>presentation </a:t>
            </a:r>
            <a:r>
              <a:rPr lang="en-US" sz="2400" dirty="0" smtClean="0"/>
              <a:t>on the </a:t>
            </a:r>
            <a:r>
              <a:rPr lang="en-US" sz="2400" dirty="0"/>
              <a:t>new process and timeline. </a:t>
            </a:r>
            <a:endParaRPr lang="en-US" sz="2400" dirty="0" smtClean="0"/>
          </a:p>
          <a:p>
            <a:r>
              <a:rPr lang="en-US" sz="2400" dirty="0" smtClean="0"/>
              <a:t>ERCOT hosting another coordination </a:t>
            </a:r>
            <a:r>
              <a:rPr lang="en-US" sz="2400" dirty="0"/>
              <a:t>meeting with REPs and NOIEs before posting official OBD to market. </a:t>
            </a:r>
            <a:endParaRPr lang="en-US" sz="2400" dirty="0" smtClean="0"/>
          </a:p>
          <a:p>
            <a:r>
              <a:rPr lang="en-US" sz="2400" dirty="0" smtClean="0"/>
              <a:t>Plan </a:t>
            </a:r>
            <a:r>
              <a:rPr lang="en-US" sz="2400" dirty="0"/>
              <a:t>to have </a:t>
            </a:r>
            <a:r>
              <a:rPr lang="en-US" sz="2400" dirty="0" smtClean="0"/>
              <a:t>new process in </a:t>
            </a:r>
            <a:r>
              <a:rPr lang="en-US" sz="2400" dirty="0"/>
              <a:t>place by August 1, 2020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OBDRR022</a:t>
            </a:r>
            <a:r>
              <a:rPr lang="en-US" sz="2400" dirty="0"/>
              <a:t>, Updates to Demand Response Data Definitions and Technical Specifications Following NPRR933 </a:t>
            </a:r>
            <a:r>
              <a:rPr lang="en-US" sz="2400" dirty="0" smtClean="0"/>
              <a:t>Approval is now posted.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15236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 on Future Presentation on CLRs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Conventional </a:t>
            </a:r>
            <a:r>
              <a:rPr lang="en-US" sz="2400" dirty="0"/>
              <a:t>load CLRs are now participating in the AS market, Responsive and Regulation. </a:t>
            </a:r>
            <a:endParaRPr lang="en-US" sz="2400" dirty="0" smtClean="0"/>
          </a:p>
          <a:p>
            <a:r>
              <a:rPr lang="en-US" sz="2400" dirty="0" smtClean="0"/>
              <a:t>DSWG participants requested future discussion on this new development.</a:t>
            </a:r>
          </a:p>
          <a:p>
            <a:r>
              <a:rPr lang="en-US" sz="2400" dirty="0" smtClean="0"/>
              <a:t>DSWG will be working with ERCOT on future presentations.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2739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RTF-3, Revision to Load Resource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Draft of NPRR </a:t>
            </a:r>
            <a:r>
              <a:rPr lang="en-US" sz="2400" dirty="0"/>
              <a:t>posted by </a:t>
            </a:r>
            <a:r>
              <a:rPr lang="en-US" sz="2400" dirty="0" smtClean="0"/>
              <a:t>ERCOT to the June DSWG meeting page for discussion.</a:t>
            </a:r>
          </a:p>
          <a:p>
            <a:r>
              <a:rPr lang="en-US" sz="2400" dirty="0" smtClean="0"/>
              <a:t>Would cover NPRR863/ECRS requirements as well </a:t>
            </a:r>
            <a:r>
              <a:rPr lang="en-US" sz="2400" dirty="0"/>
              <a:t>as other </a:t>
            </a:r>
            <a:r>
              <a:rPr lang="en-US" sz="2400" dirty="0" smtClean="0"/>
              <a:t>non-defined </a:t>
            </a:r>
            <a:r>
              <a:rPr lang="en-US" sz="2400" dirty="0"/>
              <a:t>terms related to Loads in the protocols. </a:t>
            </a:r>
          </a:p>
          <a:p>
            <a:r>
              <a:rPr lang="en-US" sz="2400" dirty="0" smtClean="0"/>
              <a:t>Update since DSWG Meeting: </a:t>
            </a:r>
          </a:p>
          <a:p>
            <a:pPr lvl="1"/>
            <a:r>
              <a:rPr lang="en-US" dirty="0" smtClean="0"/>
              <a:t>Final phase of NPRR863 implementation has already begun. Following DSWG meeting, ERCOT has decided not to formally post RTF-3 due to the timing considerations for NPRR863 implementation.  </a:t>
            </a:r>
          </a:p>
          <a:p>
            <a:pPr lvl="1"/>
            <a:r>
              <a:rPr lang="en-US" dirty="0" smtClean="0"/>
              <a:t>ERCOT will account for NPRR863 requirements, as needed.</a:t>
            </a:r>
          </a:p>
          <a:p>
            <a:pPr lvl="1"/>
            <a:r>
              <a:rPr lang="en-US" dirty="0" smtClean="0"/>
              <a:t>Further corrections to Load terms may be revisited in the future. </a:t>
            </a:r>
            <a:endParaRPr lang="en-US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78812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477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Office Theme</vt:lpstr>
      <vt:lpstr>Demand Side Working Group update to the Wholesale Market Subcommittee</vt:lpstr>
      <vt:lpstr>June 19 DSWG Webex Meeting Recap</vt:lpstr>
      <vt:lpstr>NPRR998</vt:lpstr>
      <vt:lpstr>LMP Issues observed in the South Zone on May 8th and 11th</vt:lpstr>
      <vt:lpstr>DR Survey Process Update</vt:lpstr>
      <vt:lpstr>Feedback on Future Presentation on CLRs</vt:lpstr>
      <vt:lpstr>RTF-3, Revision to Load Resource Terms</vt:lpstr>
    </vt:vector>
  </TitlesOfParts>
  <Company>Pedernales Electric Cooperative,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Demand Side Working Group update to the Wholesale Market Subcommittee</dc:title>
  <dc:creator>Christian Powell</dc:creator>
  <cp:lastModifiedBy>Christian Powell</cp:lastModifiedBy>
  <cp:revision>16</cp:revision>
  <dcterms:created xsi:type="dcterms:W3CDTF">2020-07-06T22:13:43Z</dcterms:created>
  <dcterms:modified xsi:type="dcterms:W3CDTF">2020-07-07T14:22:57Z</dcterms:modified>
</cp:coreProperties>
</file>