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1" r:id="rId2"/>
    <p:sldId id="270" r:id="rId3"/>
    <p:sldId id="264" r:id="rId4"/>
    <p:sldId id="263" r:id="rId5"/>
    <p:sldId id="265" r:id="rId6"/>
    <p:sldId id="26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22"/>
    <p:restoredTop sz="94655"/>
  </p:normalViewPr>
  <p:slideViewPr>
    <p:cSldViewPr snapToGrid="0" snapToObjects="1">
      <p:cViewPr varScale="1">
        <p:scale>
          <a:sx n="80" d="100"/>
          <a:sy n="80" d="100"/>
        </p:scale>
        <p:origin x="4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F5EFE5-F7AC-924C-8B88-47F41915EE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5AD72A9-9503-6C4A-AD93-6D1C9B68DC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B3E26B5-A068-EE4A-95A0-045C9C99CDFD}"/>
              </a:ext>
            </a:extLst>
          </p:cNvPr>
          <p:cNvSpPr>
            <a:spLocks noGrp="1"/>
          </p:cNvSpPr>
          <p:nvPr>
            <p:ph type="dt" sz="half" idx="10"/>
          </p:nvPr>
        </p:nvSpPr>
        <p:spPr/>
        <p:txBody>
          <a:bodyPr/>
          <a:lstStyle/>
          <a:p>
            <a:fld id="{A038BBD9-31BE-394F-97B0-F69F20541831}" type="datetimeFigureOut">
              <a:rPr lang="en-US" smtClean="0"/>
              <a:t>7/7/2020</a:t>
            </a:fld>
            <a:endParaRPr lang="en-US"/>
          </a:p>
        </p:txBody>
      </p:sp>
      <p:sp>
        <p:nvSpPr>
          <p:cNvPr id="5" name="Footer Placeholder 4">
            <a:extLst>
              <a:ext uri="{FF2B5EF4-FFF2-40B4-BE49-F238E27FC236}">
                <a16:creationId xmlns:a16="http://schemas.microsoft.com/office/drawing/2014/main" xmlns="" id="{AAEB1BFE-C300-8543-B56A-4A8D17657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72FA4FE-B051-F246-BDA6-EBF5A2048970}"/>
              </a:ext>
            </a:extLst>
          </p:cNvPr>
          <p:cNvSpPr>
            <a:spLocks noGrp="1"/>
          </p:cNvSpPr>
          <p:nvPr>
            <p:ph type="sldNum" sz="quarter" idx="12"/>
          </p:nvPr>
        </p:nvSpPr>
        <p:spPr/>
        <p:txBody>
          <a:bodyPr/>
          <a:lstStyle/>
          <a:p>
            <a:fld id="{0B907707-5BFF-DD43-A819-4D135F248C47}" type="slidenum">
              <a:rPr lang="en-US" smtClean="0"/>
              <a:t>‹#›</a:t>
            </a:fld>
            <a:endParaRPr lang="en-US"/>
          </a:p>
        </p:txBody>
      </p:sp>
    </p:spTree>
    <p:extLst>
      <p:ext uri="{BB962C8B-B14F-4D97-AF65-F5344CB8AC3E}">
        <p14:creationId xmlns:p14="http://schemas.microsoft.com/office/powerpoint/2010/main" val="1333441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D64995-5F56-2142-A5E1-726ED5C6F7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B11A308-0BAC-7848-A456-C187B8CEDE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DC82F46-8421-E54D-8A30-96B7A215DB45}"/>
              </a:ext>
            </a:extLst>
          </p:cNvPr>
          <p:cNvSpPr>
            <a:spLocks noGrp="1"/>
          </p:cNvSpPr>
          <p:nvPr>
            <p:ph type="dt" sz="half" idx="10"/>
          </p:nvPr>
        </p:nvSpPr>
        <p:spPr/>
        <p:txBody>
          <a:bodyPr/>
          <a:lstStyle/>
          <a:p>
            <a:fld id="{A038BBD9-31BE-394F-97B0-F69F20541831}" type="datetimeFigureOut">
              <a:rPr lang="en-US" smtClean="0"/>
              <a:t>7/7/2020</a:t>
            </a:fld>
            <a:endParaRPr lang="en-US"/>
          </a:p>
        </p:txBody>
      </p:sp>
      <p:sp>
        <p:nvSpPr>
          <p:cNvPr id="5" name="Footer Placeholder 4">
            <a:extLst>
              <a:ext uri="{FF2B5EF4-FFF2-40B4-BE49-F238E27FC236}">
                <a16:creationId xmlns:a16="http://schemas.microsoft.com/office/drawing/2014/main" xmlns="" id="{38034778-A79B-DA49-92C5-5FB64644C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0D8ECFD-DB0B-6D45-A860-1A67ACF31658}"/>
              </a:ext>
            </a:extLst>
          </p:cNvPr>
          <p:cNvSpPr>
            <a:spLocks noGrp="1"/>
          </p:cNvSpPr>
          <p:nvPr>
            <p:ph type="sldNum" sz="quarter" idx="12"/>
          </p:nvPr>
        </p:nvSpPr>
        <p:spPr/>
        <p:txBody>
          <a:bodyPr/>
          <a:lstStyle/>
          <a:p>
            <a:fld id="{0B907707-5BFF-DD43-A819-4D135F248C47}" type="slidenum">
              <a:rPr lang="en-US" smtClean="0"/>
              <a:t>‹#›</a:t>
            </a:fld>
            <a:endParaRPr lang="en-US"/>
          </a:p>
        </p:txBody>
      </p:sp>
    </p:spTree>
    <p:extLst>
      <p:ext uri="{BB962C8B-B14F-4D97-AF65-F5344CB8AC3E}">
        <p14:creationId xmlns:p14="http://schemas.microsoft.com/office/powerpoint/2010/main" val="4033987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10161C6-BDF5-D34C-AF68-C0BB68E4FD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06F9DBA-83AE-B24B-8954-1F40D32186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C0A2A8C-5DAC-0243-A584-3E02126BC240}"/>
              </a:ext>
            </a:extLst>
          </p:cNvPr>
          <p:cNvSpPr>
            <a:spLocks noGrp="1"/>
          </p:cNvSpPr>
          <p:nvPr>
            <p:ph type="dt" sz="half" idx="10"/>
          </p:nvPr>
        </p:nvSpPr>
        <p:spPr/>
        <p:txBody>
          <a:bodyPr/>
          <a:lstStyle/>
          <a:p>
            <a:fld id="{A038BBD9-31BE-394F-97B0-F69F20541831}" type="datetimeFigureOut">
              <a:rPr lang="en-US" smtClean="0"/>
              <a:t>7/7/2020</a:t>
            </a:fld>
            <a:endParaRPr lang="en-US"/>
          </a:p>
        </p:txBody>
      </p:sp>
      <p:sp>
        <p:nvSpPr>
          <p:cNvPr id="5" name="Footer Placeholder 4">
            <a:extLst>
              <a:ext uri="{FF2B5EF4-FFF2-40B4-BE49-F238E27FC236}">
                <a16:creationId xmlns:a16="http://schemas.microsoft.com/office/drawing/2014/main" xmlns="" id="{93573732-826C-5449-AC23-210A3BD5B4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E1046D4-B2D3-724C-88D4-B9834398FEBB}"/>
              </a:ext>
            </a:extLst>
          </p:cNvPr>
          <p:cNvSpPr>
            <a:spLocks noGrp="1"/>
          </p:cNvSpPr>
          <p:nvPr>
            <p:ph type="sldNum" sz="quarter" idx="12"/>
          </p:nvPr>
        </p:nvSpPr>
        <p:spPr/>
        <p:txBody>
          <a:bodyPr/>
          <a:lstStyle/>
          <a:p>
            <a:fld id="{0B907707-5BFF-DD43-A819-4D135F248C47}" type="slidenum">
              <a:rPr lang="en-US" smtClean="0"/>
              <a:t>‹#›</a:t>
            </a:fld>
            <a:endParaRPr lang="en-US"/>
          </a:p>
        </p:txBody>
      </p:sp>
    </p:spTree>
    <p:extLst>
      <p:ext uri="{BB962C8B-B14F-4D97-AF65-F5344CB8AC3E}">
        <p14:creationId xmlns:p14="http://schemas.microsoft.com/office/powerpoint/2010/main" val="272155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1AEA91-C4F1-134E-ADFA-5EB23F078E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94BDEA6-C931-ED49-80C4-29B61DC656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BE57CD6-3CD4-BE4A-ACC4-33E4C462541F}"/>
              </a:ext>
            </a:extLst>
          </p:cNvPr>
          <p:cNvSpPr>
            <a:spLocks noGrp="1"/>
          </p:cNvSpPr>
          <p:nvPr>
            <p:ph type="dt" sz="half" idx="10"/>
          </p:nvPr>
        </p:nvSpPr>
        <p:spPr/>
        <p:txBody>
          <a:bodyPr/>
          <a:lstStyle/>
          <a:p>
            <a:fld id="{A038BBD9-31BE-394F-97B0-F69F20541831}" type="datetimeFigureOut">
              <a:rPr lang="en-US" smtClean="0"/>
              <a:t>7/7/2020</a:t>
            </a:fld>
            <a:endParaRPr lang="en-US"/>
          </a:p>
        </p:txBody>
      </p:sp>
      <p:sp>
        <p:nvSpPr>
          <p:cNvPr id="5" name="Footer Placeholder 4">
            <a:extLst>
              <a:ext uri="{FF2B5EF4-FFF2-40B4-BE49-F238E27FC236}">
                <a16:creationId xmlns:a16="http://schemas.microsoft.com/office/drawing/2014/main" xmlns="" id="{1440F01A-7FC9-2C4E-B87A-B9E0B420D1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0568133-75E0-D546-97EE-8F7B271CFFF1}"/>
              </a:ext>
            </a:extLst>
          </p:cNvPr>
          <p:cNvSpPr>
            <a:spLocks noGrp="1"/>
          </p:cNvSpPr>
          <p:nvPr>
            <p:ph type="sldNum" sz="quarter" idx="12"/>
          </p:nvPr>
        </p:nvSpPr>
        <p:spPr/>
        <p:txBody>
          <a:bodyPr/>
          <a:lstStyle/>
          <a:p>
            <a:fld id="{0B907707-5BFF-DD43-A819-4D135F248C47}" type="slidenum">
              <a:rPr lang="en-US" smtClean="0"/>
              <a:t>‹#›</a:t>
            </a:fld>
            <a:endParaRPr lang="en-US"/>
          </a:p>
        </p:txBody>
      </p:sp>
    </p:spTree>
    <p:extLst>
      <p:ext uri="{BB962C8B-B14F-4D97-AF65-F5344CB8AC3E}">
        <p14:creationId xmlns:p14="http://schemas.microsoft.com/office/powerpoint/2010/main" val="3398571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14191A-FBEE-4641-8CB5-A7820E6651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A10F7E3-B31E-834E-8B48-9DEC22B0B1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DB29A4A-6A08-504C-AD28-5A7D03674F57}"/>
              </a:ext>
            </a:extLst>
          </p:cNvPr>
          <p:cNvSpPr>
            <a:spLocks noGrp="1"/>
          </p:cNvSpPr>
          <p:nvPr>
            <p:ph type="dt" sz="half" idx="10"/>
          </p:nvPr>
        </p:nvSpPr>
        <p:spPr/>
        <p:txBody>
          <a:bodyPr/>
          <a:lstStyle/>
          <a:p>
            <a:fld id="{A038BBD9-31BE-394F-97B0-F69F20541831}" type="datetimeFigureOut">
              <a:rPr lang="en-US" smtClean="0"/>
              <a:t>7/7/2020</a:t>
            </a:fld>
            <a:endParaRPr lang="en-US"/>
          </a:p>
        </p:txBody>
      </p:sp>
      <p:sp>
        <p:nvSpPr>
          <p:cNvPr id="5" name="Footer Placeholder 4">
            <a:extLst>
              <a:ext uri="{FF2B5EF4-FFF2-40B4-BE49-F238E27FC236}">
                <a16:creationId xmlns:a16="http://schemas.microsoft.com/office/drawing/2014/main" xmlns="" id="{44F8E140-6F67-B44B-B0DE-24B389D25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6852200-DCD3-8C4B-A2EF-C19ED009C351}"/>
              </a:ext>
            </a:extLst>
          </p:cNvPr>
          <p:cNvSpPr>
            <a:spLocks noGrp="1"/>
          </p:cNvSpPr>
          <p:nvPr>
            <p:ph type="sldNum" sz="quarter" idx="12"/>
          </p:nvPr>
        </p:nvSpPr>
        <p:spPr/>
        <p:txBody>
          <a:bodyPr/>
          <a:lstStyle/>
          <a:p>
            <a:fld id="{0B907707-5BFF-DD43-A819-4D135F248C47}" type="slidenum">
              <a:rPr lang="en-US" smtClean="0"/>
              <a:t>‹#›</a:t>
            </a:fld>
            <a:endParaRPr lang="en-US"/>
          </a:p>
        </p:txBody>
      </p:sp>
    </p:spTree>
    <p:extLst>
      <p:ext uri="{BB962C8B-B14F-4D97-AF65-F5344CB8AC3E}">
        <p14:creationId xmlns:p14="http://schemas.microsoft.com/office/powerpoint/2010/main" val="274433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29487A-104C-464D-8A82-13383E3959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8C9D955-2EBB-8747-B47C-B70E33C6B29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9715A24A-8673-1745-A6A4-5F787BEE02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BEBB363-0419-0A4B-8365-2CE1E40D0BC9}"/>
              </a:ext>
            </a:extLst>
          </p:cNvPr>
          <p:cNvSpPr>
            <a:spLocks noGrp="1"/>
          </p:cNvSpPr>
          <p:nvPr>
            <p:ph type="dt" sz="half" idx="10"/>
          </p:nvPr>
        </p:nvSpPr>
        <p:spPr/>
        <p:txBody>
          <a:bodyPr/>
          <a:lstStyle/>
          <a:p>
            <a:fld id="{A038BBD9-31BE-394F-97B0-F69F20541831}" type="datetimeFigureOut">
              <a:rPr lang="en-US" smtClean="0"/>
              <a:t>7/7/2020</a:t>
            </a:fld>
            <a:endParaRPr lang="en-US"/>
          </a:p>
        </p:txBody>
      </p:sp>
      <p:sp>
        <p:nvSpPr>
          <p:cNvPr id="6" name="Footer Placeholder 5">
            <a:extLst>
              <a:ext uri="{FF2B5EF4-FFF2-40B4-BE49-F238E27FC236}">
                <a16:creationId xmlns:a16="http://schemas.microsoft.com/office/drawing/2014/main" xmlns="" id="{6D9811C7-2C1A-B249-91C1-7A44913974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B3CF175-7F2A-AE46-BBAA-79DF5586813F}"/>
              </a:ext>
            </a:extLst>
          </p:cNvPr>
          <p:cNvSpPr>
            <a:spLocks noGrp="1"/>
          </p:cNvSpPr>
          <p:nvPr>
            <p:ph type="sldNum" sz="quarter" idx="12"/>
          </p:nvPr>
        </p:nvSpPr>
        <p:spPr/>
        <p:txBody>
          <a:bodyPr/>
          <a:lstStyle/>
          <a:p>
            <a:fld id="{0B907707-5BFF-DD43-A819-4D135F248C47}" type="slidenum">
              <a:rPr lang="en-US" smtClean="0"/>
              <a:t>‹#›</a:t>
            </a:fld>
            <a:endParaRPr lang="en-US"/>
          </a:p>
        </p:txBody>
      </p:sp>
    </p:spTree>
    <p:extLst>
      <p:ext uri="{BB962C8B-B14F-4D97-AF65-F5344CB8AC3E}">
        <p14:creationId xmlns:p14="http://schemas.microsoft.com/office/powerpoint/2010/main" val="2426707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174254-CB30-1047-BD1F-42677A9843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C00F217-5141-DD47-9E1A-6F355CC2C8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C1DAC003-6F7C-244C-8841-74837AB493C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8B7383D-C751-224F-8C05-26B1525906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B4EC3BC-093D-8B48-BBD8-BCC62ADA3A7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B762EB2-192E-6043-A9F9-2F643B9D6EFB}"/>
              </a:ext>
            </a:extLst>
          </p:cNvPr>
          <p:cNvSpPr>
            <a:spLocks noGrp="1"/>
          </p:cNvSpPr>
          <p:nvPr>
            <p:ph type="dt" sz="half" idx="10"/>
          </p:nvPr>
        </p:nvSpPr>
        <p:spPr/>
        <p:txBody>
          <a:bodyPr/>
          <a:lstStyle/>
          <a:p>
            <a:fld id="{A038BBD9-31BE-394F-97B0-F69F20541831}" type="datetimeFigureOut">
              <a:rPr lang="en-US" smtClean="0"/>
              <a:t>7/7/2020</a:t>
            </a:fld>
            <a:endParaRPr lang="en-US"/>
          </a:p>
        </p:txBody>
      </p:sp>
      <p:sp>
        <p:nvSpPr>
          <p:cNvPr id="8" name="Footer Placeholder 7">
            <a:extLst>
              <a:ext uri="{FF2B5EF4-FFF2-40B4-BE49-F238E27FC236}">
                <a16:creationId xmlns:a16="http://schemas.microsoft.com/office/drawing/2014/main" xmlns="" id="{58AC35C3-E056-934D-AF3B-0F11842997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D2C1E20-8840-B342-BF43-7712774E46C1}"/>
              </a:ext>
            </a:extLst>
          </p:cNvPr>
          <p:cNvSpPr>
            <a:spLocks noGrp="1"/>
          </p:cNvSpPr>
          <p:nvPr>
            <p:ph type="sldNum" sz="quarter" idx="12"/>
          </p:nvPr>
        </p:nvSpPr>
        <p:spPr/>
        <p:txBody>
          <a:bodyPr/>
          <a:lstStyle/>
          <a:p>
            <a:fld id="{0B907707-5BFF-DD43-A819-4D135F248C47}" type="slidenum">
              <a:rPr lang="en-US" smtClean="0"/>
              <a:t>‹#›</a:t>
            </a:fld>
            <a:endParaRPr lang="en-US"/>
          </a:p>
        </p:txBody>
      </p:sp>
    </p:spTree>
    <p:extLst>
      <p:ext uri="{BB962C8B-B14F-4D97-AF65-F5344CB8AC3E}">
        <p14:creationId xmlns:p14="http://schemas.microsoft.com/office/powerpoint/2010/main" val="2857566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B39034-3583-9F48-B19E-ED4D90F198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A68BC10-95E7-CE48-B5EE-9F1FF6C27F00}"/>
              </a:ext>
            </a:extLst>
          </p:cNvPr>
          <p:cNvSpPr>
            <a:spLocks noGrp="1"/>
          </p:cNvSpPr>
          <p:nvPr>
            <p:ph type="dt" sz="half" idx="10"/>
          </p:nvPr>
        </p:nvSpPr>
        <p:spPr/>
        <p:txBody>
          <a:bodyPr/>
          <a:lstStyle/>
          <a:p>
            <a:fld id="{A038BBD9-31BE-394F-97B0-F69F20541831}" type="datetimeFigureOut">
              <a:rPr lang="en-US" smtClean="0"/>
              <a:t>7/7/2020</a:t>
            </a:fld>
            <a:endParaRPr lang="en-US"/>
          </a:p>
        </p:txBody>
      </p:sp>
      <p:sp>
        <p:nvSpPr>
          <p:cNvPr id="4" name="Footer Placeholder 3">
            <a:extLst>
              <a:ext uri="{FF2B5EF4-FFF2-40B4-BE49-F238E27FC236}">
                <a16:creationId xmlns:a16="http://schemas.microsoft.com/office/drawing/2014/main" xmlns="" id="{6D99D523-3C25-534E-B8BE-DAF9E2A556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4561FFA-D91E-1A45-9A6E-486995B561EB}"/>
              </a:ext>
            </a:extLst>
          </p:cNvPr>
          <p:cNvSpPr>
            <a:spLocks noGrp="1"/>
          </p:cNvSpPr>
          <p:nvPr>
            <p:ph type="sldNum" sz="quarter" idx="12"/>
          </p:nvPr>
        </p:nvSpPr>
        <p:spPr/>
        <p:txBody>
          <a:bodyPr/>
          <a:lstStyle/>
          <a:p>
            <a:fld id="{0B907707-5BFF-DD43-A819-4D135F248C47}" type="slidenum">
              <a:rPr lang="en-US" smtClean="0"/>
              <a:t>‹#›</a:t>
            </a:fld>
            <a:endParaRPr lang="en-US"/>
          </a:p>
        </p:txBody>
      </p:sp>
    </p:spTree>
    <p:extLst>
      <p:ext uri="{BB962C8B-B14F-4D97-AF65-F5344CB8AC3E}">
        <p14:creationId xmlns:p14="http://schemas.microsoft.com/office/powerpoint/2010/main" val="375947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C246462-12AA-B242-B5CB-107D6B6363E8}"/>
              </a:ext>
            </a:extLst>
          </p:cNvPr>
          <p:cNvSpPr>
            <a:spLocks noGrp="1"/>
          </p:cNvSpPr>
          <p:nvPr>
            <p:ph type="dt" sz="half" idx="10"/>
          </p:nvPr>
        </p:nvSpPr>
        <p:spPr/>
        <p:txBody>
          <a:bodyPr/>
          <a:lstStyle/>
          <a:p>
            <a:fld id="{A038BBD9-31BE-394F-97B0-F69F20541831}" type="datetimeFigureOut">
              <a:rPr lang="en-US" smtClean="0"/>
              <a:t>7/7/2020</a:t>
            </a:fld>
            <a:endParaRPr lang="en-US"/>
          </a:p>
        </p:txBody>
      </p:sp>
      <p:sp>
        <p:nvSpPr>
          <p:cNvPr id="3" name="Footer Placeholder 2">
            <a:extLst>
              <a:ext uri="{FF2B5EF4-FFF2-40B4-BE49-F238E27FC236}">
                <a16:creationId xmlns:a16="http://schemas.microsoft.com/office/drawing/2014/main" xmlns="" id="{56E5B717-676C-F04E-B2FE-0FAF54E3F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026D8F0-CF5A-4344-8ED8-B92EE16C45C5}"/>
              </a:ext>
            </a:extLst>
          </p:cNvPr>
          <p:cNvSpPr>
            <a:spLocks noGrp="1"/>
          </p:cNvSpPr>
          <p:nvPr>
            <p:ph type="sldNum" sz="quarter" idx="12"/>
          </p:nvPr>
        </p:nvSpPr>
        <p:spPr/>
        <p:txBody>
          <a:bodyPr/>
          <a:lstStyle/>
          <a:p>
            <a:fld id="{0B907707-5BFF-DD43-A819-4D135F248C47}" type="slidenum">
              <a:rPr lang="en-US" smtClean="0"/>
              <a:t>‹#›</a:t>
            </a:fld>
            <a:endParaRPr lang="en-US"/>
          </a:p>
        </p:txBody>
      </p:sp>
    </p:spTree>
    <p:extLst>
      <p:ext uri="{BB962C8B-B14F-4D97-AF65-F5344CB8AC3E}">
        <p14:creationId xmlns:p14="http://schemas.microsoft.com/office/powerpoint/2010/main" val="3882000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578EC-4E3E-2446-A47F-E5B7488136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42B3C95-83BF-D741-B054-D638D41649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4A15D6A-E116-774E-A55E-0D74349560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EDA06F8-DF6A-BB4D-958F-AC4326DB3162}"/>
              </a:ext>
            </a:extLst>
          </p:cNvPr>
          <p:cNvSpPr>
            <a:spLocks noGrp="1"/>
          </p:cNvSpPr>
          <p:nvPr>
            <p:ph type="dt" sz="half" idx="10"/>
          </p:nvPr>
        </p:nvSpPr>
        <p:spPr/>
        <p:txBody>
          <a:bodyPr/>
          <a:lstStyle/>
          <a:p>
            <a:fld id="{A038BBD9-31BE-394F-97B0-F69F20541831}" type="datetimeFigureOut">
              <a:rPr lang="en-US" smtClean="0"/>
              <a:t>7/7/2020</a:t>
            </a:fld>
            <a:endParaRPr lang="en-US"/>
          </a:p>
        </p:txBody>
      </p:sp>
      <p:sp>
        <p:nvSpPr>
          <p:cNvPr id="6" name="Footer Placeholder 5">
            <a:extLst>
              <a:ext uri="{FF2B5EF4-FFF2-40B4-BE49-F238E27FC236}">
                <a16:creationId xmlns:a16="http://schemas.microsoft.com/office/drawing/2014/main" xmlns="" id="{52FB5B59-5C6D-D04D-8632-78BAE1F82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324C8DB-A299-1543-979B-6B03B6EAB2D8}"/>
              </a:ext>
            </a:extLst>
          </p:cNvPr>
          <p:cNvSpPr>
            <a:spLocks noGrp="1"/>
          </p:cNvSpPr>
          <p:nvPr>
            <p:ph type="sldNum" sz="quarter" idx="12"/>
          </p:nvPr>
        </p:nvSpPr>
        <p:spPr/>
        <p:txBody>
          <a:bodyPr/>
          <a:lstStyle/>
          <a:p>
            <a:fld id="{0B907707-5BFF-DD43-A819-4D135F248C47}" type="slidenum">
              <a:rPr lang="en-US" smtClean="0"/>
              <a:t>‹#›</a:t>
            </a:fld>
            <a:endParaRPr lang="en-US"/>
          </a:p>
        </p:txBody>
      </p:sp>
    </p:spTree>
    <p:extLst>
      <p:ext uri="{BB962C8B-B14F-4D97-AF65-F5344CB8AC3E}">
        <p14:creationId xmlns:p14="http://schemas.microsoft.com/office/powerpoint/2010/main" val="2714852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162432-7638-0546-AC30-30DE0D1F0D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65D4CA5-9B57-A746-B693-60545C1ED8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E306E5C-B803-8143-BE34-9EE01882D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739A131-3EF6-9045-8840-C3DD87CDD4F7}"/>
              </a:ext>
            </a:extLst>
          </p:cNvPr>
          <p:cNvSpPr>
            <a:spLocks noGrp="1"/>
          </p:cNvSpPr>
          <p:nvPr>
            <p:ph type="dt" sz="half" idx="10"/>
          </p:nvPr>
        </p:nvSpPr>
        <p:spPr/>
        <p:txBody>
          <a:bodyPr/>
          <a:lstStyle/>
          <a:p>
            <a:fld id="{A038BBD9-31BE-394F-97B0-F69F20541831}" type="datetimeFigureOut">
              <a:rPr lang="en-US" smtClean="0"/>
              <a:t>7/7/2020</a:t>
            </a:fld>
            <a:endParaRPr lang="en-US"/>
          </a:p>
        </p:txBody>
      </p:sp>
      <p:sp>
        <p:nvSpPr>
          <p:cNvPr id="6" name="Footer Placeholder 5">
            <a:extLst>
              <a:ext uri="{FF2B5EF4-FFF2-40B4-BE49-F238E27FC236}">
                <a16:creationId xmlns:a16="http://schemas.microsoft.com/office/drawing/2014/main" xmlns="" id="{908F469C-78B8-FB49-8C4F-83C5B0D64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B1BA058-09F9-0041-B963-F625D7E19A65}"/>
              </a:ext>
            </a:extLst>
          </p:cNvPr>
          <p:cNvSpPr>
            <a:spLocks noGrp="1"/>
          </p:cNvSpPr>
          <p:nvPr>
            <p:ph type="sldNum" sz="quarter" idx="12"/>
          </p:nvPr>
        </p:nvSpPr>
        <p:spPr/>
        <p:txBody>
          <a:bodyPr/>
          <a:lstStyle/>
          <a:p>
            <a:fld id="{0B907707-5BFF-DD43-A819-4D135F248C47}" type="slidenum">
              <a:rPr lang="en-US" smtClean="0"/>
              <a:t>‹#›</a:t>
            </a:fld>
            <a:endParaRPr lang="en-US"/>
          </a:p>
        </p:txBody>
      </p:sp>
    </p:spTree>
    <p:extLst>
      <p:ext uri="{BB962C8B-B14F-4D97-AF65-F5344CB8AC3E}">
        <p14:creationId xmlns:p14="http://schemas.microsoft.com/office/powerpoint/2010/main" val="339210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352E518-B705-7045-9C6B-887832E75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CA368C7-3DF0-E748-B289-01684E3DFC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40118E6-A172-6A49-B6B7-07788DF2AE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38BBD9-31BE-394F-97B0-F69F20541831}" type="datetimeFigureOut">
              <a:rPr lang="en-US" smtClean="0"/>
              <a:t>7/7/2020</a:t>
            </a:fld>
            <a:endParaRPr lang="en-US"/>
          </a:p>
        </p:txBody>
      </p:sp>
      <p:sp>
        <p:nvSpPr>
          <p:cNvPr id="5" name="Footer Placeholder 4">
            <a:extLst>
              <a:ext uri="{FF2B5EF4-FFF2-40B4-BE49-F238E27FC236}">
                <a16:creationId xmlns:a16="http://schemas.microsoft.com/office/drawing/2014/main" xmlns="" id="{68B05C17-FCB8-CA48-867C-F60BB1C491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EE7E955-E7A7-1B4D-B6F7-14527D9BCE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07707-5BFF-DD43-A819-4D135F248C47}" type="slidenum">
              <a:rPr lang="en-US" smtClean="0"/>
              <a:t>‹#›</a:t>
            </a:fld>
            <a:endParaRPr lang="en-US"/>
          </a:p>
        </p:txBody>
      </p:sp>
    </p:spTree>
    <p:extLst>
      <p:ext uri="{BB962C8B-B14F-4D97-AF65-F5344CB8AC3E}">
        <p14:creationId xmlns:p14="http://schemas.microsoft.com/office/powerpoint/2010/main" val="3611995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NOGRR215 Discussion Points</a:t>
            </a:r>
            <a:endParaRPr lang="en-US" dirty="0"/>
          </a:p>
        </p:txBody>
      </p:sp>
      <p:sp>
        <p:nvSpPr>
          <p:cNvPr id="3" name="Subtitle 2"/>
          <p:cNvSpPr>
            <a:spLocks noGrp="1"/>
          </p:cNvSpPr>
          <p:nvPr>
            <p:ph type="subTitle" idx="1"/>
          </p:nvPr>
        </p:nvSpPr>
        <p:spPr/>
        <p:txBody>
          <a:bodyPr/>
          <a:lstStyle/>
          <a:p>
            <a:r>
              <a:rPr lang="en-US" dirty="0"/>
              <a:t>Shannon Caraway</a:t>
            </a:r>
          </a:p>
          <a:p>
            <a:r>
              <a:rPr lang="en-US" dirty="0" smtClean="0"/>
              <a:t>Solar </a:t>
            </a:r>
            <a:r>
              <a:rPr lang="en-US" dirty="0"/>
              <a:t>Prime LLC</a:t>
            </a:r>
          </a:p>
        </p:txBody>
      </p:sp>
    </p:spTree>
    <p:extLst>
      <p:ext uri="{BB962C8B-B14F-4D97-AF65-F5344CB8AC3E}">
        <p14:creationId xmlns:p14="http://schemas.microsoft.com/office/powerpoint/2010/main" val="3063555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0616D-0F5C-F24B-A4AA-D19D81582BEC}"/>
              </a:ext>
            </a:extLst>
          </p:cNvPr>
          <p:cNvSpPr>
            <a:spLocks noGrp="1"/>
          </p:cNvSpPr>
          <p:nvPr>
            <p:ph type="title"/>
          </p:nvPr>
        </p:nvSpPr>
        <p:spPr>
          <a:xfrm>
            <a:off x="552893" y="226902"/>
            <a:ext cx="11089758" cy="857619"/>
          </a:xfrm>
        </p:spPr>
        <p:txBody>
          <a:bodyPr>
            <a:normAutofit/>
          </a:bodyPr>
          <a:lstStyle/>
          <a:p>
            <a:pPr algn="ctr"/>
            <a:r>
              <a:rPr lang="en-US" dirty="0"/>
              <a:t>Managing an Open Access Grid is Challenging</a:t>
            </a:r>
          </a:p>
        </p:txBody>
      </p:sp>
      <p:sp>
        <p:nvSpPr>
          <p:cNvPr id="3" name="Content Placeholder 2">
            <a:extLst>
              <a:ext uri="{FF2B5EF4-FFF2-40B4-BE49-F238E27FC236}">
                <a16:creationId xmlns:a16="http://schemas.microsoft.com/office/drawing/2014/main" xmlns="" id="{0A5E7354-A052-AB42-A84B-464FB16E30DB}"/>
              </a:ext>
            </a:extLst>
          </p:cNvPr>
          <p:cNvSpPr>
            <a:spLocks noGrp="1"/>
          </p:cNvSpPr>
          <p:nvPr>
            <p:ph idx="1"/>
          </p:nvPr>
        </p:nvSpPr>
        <p:spPr>
          <a:xfrm>
            <a:off x="839972" y="1499190"/>
            <a:ext cx="10515600" cy="4593265"/>
          </a:xfrm>
        </p:spPr>
        <p:txBody>
          <a:bodyPr>
            <a:normAutofit fontScale="92500" lnSpcReduction="10000"/>
          </a:bodyPr>
          <a:lstStyle/>
          <a:p>
            <a:pPr>
              <a:spcBef>
                <a:spcPts val="600"/>
              </a:spcBef>
              <a:spcAft>
                <a:spcPts val="1200"/>
              </a:spcAft>
            </a:pPr>
            <a:r>
              <a:rPr lang="en-US" sz="3300" dirty="0"/>
              <a:t>Generation and load can come and go with </a:t>
            </a:r>
            <a:r>
              <a:rPr lang="en-US" sz="3300" u="sng" dirty="0"/>
              <a:t>short notice</a:t>
            </a:r>
          </a:p>
          <a:p>
            <a:pPr>
              <a:spcBef>
                <a:spcPts val="600"/>
              </a:spcBef>
              <a:spcAft>
                <a:spcPts val="1200"/>
              </a:spcAft>
            </a:pPr>
            <a:r>
              <a:rPr lang="en-US" sz="3300" dirty="0"/>
              <a:t>Transmission planning, design, and permitting by their nature have </a:t>
            </a:r>
            <a:r>
              <a:rPr lang="en-US" sz="3300" u="sng" dirty="0"/>
              <a:t>longer lead times</a:t>
            </a:r>
          </a:p>
          <a:p>
            <a:pPr>
              <a:spcBef>
                <a:spcPts val="600"/>
              </a:spcBef>
              <a:spcAft>
                <a:spcPts val="1200"/>
              </a:spcAft>
            </a:pPr>
            <a:r>
              <a:rPr lang="en-US" sz="3300" dirty="0"/>
              <a:t>Remedial Action Schemes (RASs) have been </a:t>
            </a:r>
            <a:r>
              <a:rPr lang="en-US" sz="3300" u="sng" dirty="0"/>
              <a:t>reliably used</a:t>
            </a:r>
            <a:r>
              <a:rPr lang="en-US" sz="3300" dirty="0"/>
              <a:t> for </a:t>
            </a:r>
            <a:r>
              <a:rPr lang="en-US" sz="3300" u="sng" dirty="0"/>
              <a:t>over two decades</a:t>
            </a:r>
            <a:r>
              <a:rPr lang="en-US" sz="3300" dirty="0"/>
              <a:t> to manage this timing mismatch</a:t>
            </a:r>
          </a:p>
          <a:p>
            <a:pPr lvl="1">
              <a:spcBef>
                <a:spcPts val="600"/>
              </a:spcBef>
              <a:spcAft>
                <a:spcPts val="1200"/>
              </a:spcAft>
            </a:pPr>
            <a:r>
              <a:rPr lang="en-US" sz="2900" dirty="0"/>
              <a:t>In most cases, their use is temporary until new transmission upgrades can be designed, permitted, and constructed</a:t>
            </a:r>
          </a:p>
          <a:p>
            <a:pPr lvl="1">
              <a:spcBef>
                <a:spcPts val="600"/>
              </a:spcBef>
              <a:spcAft>
                <a:spcPts val="1200"/>
              </a:spcAft>
            </a:pPr>
            <a:r>
              <a:rPr lang="en-US" sz="2900" dirty="0"/>
              <a:t>However, in a few cases, such as the East DC tie integration, they have been long-term, because the cost / benefit metrics of new transmission required can not meet the economic hurdles</a:t>
            </a:r>
          </a:p>
        </p:txBody>
      </p:sp>
    </p:spTree>
    <p:extLst>
      <p:ext uri="{BB962C8B-B14F-4D97-AF65-F5344CB8AC3E}">
        <p14:creationId xmlns:p14="http://schemas.microsoft.com/office/powerpoint/2010/main" val="337663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0616D-0F5C-F24B-A4AA-D19D81582BEC}"/>
              </a:ext>
            </a:extLst>
          </p:cNvPr>
          <p:cNvSpPr>
            <a:spLocks noGrp="1"/>
          </p:cNvSpPr>
          <p:nvPr>
            <p:ph type="title"/>
          </p:nvPr>
        </p:nvSpPr>
        <p:spPr>
          <a:xfrm>
            <a:off x="552893" y="226902"/>
            <a:ext cx="11089758" cy="857619"/>
          </a:xfrm>
        </p:spPr>
        <p:txBody>
          <a:bodyPr>
            <a:normAutofit/>
          </a:bodyPr>
          <a:lstStyle/>
          <a:p>
            <a:pPr algn="ctr"/>
            <a:r>
              <a:rPr lang="en-US" dirty="0"/>
              <a:t>High Level RAS Overview</a:t>
            </a:r>
          </a:p>
        </p:txBody>
      </p:sp>
      <p:sp>
        <p:nvSpPr>
          <p:cNvPr id="3" name="Content Placeholder 2">
            <a:extLst>
              <a:ext uri="{FF2B5EF4-FFF2-40B4-BE49-F238E27FC236}">
                <a16:creationId xmlns:a16="http://schemas.microsoft.com/office/drawing/2014/main" xmlns="" id="{0A5E7354-A052-AB42-A84B-464FB16E30DB}"/>
              </a:ext>
            </a:extLst>
          </p:cNvPr>
          <p:cNvSpPr>
            <a:spLocks noGrp="1"/>
          </p:cNvSpPr>
          <p:nvPr>
            <p:ph idx="1"/>
          </p:nvPr>
        </p:nvSpPr>
        <p:spPr>
          <a:xfrm>
            <a:off x="839972" y="1190847"/>
            <a:ext cx="10558130" cy="4965404"/>
          </a:xfrm>
        </p:spPr>
        <p:txBody>
          <a:bodyPr>
            <a:noAutofit/>
          </a:bodyPr>
          <a:lstStyle/>
          <a:p>
            <a:pPr>
              <a:spcBef>
                <a:spcPts val="600"/>
              </a:spcBef>
              <a:spcAft>
                <a:spcPts val="600"/>
              </a:spcAft>
            </a:pPr>
            <a:r>
              <a:rPr lang="en-US" sz="2400" dirty="0"/>
              <a:t>A RAS, is a protection scheme that can automatically take corrective actions, such as adjusting generation, load, or reconfiguring the transmission system</a:t>
            </a:r>
          </a:p>
          <a:p>
            <a:pPr>
              <a:spcBef>
                <a:spcPts val="600"/>
              </a:spcBef>
              <a:spcAft>
                <a:spcPts val="600"/>
              </a:spcAft>
            </a:pPr>
            <a:r>
              <a:rPr lang="en-US" sz="2400" dirty="0"/>
              <a:t>Because these are automatic actions, when deployed post contingency, they can expand the secure operating envelope beyond normal SCED N-1 limits</a:t>
            </a:r>
          </a:p>
          <a:p>
            <a:pPr>
              <a:spcBef>
                <a:spcPts val="600"/>
              </a:spcBef>
              <a:spcAft>
                <a:spcPts val="600"/>
              </a:spcAft>
            </a:pPr>
            <a:r>
              <a:rPr lang="en-US" sz="2400" dirty="0"/>
              <a:t>To illustrate, imagine a new 1,500 MW generator connecting into a 1,000 MWVA transmission line (</a:t>
            </a:r>
            <a:r>
              <a:rPr lang="en-US" sz="2400" dirty="0" err="1"/>
              <a:t>i.e</a:t>
            </a:r>
            <a:r>
              <a:rPr lang="en-US" sz="2400" dirty="0"/>
              <a:t> a Point of Interconnection, with two 1,000 MVA exit lines)</a:t>
            </a:r>
          </a:p>
          <a:p>
            <a:pPr lvl="1">
              <a:spcBef>
                <a:spcPts val="600"/>
              </a:spcBef>
              <a:spcAft>
                <a:spcPts val="600"/>
              </a:spcAft>
            </a:pPr>
            <a:r>
              <a:rPr lang="en-US" sz="2300" dirty="0"/>
              <a:t>Without a RAS, the new generator would be SCED limited to &lt;1,000 MW and economically limited even further due to the nodal market design</a:t>
            </a:r>
          </a:p>
          <a:p>
            <a:pPr lvl="1">
              <a:spcBef>
                <a:spcPts val="600"/>
              </a:spcBef>
              <a:spcAft>
                <a:spcPts val="600"/>
              </a:spcAft>
            </a:pPr>
            <a:r>
              <a:rPr lang="en-US" sz="2300" dirty="0"/>
              <a:t>With a simple RAS that locally monitors both exit lines and has a run back / trip scheme, the generator can likely operate un-constrained in SCED</a:t>
            </a:r>
          </a:p>
          <a:p>
            <a:pPr>
              <a:spcBef>
                <a:spcPts val="600"/>
              </a:spcBef>
              <a:spcAft>
                <a:spcPts val="600"/>
              </a:spcAft>
            </a:pPr>
            <a:r>
              <a:rPr lang="en-US" sz="2400" dirty="0"/>
              <a:t>Protocols prohibit their use on Interconnection Reliability Operating Limits (IROLs)</a:t>
            </a:r>
          </a:p>
          <a:p>
            <a:pPr>
              <a:spcBef>
                <a:spcPts val="600"/>
              </a:spcBef>
              <a:spcAft>
                <a:spcPts val="600"/>
              </a:spcAft>
            </a:pPr>
            <a:r>
              <a:rPr lang="en-US" sz="2400" dirty="0"/>
              <a:t>A RAS owner can be either a TSP or a Resource Entity</a:t>
            </a:r>
          </a:p>
        </p:txBody>
      </p:sp>
    </p:spTree>
    <p:extLst>
      <p:ext uri="{BB962C8B-B14F-4D97-AF65-F5344CB8AC3E}">
        <p14:creationId xmlns:p14="http://schemas.microsoft.com/office/powerpoint/2010/main" val="3639397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0616D-0F5C-F24B-A4AA-D19D81582BEC}"/>
              </a:ext>
            </a:extLst>
          </p:cNvPr>
          <p:cNvSpPr>
            <a:spLocks noGrp="1"/>
          </p:cNvSpPr>
          <p:nvPr>
            <p:ph type="title"/>
          </p:nvPr>
        </p:nvSpPr>
        <p:spPr>
          <a:xfrm>
            <a:off x="552893" y="226902"/>
            <a:ext cx="11089758" cy="857619"/>
          </a:xfrm>
        </p:spPr>
        <p:txBody>
          <a:bodyPr>
            <a:normAutofit/>
          </a:bodyPr>
          <a:lstStyle/>
          <a:p>
            <a:pPr algn="ctr"/>
            <a:r>
              <a:rPr lang="en-US" dirty="0"/>
              <a:t>Long History of RAS Use in ERCOT</a:t>
            </a:r>
          </a:p>
        </p:txBody>
      </p:sp>
      <p:sp>
        <p:nvSpPr>
          <p:cNvPr id="3" name="Content Placeholder 2">
            <a:extLst>
              <a:ext uri="{FF2B5EF4-FFF2-40B4-BE49-F238E27FC236}">
                <a16:creationId xmlns:a16="http://schemas.microsoft.com/office/drawing/2014/main" xmlns="" id="{0A5E7354-A052-AB42-A84B-464FB16E30DB}"/>
              </a:ext>
            </a:extLst>
          </p:cNvPr>
          <p:cNvSpPr>
            <a:spLocks noGrp="1"/>
          </p:cNvSpPr>
          <p:nvPr>
            <p:ph idx="1"/>
          </p:nvPr>
        </p:nvSpPr>
        <p:spPr>
          <a:xfrm>
            <a:off x="839972" y="1169581"/>
            <a:ext cx="10515600" cy="5199321"/>
          </a:xfrm>
        </p:spPr>
        <p:txBody>
          <a:bodyPr>
            <a:noAutofit/>
          </a:bodyPr>
          <a:lstStyle/>
          <a:p>
            <a:pPr>
              <a:spcBef>
                <a:spcPts val="600"/>
              </a:spcBef>
              <a:spcAft>
                <a:spcPts val="600"/>
              </a:spcAft>
            </a:pPr>
            <a:r>
              <a:rPr lang="en-US" sz="2400" dirty="0"/>
              <a:t>Utility use of RASs pre-dated ERCOT deregulation, such as with the East DC tie</a:t>
            </a:r>
          </a:p>
          <a:p>
            <a:pPr>
              <a:spcBef>
                <a:spcPts val="600"/>
              </a:spcBef>
              <a:spcAft>
                <a:spcPts val="600"/>
              </a:spcAft>
            </a:pPr>
            <a:r>
              <a:rPr lang="en-US" sz="2400" dirty="0"/>
              <a:t>Many of the early post-</a:t>
            </a:r>
            <a:r>
              <a:rPr lang="en-US" sz="2400" dirty="0" err="1"/>
              <a:t>dereg</a:t>
            </a:r>
            <a:r>
              <a:rPr lang="en-US" sz="2400" dirty="0"/>
              <a:t> </a:t>
            </a:r>
            <a:r>
              <a:rPr lang="en-US" sz="2400" u="sng" dirty="0"/>
              <a:t>CCGT</a:t>
            </a:r>
            <a:r>
              <a:rPr lang="en-US" sz="2400" dirty="0"/>
              <a:t> new gen build, such as Midlothian, Hays, Ennis, Lamar, Kiamichi, Gateway, as well as, more recent CCGT build, such as Mitchell Bend temporarily relied on them, until trans upgrades were made</a:t>
            </a:r>
          </a:p>
          <a:p>
            <a:pPr>
              <a:spcBef>
                <a:spcPts val="600"/>
              </a:spcBef>
              <a:spcAft>
                <a:spcPts val="600"/>
              </a:spcAft>
            </a:pPr>
            <a:r>
              <a:rPr lang="en-US" sz="2400" dirty="0"/>
              <a:t>Similarly, many new </a:t>
            </a:r>
            <a:r>
              <a:rPr lang="en-US" sz="2400" u="sng" dirty="0"/>
              <a:t>renewable</a:t>
            </a:r>
            <a:r>
              <a:rPr lang="en-US" sz="2400" dirty="0"/>
              <a:t> gens in West Texas, such as Trent, South Trent, Forest Creek, Rattlesnake, etc. have used them, until trans upgrades were made</a:t>
            </a:r>
          </a:p>
          <a:p>
            <a:pPr>
              <a:spcBef>
                <a:spcPts val="600"/>
              </a:spcBef>
              <a:spcAft>
                <a:spcPts val="600"/>
              </a:spcAft>
            </a:pPr>
            <a:r>
              <a:rPr lang="en-US" sz="2400" dirty="0"/>
              <a:t>Numerous </a:t>
            </a:r>
            <a:r>
              <a:rPr lang="en-US" sz="2400" u="sng" dirty="0"/>
              <a:t>existing generators</a:t>
            </a:r>
            <a:r>
              <a:rPr lang="en-US" sz="2400" dirty="0"/>
              <a:t> (Monticello, Martin Lake, Sandow, Stryker, Valley, Morgan, Permian, Ferguson, Wirtz, etc.) have participated in them, while trans upgrades were made to address rapidly changing system conditions.</a:t>
            </a:r>
          </a:p>
          <a:p>
            <a:pPr>
              <a:spcBef>
                <a:spcPts val="600"/>
              </a:spcBef>
              <a:spcAft>
                <a:spcPts val="600"/>
              </a:spcAft>
            </a:pPr>
            <a:r>
              <a:rPr lang="en-US" sz="2400" dirty="0"/>
              <a:t>RASs have also been used to manage rapid </a:t>
            </a:r>
            <a:r>
              <a:rPr lang="en-US" sz="2400" u="sng" dirty="0"/>
              <a:t>load additions</a:t>
            </a:r>
            <a:r>
              <a:rPr lang="en-US" sz="2400" dirty="0"/>
              <a:t>, (e.g. Culberson Loop)</a:t>
            </a:r>
          </a:p>
          <a:p>
            <a:pPr>
              <a:spcBef>
                <a:spcPts val="600"/>
              </a:spcBef>
              <a:spcAft>
                <a:spcPts val="600"/>
              </a:spcAft>
            </a:pPr>
            <a:r>
              <a:rPr lang="en-US" sz="2400" dirty="0"/>
              <a:t>In short, RASs have been an indispensable market and reliability tool for 20+ years and now eliminating their use for generation use, would be a major policy change that would create new barriers for gen integration and retention</a:t>
            </a:r>
          </a:p>
          <a:p>
            <a:pPr>
              <a:spcBef>
                <a:spcPts val="600"/>
              </a:spcBef>
              <a:spcAft>
                <a:spcPts val="600"/>
              </a:spcAft>
            </a:pPr>
            <a:endParaRPr lang="en-US" sz="2400" dirty="0"/>
          </a:p>
        </p:txBody>
      </p:sp>
    </p:spTree>
    <p:extLst>
      <p:ext uri="{BB962C8B-B14F-4D97-AF65-F5344CB8AC3E}">
        <p14:creationId xmlns:p14="http://schemas.microsoft.com/office/powerpoint/2010/main" val="118632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0616D-0F5C-F24B-A4AA-D19D81582BEC}"/>
              </a:ext>
            </a:extLst>
          </p:cNvPr>
          <p:cNvSpPr>
            <a:spLocks noGrp="1"/>
          </p:cNvSpPr>
          <p:nvPr>
            <p:ph type="title"/>
          </p:nvPr>
        </p:nvSpPr>
        <p:spPr>
          <a:xfrm>
            <a:off x="552893" y="226902"/>
            <a:ext cx="11089758" cy="857619"/>
          </a:xfrm>
        </p:spPr>
        <p:txBody>
          <a:bodyPr>
            <a:normAutofit/>
          </a:bodyPr>
          <a:lstStyle/>
          <a:p>
            <a:pPr algn="ctr"/>
            <a:r>
              <a:rPr lang="en-US" dirty="0"/>
              <a:t>Technical and Compliance Overhead</a:t>
            </a:r>
          </a:p>
        </p:txBody>
      </p:sp>
      <p:sp>
        <p:nvSpPr>
          <p:cNvPr id="3" name="Content Placeholder 2">
            <a:extLst>
              <a:ext uri="{FF2B5EF4-FFF2-40B4-BE49-F238E27FC236}">
                <a16:creationId xmlns:a16="http://schemas.microsoft.com/office/drawing/2014/main" xmlns="" id="{0A5E7354-A052-AB42-A84B-464FB16E30DB}"/>
              </a:ext>
            </a:extLst>
          </p:cNvPr>
          <p:cNvSpPr>
            <a:spLocks noGrp="1"/>
          </p:cNvSpPr>
          <p:nvPr>
            <p:ph idx="1"/>
          </p:nvPr>
        </p:nvSpPr>
        <p:spPr>
          <a:xfrm>
            <a:off x="839972" y="1286540"/>
            <a:ext cx="10515600" cy="4965404"/>
          </a:xfrm>
        </p:spPr>
        <p:txBody>
          <a:bodyPr>
            <a:noAutofit/>
          </a:bodyPr>
          <a:lstStyle/>
          <a:p>
            <a:pPr>
              <a:spcBef>
                <a:spcPts val="600"/>
              </a:spcBef>
              <a:spcAft>
                <a:spcPts val="600"/>
              </a:spcAft>
            </a:pPr>
            <a:r>
              <a:rPr lang="en-US" dirty="0"/>
              <a:t>As ERCOT has laid out in their NOGRR215 comments, RASs</a:t>
            </a:r>
          </a:p>
          <a:p>
            <a:pPr lvl="1">
              <a:spcBef>
                <a:spcPts val="600"/>
              </a:spcBef>
              <a:spcAft>
                <a:spcPts val="600"/>
              </a:spcAft>
            </a:pPr>
            <a:r>
              <a:rPr lang="en-US" dirty="0"/>
              <a:t>Can in some cases be more complex in their design and implementation, increasing their overhead during their approval process and ongoing mgmt.</a:t>
            </a:r>
          </a:p>
          <a:p>
            <a:pPr lvl="1">
              <a:spcBef>
                <a:spcPts val="600"/>
              </a:spcBef>
              <a:spcAft>
                <a:spcPts val="600"/>
              </a:spcAft>
            </a:pPr>
            <a:r>
              <a:rPr lang="en-US" dirty="0"/>
              <a:t>Create the need for additional situational awareness &amp; system mgmt. tools</a:t>
            </a:r>
          </a:p>
          <a:p>
            <a:pPr lvl="1">
              <a:spcBef>
                <a:spcPts val="600"/>
              </a:spcBef>
              <a:spcAft>
                <a:spcPts val="600"/>
              </a:spcAft>
            </a:pPr>
            <a:r>
              <a:rPr lang="en-US" dirty="0"/>
              <a:t>Create the need for additional operating procedures and training responsibility for all involved parties (ERCOT, TSP, and Resource Entity)</a:t>
            </a:r>
          </a:p>
          <a:p>
            <a:pPr lvl="1">
              <a:spcBef>
                <a:spcPts val="600"/>
              </a:spcBef>
              <a:spcAft>
                <a:spcPts val="600"/>
              </a:spcAft>
            </a:pPr>
            <a:r>
              <a:rPr lang="en-US" dirty="0"/>
              <a:t>Additional NERC compliance overhead for all these same parties</a:t>
            </a:r>
          </a:p>
          <a:p>
            <a:pPr>
              <a:spcBef>
                <a:spcPts val="600"/>
              </a:spcBef>
              <a:spcAft>
                <a:spcPts val="600"/>
              </a:spcAft>
            </a:pPr>
            <a:r>
              <a:rPr lang="en-US" dirty="0"/>
              <a:t>This additional overhead, can translate into additional FTEs, but the key policies, procedures, and system situational awareness infrastructure is relatively mature</a:t>
            </a:r>
          </a:p>
          <a:p>
            <a:pPr>
              <a:spcBef>
                <a:spcPts val="600"/>
              </a:spcBef>
              <a:spcAft>
                <a:spcPts val="600"/>
              </a:spcAft>
            </a:pPr>
            <a:endParaRPr lang="en-US" dirty="0"/>
          </a:p>
        </p:txBody>
      </p:sp>
    </p:spTree>
    <p:extLst>
      <p:ext uri="{BB962C8B-B14F-4D97-AF65-F5344CB8AC3E}">
        <p14:creationId xmlns:p14="http://schemas.microsoft.com/office/powerpoint/2010/main" val="32396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0616D-0F5C-F24B-A4AA-D19D81582BEC}"/>
              </a:ext>
            </a:extLst>
          </p:cNvPr>
          <p:cNvSpPr>
            <a:spLocks noGrp="1"/>
          </p:cNvSpPr>
          <p:nvPr>
            <p:ph type="title"/>
          </p:nvPr>
        </p:nvSpPr>
        <p:spPr>
          <a:xfrm>
            <a:off x="552893" y="226902"/>
            <a:ext cx="11089758" cy="857619"/>
          </a:xfrm>
        </p:spPr>
        <p:txBody>
          <a:bodyPr>
            <a:normAutofit/>
          </a:bodyPr>
          <a:lstStyle/>
          <a:p>
            <a:pPr algn="ctr"/>
            <a:r>
              <a:rPr lang="en-US" dirty="0"/>
              <a:t>Proposed Motion for WMS Consideration</a:t>
            </a:r>
          </a:p>
        </p:txBody>
      </p:sp>
      <p:sp>
        <p:nvSpPr>
          <p:cNvPr id="3" name="Content Placeholder 2">
            <a:extLst>
              <a:ext uri="{FF2B5EF4-FFF2-40B4-BE49-F238E27FC236}">
                <a16:creationId xmlns:a16="http://schemas.microsoft.com/office/drawing/2014/main" xmlns="" id="{0A5E7354-A052-AB42-A84B-464FB16E30DB}"/>
              </a:ext>
            </a:extLst>
          </p:cNvPr>
          <p:cNvSpPr>
            <a:spLocks noGrp="1"/>
          </p:cNvSpPr>
          <p:nvPr>
            <p:ph idx="1"/>
          </p:nvPr>
        </p:nvSpPr>
        <p:spPr>
          <a:xfrm>
            <a:off x="839972" y="1084521"/>
            <a:ext cx="10515600" cy="5504538"/>
          </a:xfrm>
        </p:spPr>
        <p:txBody>
          <a:bodyPr>
            <a:noAutofit/>
          </a:bodyPr>
          <a:lstStyle/>
          <a:p>
            <a:pPr>
              <a:spcBef>
                <a:spcPts val="600"/>
              </a:spcBef>
              <a:spcAft>
                <a:spcPts val="600"/>
              </a:spcAft>
            </a:pPr>
            <a:r>
              <a:rPr lang="en-US" sz="2600" dirty="0"/>
              <a:t>WMS ask ROS to table action on NOGRR215, while a broader markets and reliability discussion can be had together.</a:t>
            </a:r>
          </a:p>
          <a:p>
            <a:pPr>
              <a:spcBef>
                <a:spcPts val="600"/>
              </a:spcBef>
              <a:spcAft>
                <a:spcPts val="600"/>
              </a:spcAft>
            </a:pPr>
            <a:r>
              <a:rPr lang="en-US" sz="2600" dirty="0"/>
              <a:t>Specifically, hold one or more joint CMWG / OWG meetings dedicated to this topic, where ERCOT is asked to:</a:t>
            </a:r>
            <a:endParaRPr lang="en-US" dirty="0"/>
          </a:p>
          <a:p>
            <a:pPr lvl="1">
              <a:spcBef>
                <a:spcPts val="600"/>
              </a:spcBef>
              <a:spcAft>
                <a:spcPts val="600"/>
              </a:spcAft>
            </a:pPr>
            <a:r>
              <a:rPr lang="en-US" dirty="0"/>
              <a:t>Compare and contrast how the current challenges facing ERCOT are different than previous challenges</a:t>
            </a:r>
          </a:p>
          <a:p>
            <a:pPr lvl="2">
              <a:spcBef>
                <a:spcPts val="600"/>
              </a:spcBef>
              <a:spcAft>
                <a:spcPts val="600"/>
              </a:spcAft>
            </a:pPr>
            <a:r>
              <a:rPr lang="en-US" dirty="0"/>
              <a:t>Show the list of RAS installations since 2000</a:t>
            </a:r>
          </a:p>
          <a:p>
            <a:pPr lvl="2">
              <a:spcBef>
                <a:spcPts val="600"/>
              </a:spcBef>
              <a:spcAft>
                <a:spcPts val="600"/>
              </a:spcAft>
            </a:pPr>
            <a:r>
              <a:rPr lang="en-US" dirty="0"/>
              <a:t>Are new installations different than the historical installations? If yes, please explain</a:t>
            </a:r>
          </a:p>
          <a:p>
            <a:pPr lvl="1">
              <a:spcBef>
                <a:spcPts val="600"/>
              </a:spcBef>
              <a:spcAft>
                <a:spcPts val="600"/>
              </a:spcAft>
            </a:pPr>
            <a:r>
              <a:rPr lang="en-US" dirty="0"/>
              <a:t>Collaborate with market participants to find ways to address reliability concerns </a:t>
            </a:r>
            <a:r>
              <a:rPr lang="en-US" u="sng" dirty="0"/>
              <a:t>and</a:t>
            </a:r>
            <a:r>
              <a:rPr lang="en-US" dirty="0"/>
              <a:t> minimizes the impacts to the market</a:t>
            </a:r>
          </a:p>
          <a:p>
            <a:pPr>
              <a:spcBef>
                <a:spcPts val="600"/>
              </a:spcBef>
              <a:spcAft>
                <a:spcPts val="600"/>
              </a:spcAft>
            </a:pPr>
            <a:r>
              <a:rPr lang="en-US" sz="2600" dirty="0"/>
              <a:t>In short, the goal of the joint CMWG / OWG working group is to find a way to address ERCOT’s new pain points, while reliably preserving historic levels of open grid access for all market participants</a:t>
            </a:r>
          </a:p>
        </p:txBody>
      </p:sp>
    </p:spTree>
    <p:extLst>
      <p:ext uri="{BB962C8B-B14F-4D97-AF65-F5344CB8AC3E}">
        <p14:creationId xmlns:p14="http://schemas.microsoft.com/office/powerpoint/2010/main" val="2864313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TotalTime>
  <Words>724</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NOGRR215 Discussion Points</vt:lpstr>
      <vt:lpstr>Managing an Open Access Grid is Challenging</vt:lpstr>
      <vt:lpstr>High Level RAS Overview</vt:lpstr>
      <vt:lpstr>Long History of RAS Use in ERCOT</vt:lpstr>
      <vt:lpstr>Technical and Compliance Overhead</vt:lpstr>
      <vt:lpstr>Proposed Motion for WMS Consideration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Clifton, Suzy</cp:lastModifiedBy>
  <cp:revision>34</cp:revision>
  <dcterms:created xsi:type="dcterms:W3CDTF">2020-07-02T17:02:53Z</dcterms:created>
  <dcterms:modified xsi:type="dcterms:W3CDTF">2020-07-07T13:17:36Z</dcterms:modified>
</cp:coreProperties>
</file>