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notesMasterIdLst>
    <p:notesMasterId r:id="rId7"/>
  </p:notesMasterIdLst>
  <p:sldIdLst>
    <p:sldId id="256" r:id="rId2"/>
    <p:sldId id="271" r:id="rId3"/>
    <p:sldId id="274" r:id="rId4"/>
    <p:sldId id="275" r:id="rId5"/>
    <p:sldId id="2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5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1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D1227-DC6E-0A4F-8FAD-7D6BD84C38E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58DD1-652E-5246-A55D-149085299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54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1175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7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81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70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19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66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24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08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2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5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8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0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4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05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5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4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D3AE16-2159-4F26-A7D3-0D10B303977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1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Wholesale Market Working Group Report to WMS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Detelich</a:t>
            </a:r>
          </a:p>
          <a:p>
            <a:r>
              <a:rPr lang="en-US" dirty="0"/>
              <a:t>Julia Harvey</a:t>
            </a:r>
          </a:p>
          <a:p>
            <a:r>
              <a:rPr lang="en-US" dirty="0"/>
              <a:t>July 8, 2020</a:t>
            </a:r>
          </a:p>
          <a:p>
            <a:r>
              <a:rPr lang="en-US" dirty="0"/>
              <a:t>From June 15 WMWG Meeting</a:t>
            </a:r>
          </a:p>
        </p:txBody>
      </p:sp>
    </p:spTree>
    <p:extLst>
      <p:ext uri="{BB962C8B-B14F-4D97-AF65-F5344CB8AC3E}">
        <p14:creationId xmlns:p14="http://schemas.microsoft.com/office/powerpoint/2010/main" val="300313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NPRR 1025 Remove Real-Time On-Line Reliability Deployment Price from Ancillary Service Imbalance Calculation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2133" y="2256462"/>
            <a:ext cx="7704667" cy="4114572"/>
          </a:xfrm>
        </p:spPr>
        <p:txBody>
          <a:bodyPr>
            <a:normAutofit/>
          </a:bodyPr>
          <a:lstStyle/>
          <a:p>
            <a:r>
              <a:rPr lang="en-US" dirty="0"/>
              <a:t>LCRA made presentation for the NPRR</a:t>
            </a:r>
          </a:p>
          <a:p>
            <a:r>
              <a:rPr lang="en-US" dirty="0"/>
              <a:t>Other market participants and the IMM added to the discussion</a:t>
            </a:r>
          </a:p>
          <a:p>
            <a:r>
              <a:rPr lang="en-US" dirty="0"/>
              <a:t>No consensus was reached or edits proposed</a:t>
            </a:r>
          </a:p>
          <a:p>
            <a:r>
              <a:rPr lang="en-US" dirty="0"/>
              <a:t>WMS can provide direction if further review by WMWG is requested</a:t>
            </a:r>
          </a:p>
        </p:txBody>
      </p:sp>
    </p:spTree>
    <p:extLst>
      <p:ext uri="{BB962C8B-B14F-4D97-AF65-F5344CB8AC3E}">
        <p14:creationId xmlns:p14="http://schemas.microsoft.com/office/powerpoint/2010/main" val="263709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Alternative Solutions to NPRR 991 issue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2133" y="2256462"/>
            <a:ext cx="7704667" cy="41145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WMWG discussed the following alternatives</a:t>
            </a:r>
          </a:p>
          <a:p>
            <a:pPr marL="630238" indent="-346075"/>
            <a:r>
              <a:rPr lang="en-US" dirty="0"/>
              <a:t>Alternative 1: Disallow PTP Obligation bid awards where bid price is exceeded due to the DAM price floor (requires mechanism to maintain revenue neutrality)</a:t>
            </a:r>
          </a:p>
          <a:p>
            <a:pPr marL="630238" indent="-346075"/>
            <a:r>
              <a:rPr lang="en-US" dirty="0"/>
              <a:t>Alternative 2: Create make-whole payment – not ready until further work is done on NPRR981</a:t>
            </a:r>
          </a:p>
          <a:p>
            <a:pPr marL="630238" indent="-346075"/>
            <a:r>
              <a:rPr lang="en-US" dirty="0"/>
              <a:t>Alternative 3: Remove the administrative price floor of -$251 in the DAM</a:t>
            </a:r>
          </a:p>
          <a:p>
            <a:r>
              <a:rPr lang="en-US" dirty="0"/>
              <a:t>Removal of the price floor of -$251 in the DAM gained the most consideration and WMWG would like the following analysis from ERCOT</a:t>
            </a:r>
          </a:p>
        </p:txBody>
      </p:sp>
    </p:spTree>
    <p:extLst>
      <p:ext uri="{BB962C8B-B14F-4D97-AF65-F5344CB8AC3E}">
        <p14:creationId xmlns:p14="http://schemas.microsoft.com/office/powerpoint/2010/main" val="3664071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Analysis of price floor of -$251 in the DAM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2133" y="2256462"/>
            <a:ext cx="7704667" cy="411457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Request ERCOT review when DAM has cleared below-$249 (We want to understand if the Market is naturally setting a floor itself)</a:t>
            </a:r>
          </a:p>
          <a:p>
            <a:pPr lvl="0"/>
            <a:r>
              <a:rPr lang="en-US" dirty="0"/>
              <a:t>Present to stakeholders those instances with any information stakeholders should have to make the decision on how to remedy the situation including:</a:t>
            </a:r>
          </a:p>
          <a:p>
            <a:pPr lvl="1"/>
            <a:r>
              <a:rPr lang="en-US" dirty="0"/>
              <a:t>Total impact drivers </a:t>
            </a:r>
          </a:p>
          <a:p>
            <a:pPr lvl="2"/>
            <a:r>
              <a:rPr lang="en-US" dirty="0"/>
              <a:t>Frequency</a:t>
            </a:r>
          </a:p>
          <a:p>
            <a:pPr lvl="2"/>
            <a:r>
              <a:rPr lang="en-US" dirty="0"/>
              <a:t>Total MWs involved </a:t>
            </a:r>
          </a:p>
          <a:p>
            <a:pPr lvl="2"/>
            <a:r>
              <a:rPr lang="en-US" dirty="0"/>
              <a:t>An idea of magnitude of trades involved</a:t>
            </a:r>
          </a:p>
          <a:p>
            <a:pPr lvl="1"/>
            <a:r>
              <a:rPr lang="en-US" dirty="0"/>
              <a:t>Trends or conditions that can cause this to happen</a:t>
            </a:r>
          </a:p>
          <a:p>
            <a:pPr lvl="1"/>
            <a:r>
              <a:rPr lang="en-US" dirty="0"/>
              <a:t>Any other information ERCOT finds that is pertinent.</a:t>
            </a:r>
          </a:p>
        </p:txBody>
      </p:sp>
    </p:spTree>
    <p:extLst>
      <p:ext uri="{BB962C8B-B14F-4D97-AF65-F5344CB8AC3E}">
        <p14:creationId xmlns:p14="http://schemas.microsoft.com/office/powerpoint/2010/main" val="628503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WMWG July 20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Meeting to be canceled unless urgent assignments are received</a:t>
            </a:r>
          </a:p>
          <a:p>
            <a:r>
              <a:rPr lang="en-US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957799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2537</TotalTime>
  <Words>266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Corbel</vt:lpstr>
      <vt:lpstr>Parallax</vt:lpstr>
      <vt:lpstr>Wholesale Market Working Group Report to WMS</vt:lpstr>
      <vt:lpstr>NPRR 1025 Remove Real-Time On-Line Reliability Deployment Price from Ancillary Service Imbalance Calculation</vt:lpstr>
      <vt:lpstr>Alternative Solutions to NPRR 991 issue</vt:lpstr>
      <vt:lpstr>Analysis of price floor of -$251 in the DAM</vt:lpstr>
      <vt:lpstr>Next meeting</vt:lpstr>
    </vt:vector>
  </TitlesOfParts>
  <Company>CPS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Action Items Review</dc:title>
  <dc:creator>Detelich, David J.</dc:creator>
  <cp:lastModifiedBy>Detelich, David J.</cp:lastModifiedBy>
  <cp:revision>196</cp:revision>
  <dcterms:created xsi:type="dcterms:W3CDTF">2019-02-22T15:15:24Z</dcterms:created>
  <dcterms:modified xsi:type="dcterms:W3CDTF">2020-07-06T21:13:41Z</dcterms:modified>
</cp:coreProperties>
</file>