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351" r:id="rId7"/>
    <p:sldId id="352" r:id="rId8"/>
    <p:sldId id="353" r:id="rId9"/>
    <p:sldId id="354" r:id="rId10"/>
    <p:sldId id="355" r:id="rId11"/>
    <p:sldId id="296" r:id="rId12"/>
  </p:sldIdLst>
  <p:sldSz cx="9144000" cy="6858000" type="screen4x3"/>
  <p:notesSz cx="6873875" cy="91281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5" autoAdjust="0"/>
    <p:restoredTop sz="89926" autoAdjust="0"/>
  </p:normalViewPr>
  <p:slideViewPr>
    <p:cSldViewPr showGuides="1">
      <p:cViewPr varScale="1">
        <p:scale>
          <a:sx n="94" d="100"/>
          <a:sy n="94" d="100"/>
        </p:scale>
        <p:origin x="1188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3018" y="2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69849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3018" y="8669849"/>
            <a:ext cx="2979302" cy="458276"/>
          </a:xfrm>
          <a:prstGeom prst="rect">
            <a:avLst/>
          </a:prstGeom>
        </p:spPr>
        <p:txBody>
          <a:bodyPr vert="horz" lIns="90151" tIns="45075" rIns="90151" bIns="4507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84213"/>
            <a:ext cx="4562475" cy="3422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3" tIns="45932" rIns="91863" bIns="459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335860"/>
            <a:ext cx="5499100" cy="4107656"/>
          </a:xfrm>
          <a:prstGeom prst="rect">
            <a:avLst/>
          </a:prstGeom>
        </p:spPr>
        <p:txBody>
          <a:bodyPr vert="horz" lIns="91863" tIns="45932" rIns="91863" bIns="4593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70135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3605" y="8670135"/>
            <a:ext cx="2978679" cy="456406"/>
          </a:xfrm>
          <a:prstGeom prst="rect">
            <a:avLst/>
          </a:prstGeom>
        </p:spPr>
        <p:txBody>
          <a:bodyPr vert="horz" lIns="91863" tIns="45932" rIns="91863" bIns="45932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3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raish@ercot.com" TargetMode="Externa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133600"/>
            <a:ext cx="5181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ERCOT Retail Demand Response Survey OBDRR022 and  Update</a:t>
            </a:r>
            <a:endParaRPr lang="en-US" dirty="0" smtClean="0"/>
          </a:p>
          <a:p>
            <a:endParaRPr lang="en-US" dirty="0"/>
          </a:p>
          <a:p>
            <a:pPr algn="ctr"/>
            <a:r>
              <a:rPr lang="en-US" sz="1600" dirty="0" smtClean="0"/>
              <a:t>Carl L Raish</a:t>
            </a:r>
            <a:endParaRPr lang="en-US" sz="1600" dirty="0"/>
          </a:p>
          <a:p>
            <a:pPr algn="ctr"/>
            <a:r>
              <a:rPr lang="en-US" sz="1600" dirty="0" smtClean="0"/>
              <a:t>Principal Load Profiling and Modeling</a:t>
            </a:r>
            <a:endParaRPr lang="en-US" sz="1600" dirty="0"/>
          </a:p>
          <a:p>
            <a:pPr algn="ctr"/>
            <a:endParaRPr lang="en-US" dirty="0"/>
          </a:p>
          <a:p>
            <a:pPr algn="ctr"/>
            <a:r>
              <a:rPr lang="en-US" sz="1600" dirty="0" smtClean="0"/>
              <a:t>Retail Market Subcommittee – July </a:t>
            </a:r>
            <a:r>
              <a:rPr lang="en-US" sz="1600" dirty="0" smtClean="0"/>
              <a:t>14, </a:t>
            </a:r>
            <a:r>
              <a:rPr lang="en-US" sz="1600" dirty="0" smtClean="0"/>
              <a:t>2020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OBDRR022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altLang="en-US" sz="2200" dirty="0" smtClean="0"/>
              <a:t>ERCOT, REPs and NOIEs have collaborated on revisions to the OBD</a:t>
            </a:r>
          </a:p>
          <a:p>
            <a:pPr lvl="1">
              <a:defRPr/>
            </a:pPr>
            <a:endParaRPr lang="en-US" altLang="en-US" sz="800" dirty="0" smtClean="0"/>
          </a:p>
          <a:p>
            <a:pPr lvl="1">
              <a:defRPr/>
            </a:pPr>
            <a:r>
              <a:rPr lang="en-US" altLang="en-US" sz="2200" dirty="0" smtClean="0"/>
              <a:t> Being considered today at WMS; on the agenda for RMS on June 14.</a:t>
            </a:r>
          </a:p>
          <a:p>
            <a:pPr lvl="1">
              <a:defRPr/>
            </a:pPr>
            <a:endParaRPr lang="en-US" altLang="en-US" sz="800" dirty="0"/>
          </a:p>
          <a:p>
            <a:pPr lvl="1">
              <a:defRPr/>
            </a:pPr>
            <a:r>
              <a:rPr lang="en-US" altLang="en-US" sz="2200" dirty="0" smtClean="0"/>
              <a:t>If approval recommended will be considered at July 29 TAC and can be in effect for August 1 start of the DR Survey.</a:t>
            </a:r>
          </a:p>
          <a:p>
            <a:pPr lvl="1">
              <a:defRPr/>
            </a:pPr>
            <a:endParaRPr lang="en-US" altLang="en-US" sz="800" dirty="0" smtClean="0"/>
          </a:p>
          <a:p>
            <a:pPr lvl="1">
              <a:defRPr/>
            </a:pPr>
            <a:r>
              <a:rPr lang="en-US" altLang="en-US" sz="2200" dirty="0" smtClean="0"/>
              <a:t>OBDRR does not change the intent of the current OBD language … primarily administrative and clarifying language changes.</a:t>
            </a:r>
          </a:p>
          <a:p>
            <a:pPr lvl="2">
              <a:defRPr/>
            </a:pPr>
            <a:r>
              <a:rPr lang="en-US" altLang="en-US" sz="1800" smtClean="0"/>
              <a:t>Largely </a:t>
            </a:r>
            <a:r>
              <a:rPr lang="en-US" altLang="en-US" sz="1800" smtClean="0"/>
              <a:t>involve </a:t>
            </a:r>
            <a:r>
              <a:rPr lang="en-US" altLang="en-US" sz="1800" dirty="0" smtClean="0"/>
              <a:t>Appendix A - Category Definitions</a:t>
            </a:r>
            <a:endParaRPr lang="en-US" alt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0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Survey Dates for 2020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altLang="en-US" sz="2200" dirty="0" smtClean="0"/>
              <a:t>August 1: Market notice to all REPs and NOIEs (TDSPs and QSEs).</a:t>
            </a:r>
          </a:p>
          <a:p>
            <a:pPr marL="457200" lvl="1" indent="0">
              <a:buNone/>
              <a:defRPr/>
            </a:pPr>
            <a:endParaRPr lang="en-US" altLang="en-US" sz="2200" dirty="0" smtClean="0"/>
          </a:p>
          <a:p>
            <a:pPr lvl="1">
              <a:defRPr/>
            </a:pPr>
            <a:r>
              <a:rPr lang="en-US" altLang="en-US" sz="2200" dirty="0" smtClean="0"/>
              <a:t>August 1: Official notice provided to Authorized Representatives of REPs and NOIEs regarding participation.</a:t>
            </a:r>
          </a:p>
          <a:p>
            <a:pPr lvl="2">
              <a:defRPr/>
            </a:pPr>
            <a:r>
              <a:rPr lang="en-US" altLang="en-US" sz="1800" dirty="0" smtClean="0"/>
              <a:t>Preliminary notice was sent in February.</a:t>
            </a:r>
          </a:p>
          <a:p>
            <a:pPr lvl="2">
              <a:defRPr/>
            </a:pPr>
            <a:r>
              <a:rPr lang="en-US" altLang="en-US" sz="1800" dirty="0" smtClean="0"/>
              <a:t>August 1 lists will be somewhat different.</a:t>
            </a:r>
          </a:p>
          <a:p>
            <a:pPr lvl="2">
              <a:defRPr/>
            </a:pPr>
            <a:r>
              <a:rPr lang="en-US" altLang="en-US" sz="1800" dirty="0" smtClean="0"/>
              <a:t>NOIE participation based on 2019 summer non-coincident peak.</a:t>
            </a:r>
          </a:p>
          <a:p>
            <a:pPr lvl="2">
              <a:defRPr/>
            </a:pPr>
            <a:r>
              <a:rPr lang="en-US" altLang="en-US" sz="1800" dirty="0" smtClean="0"/>
              <a:t>REP lists may change based on any changes in REP associations.</a:t>
            </a:r>
          </a:p>
          <a:p>
            <a:pPr lvl="1">
              <a:defRPr/>
            </a:pPr>
            <a:endParaRPr lang="en-US" altLang="en-US" sz="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9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Survey Dates for 2020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altLang="en-US" sz="2200" dirty="0" smtClean="0"/>
              <a:t>August 15: Participating REPs and NOIEs submit responses to ERCOT indicating whether they expect to have Demand/Price response programs operating on Sep 1.</a:t>
            </a:r>
          </a:p>
          <a:p>
            <a:pPr lvl="2">
              <a:defRPr/>
            </a:pPr>
            <a:r>
              <a:rPr lang="en-US" altLang="en-US" sz="1800" dirty="0" smtClean="0"/>
              <a:t>Response required whether ‘yes’ or ‘no’.</a:t>
            </a:r>
          </a:p>
          <a:p>
            <a:pPr lvl="2">
              <a:defRPr/>
            </a:pPr>
            <a:r>
              <a:rPr lang="en-US" altLang="en-US" sz="1800" dirty="0" smtClean="0"/>
              <a:t>Identify any contact people other than Authorized Rep to be copied on survey related communications.</a:t>
            </a:r>
            <a:endParaRPr lang="en-US" altLang="en-US" sz="2200" dirty="0"/>
          </a:p>
          <a:p>
            <a:pPr lvl="2">
              <a:defRPr/>
            </a:pPr>
            <a:r>
              <a:rPr lang="en-US" altLang="en-US" sz="2000" dirty="0" smtClean="0"/>
              <a:t>For NOIEs, an indication of whether the NOIE TDSP or LSE administers the DR/PR programs.</a:t>
            </a:r>
          </a:p>
          <a:p>
            <a:pPr lvl="2">
              <a:defRPr/>
            </a:pPr>
            <a:r>
              <a:rPr lang="en-US" altLang="en-US" sz="2000" dirty="0" smtClean="0"/>
              <a:t>REPs indicate whether they will be submitting via NAESB or with Secure File Share.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75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Survey Dates for 2020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altLang="en-US" sz="2200" dirty="0" smtClean="0"/>
              <a:t>September </a:t>
            </a:r>
            <a:r>
              <a:rPr lang="en-US" altLang="en-US" sz="2200" dirty="0"/>
              <a:t>1: Snapshot date … submissions to ERCOT based active participants on this date.</a:t>
            </a:r>
          </a:p>
          <a:p>
            <a:pPr lvl="2">
              <a:defRPr/>
            </a:pPr>
            <a:r>
              <a:rPr lang="en-US" altLang="en-US" sz="2000" dirty="0"/>
              <a:t>REPS may begin submitting ESIID </a:t>
            </a:r>
            <a:r>
              <a:rPr lang="en-US" altLang="en-US" sz="2000" dirty="0" smtClean="0"/>
              <a:t>participation information</a:t>
            </a:r>
          </a:p>
          <a:p>
            <a:pPr lvl="2">
              <a:defRPr/>
            </a:pPr>
            <a:r>
              <a:rPr lang="en-US" altLang="en-US" sz="2000" dirty="0" smtClean="0"/>
              <a:t>REPs may submit requests for ERCOT ESIID file to use for pre-validation of files submitted to ERCOT.</a:t>
            </a:r>
          </a:p>
          <a:p>
            <a:pPr lvl="2">
              <a:defRPr/>
            </a:pPr>
            <a:r>
              <a:rPr lang="en-US" altLang="en-US" sz="2000" dirty="0" smtClean="0"/>
              <a:t>ERCOT will create the files on or before September 11.</a:t>
            </a:r>
          </a:p>
          <a:p>
            <a:pPr lvl="2">
              <a:defRPr/>
            </a:pPr>
            <a:r>
              <a:rPr lang="en-US" altLang="en-US" sz="2000" dirty="0" smtClean="0"/>
              <a:t>Files will be distributed using the Secure File Share application.</a:t>
            </a:r>
          </a:p>
          <a:p>
            <a:pPr lvl="2">
              <a:defRPr/>
            </a:pPr>
            <a:endParaRPr lang="en-US" altLang="en-US" sz="2000" dirty="0"/>
          </a:p>
          <a:p>
            <a:pPr lvl="1">
              <a:defRPr/>
            </a:pPr>
            <a:r>
              <a:rPr lang="en-US" altLang="en-US" sz="2200" dirty="0" smtClean="0"/>
              <a:t>October 15: date for REPs to have submitted an ESIID file and if applicable on Event File.</a:t>
            </a:r>
          </a:p>
          <a:p>
            <a:pPr lvl="2">
              <a:defRPr/>
            </a:pPr>
            <a:r>
              <a:rPr lang="en-US" altLang="en-US" sz="1800" dirty="0" smtClean="0"/>
              <a:t>ERCOT validation files sent back to REPs in two business days.</a:t>
            </a:r>
          </a:p>
          <a:p>
            <a:pPr lvl="2">
              <a:defRPr/>
            </a:pPr>
            <a:r>
              <a:rPr lang="en-US" altLang="en-US" sz="1800" dirty="0" smtClean="0"/>
              <a:t>REPs are encouraged to correct and resubmit files as soon as possible.</a:t>
            </a:r>
            <a:endParaRPr lang="en-US" alt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6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Survey Dates for 2020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en-US" altLang="en-US" sz="2200" dirty="0" smtClean="0"/>
              <a:t>October 31</a:t>
            </a:r>
            <a:r>
              <a:rPr lang="en-US" altLang="en-US" sz="2200" dirty="0"/>
              <a:t>: </a:t>
            </a:r>
            <a:r>
              <a:rPr lang="en-US" altLang="en-US" sz="2200" dirty="0" smtClean="0"/>
              <a:t>Deadline for REP and NOIE file submissions.</a:t>
            </a:r>
          </a:p>
          <a:p>
            <a:pPr lvl="2">
              <a:defRPr/>
            </a:pPr>
            <a:r>
              <a:rPr lang="en-US" altLang="en-US" sz="1800" dirty="0" smtClean="0"/>
              <a:t>REP files corrected/resubmitted and meet the accuracy target (95% of submitted ESIIDs with no errors).</a:t>
            </a:r>
          </a:p>
          <a:p>
            <a:pPr lvl="2">
              <a:defRPr/>
            </a:pPr>
            <a:r>
              <a:rPr lang="en-US" altLang="en-US" sz="1800" dirty="0" smtClean="0"/>
              <a:t>ERCOT will notify REPs as soon as the target is met during the submission process.</a:t>
            </a:r>
          </a:p>
          <a:p>
            <a:pPr lvl="2">
              <a:defRPr/>
            </a:pPr>
            <a:r>
              <a:rPr lang="en-US" altLang="en-US" sz="1800" dirty="0" smtClean="0"/>
              <a:t>REP event files (required even if no events) consistent with ESIID participation files.</a:t>
            </a:r>
          </a:p>
          <a:p>
            <a:pPr lvl="2">
              <a:defRPr/>
            </a:pPr>
            <a:r>
              <a:rPr lang="en-US" altLang="en-US" sz="2000" dirty="0" smtClean="0"/>
              <a:t>NOIE files of participation counts and event lists.</a:t>
            </a:r>
          </a:p>
          <a:p>
            <a:pPr lvl="2">
              <a:defRPr/>
            </a:pPr>
            <a:endParaRPr lang="en-US" altLang="en-US" sz="2000" dirty="0"/>
          </a:p>
          <a:p>
            <a:pPr lvl="1">
              <a:defRPr/>
            </a:pPr>
            <a:r>
              <a:rPr lang="en-US" altLang="en-US" sz="2200" dirty="0" smtClean="0"/>
              <a:t>November 7: </a:t>
            </a:r>
            <a:r>
              <a:rPr lang="en-US" altLang="en-US" sz="2200" dirty="0"/>
              <a:t>Deadline for </a:t>
            </a:r>
            <a:r>
              <a:rPr lang="en-US" altLang="en-US" sz="2200" dirty="0" smtClean="0"/>
              <a:t>NOIEs to resolve any discrepancies identified by ERCOT.</a:t>
            </a:r>
          </a:p>
          <a:p>
            <a:pPr lvl="1">
              <a:defRPr/>
            </a:pPr>
            <a:endParaRPr lang="en-US" altLang="en-US" sz="2200" dirty="0"/>
          </a:p>
          <a:p>
            <a:pPr lvl="1">
              <a:defRPr/>
            </a:pPr>
            <a:r>
              <a:rPr lang="en-US" altLang="en-US" sz="2200" dirty="0" smtClean="0"/>
              <a:t>December 15: ERCOT report posted to MIS.</a:t>
            </a:r>
            <a:endParaRPr lang="en-US" alt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8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860800" y="2065338"/>
            <a:ext cx="1136650" cy="1925637"/>
            <a:chOff x="1968" y="672"/>
            <a:chExt cx="1416" cy="2400"/>
          </a:xfrm>
        </p:grpSpPr>
        <p:pic>
          <p:nvPicPr>
            <p:cNvPr id="6" name="Picture 4" descr="MCj03403080000[1]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672"/>
              <a:ext cx="1416" cy="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496" y="1008"/>
              <a:ext cx="576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0">
                  <a:latin typeface="Britannic Bold" panose="020B0903060703020204" pitchFamily="34" charset="0"/>
                </a:rPr>
                <a:t>ON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496" y="2353"/>
              <a:ext cx="739" cy="3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400" b="0">
                  <a:latin typeface="Britannic Bold" panose="020B0903060703020204" pitchFamily="34" charset="0"/>
                </a:rPr>
                <a:t>OFF</a:t>
              </a:r>
            </a:p>
          </p:txBody>
        </p:sp>
      </p:grp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33600" y="5068888"/>
            <a:ext cx="502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3205163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2051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051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>
                <a:hlinkClick r:id="rId3"/>
              </a:rPr>
              <a:t>craish@ercot.com</a:t>
            </a:r>
            <a:r>
              <a:rPr lang="en-US" altLang="en-US" sz="1800" b="0"/>
              <a:t>	512/248-3876</a:t>
            </a:r>
          </a:p>
        </p:txBody>
      </p:sp>
    </p:spTree>
    <p:extLst>
      <p:ext uri="{BB962C8B-B14F-4D97-AF65-F5344CB8AC3E}">
        <p14:creationId xmlns:p14="http://schemas.microsoft.com/office/powerpoint/2010/main" val="297115977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21966</TotalTime>
  <Words>485</Words>
  <Application>Microsoft Office PowerPoint</Application>
  <PresentationFormat>On-screen Show (4:3)</PresentationFormat>
  <Paragraphs>60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Britannic Bold</vt:lpstr>
      <vt:lpstr>Calibri</vt:lpstr>
      <vt:lpstr>1_Custom Design</vt:lpstr>
      <vt:lpstr>Office Theme</vt:lpstr>
      <vt:lpstr>PowerPoint Presentation</vt:lpstr>
      <vt:lpstr>OBDRR022</vt:lpstr>
      <vt:lpstr>Key Survey Dates for 2020</vt:lpstr>
      <vt:lpstr>Key Survey Dates for 2020</vt:lpstr>
      <vt:lpstr>Key Survey Dates for 2020</vt:lpstr>
      <vt:lpstr>Key Survey Dates for 2020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Raish, Carl</cp:lastModifiedBy>
  <cp:revision>353</cp:revision>
  <cp:lastPrinted>2020-02-20T00:38:16Z</cp:lastPrinted>
  <dcterms:created xsi:type="dcterms:W3CDTF">2016-01-21T15:20:31Z</dcterms:created>
  <dcterms:modified xsi:type="dcterms:W3CDTF">2020-07-06T18:52:32Z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