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6"/>
  </p:notesMasterIdLst>
  <p:handoutMasterIdLst>
    <p:handoutMasterId r:id="rId17"/>
  </p:handoutMasterIdLst>
  <p:sldIdLst>
    <p:sldId id="260" r:id="rId6"/>
    <p:sldId id="301" r:id="rId7"/>
    <p:sldId id="302" r:id="rId8"/>
    <p:sldId id="306" r:id="rId9"/>
    <p:sldId id="307" r:id="rId10"/>
    <p:sldId id="308" r:id="rId11"/>
    <p:sldId id="310" r:id="rId12"/>
    <p:sldId id="312" r:id="rId13"/>
    <p:sldId id="313" r:id="rId14"/>
    <p:sldId id="305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732" autoAdjust="0"/>
  </p:normalViewPr>
  <p:slideViewPr>
    <p:cSldViewPr showGuides="1">
      <p:cViewPr varScale="1">
        <p:scale>
          <a:sx n="119" d="100"/>
          <a:sy n="119" d="100"/>
        </p:scale>
        <p:origin x="1296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7/6/2020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1828562"/>
            <a:ext cx="52578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chemeClr val="tx2"/>
                </a:solidFill>
              </a:rPr>
              <a:t>KTC </a:t>
            </a:r>
            <a:r>
              <a:rPr lang="en-US" sz="2400">
                <a:solidFill>
                  <a:schemeClr val="tx2"/>
                </a:solidFill>
              </a:rPr>
              <a:t>7</a:t>
            </a:r>
            <a:r>
              <a:rPr lang="en-US" sz="2400" smtClean="0">
                <a:solidFill>
                  <a:schemeClr val="tx2"/>
                </a:solidFill>
              </a:rPr>
              <a:t> </a:t>
            </a:r>
            <a:r>
              <a:rPr lang="en-US" sz="2400" dirty="0" smtClean="0">
                <a:solidFill>
                  <a:schemeClr val="tx2"/>
                </a:solidFill>
              </a:rPr>
              <a:t>Item 6</a:t>
            </a:r>
          </a:p>
          <a:p>
            <a:endParaRPr lang="en-US" sz="2400" dirty="0" smtClean="0">
              <a:solidFill>
                <a:schemeClr val="tx2"/>
              </a:solidFill>
            </a:endParaRPr>
          </a:p>
          <a:p>
            <a:r>
              <a:rPr lang="en-US" sz="2400" dirty="0" smtClean="0">
                <a:solidFill>
                  <a:schemeClr val="tx2"/>
                </a:solidFill>
              </a:rPr>
              <a:t>ESR Reliability Instructions and Associated Settlement</a:t>
            </a:r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David Maggio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BESTF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December 6, 2019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Acronyms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24779"/>
            <a:ext cx="3581400" cy="5052221"/>
          </a:xfrm>
        </p:spPr>
        <p:txBody>
          <a:bodyPr/>
          <a:lstStyle/>
          <a:p>
            <a:r>
              <a:rPr lang="en-US" sz="1600" dirty="0" smtClean="0"/>
              <a:t>Ancillary Service (AS)</a:t>
            </a:r>
          </a:p>
          <a:p>
            <a:r>
              <a:rPr lang="en-US" sz="1600" dirty="0" smtClean="0"/>
              <a:t>Battery Energy Storage Task Force (BESTF)</a:t>
            </a:r>
          </a:p>
          <a:p>
            <a:r>
              <a:rPr lang="en-US" sz="1600" dirty="0" smtClean="0"/>
              <a:t>Current Operating Plan (COP)</a:t>
            </a:r>
          </a:p>
          <a:p>
            <a:r>
              <a:rPr lang="en-US" sz="1600" dirty="0" smtClean="0"/>
              <a:t>Day-Ahead Market (DAM)</a:t>
            </a:r>
          </a:p>
          <a:p>
            <a:r>
              <a:rPr lang="en-US" sz="1600" dirty="0" smtClean="0"/>
              <a:t>Day-Ahead Reliability Unit Commitment (DRUC)</a:t>
            </a:r>
          </a:p>
          <a:p>
            <a:r>
              <a:rPr lang="en-US" sz="1600" dirty="0" smtClean="0"/>
              <a:t>Energy Offer Curve (EOC)</a:t>
            </a:r>
          </a:p>
          <a:p>
            <a:r>
              <a:rPr lang="en-US" sz="1600" dirty="0" smtClean="0"/>
              <a:t>Energy Storage Resource (ESR)</a:t>
            </a:r>
          </a:p>
          <a:p>
            <a:r>
              <a:rPr lang="en-US" sz="1600" dirty="0" smtClean="0"/>
              <a:t>High Dispatch Limit (HDL)</a:t>
            </a:r>
          </a:p>
          <a:p>
            <a:r>
              <a:rPr lang="en-US" sz="1600" dirty="0" smtClean="0"/>
              <a:t>Hourly Reliability Unit Commitment (HRUC)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610100" y="1424778"/>
            <a:ext cx="3581400" cy="5052221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 smtClean="0"/>
              <a:t>Key Topic/Concept (KTC)</a:t>
            </a:r>
          </a:p>
          <a:p>
            <a:r>
              <a:rPr lang="en-US" sz="1600" dirty="0" smtClean="0"/>
              <a:t>Low Dispatch Limit (LDL)</a:t>
            </a:r>
          </a:p>
          <a:p>
            <a:r>
              <a:rPr lang="en-US" sz="1600" dirty="0" smtClean="0"/>
              <a:t>Mitigated Offer Cap (MOC)</a:t>
            </a:r>
          </a:p>
          <a:p>
            <a:r>
              <a:rPr lang="en-US" sz="1600" dirty="0" smtClean="0"/>
              <a:t>Qualified Scheduling Entity (QSE)</a:t>
            </a:r>
          </a:p>
          <a:p>
            <a:r>
              <a:rPr lang="en-US" sz="1600" dirty="0" smtClean="0"/>
              <a:t>Reliability Unit Commitment (RUC)</a:t>
            </a:r>
          </a:p>
          <a:p>
            <a:r>
              <a:rPr lang="en-US" sz="1600" dirty="0" smtClean="0"/>
              <a:t>Security-Constrained Economic Dispatch (SCED)</a:t>
            </a:r>
          </a:p>
          <a:p>
            <a:r>
              <a:rPr lang="en-US" sz="1600" dirty="0" smtClean="0"/>
              <a:t>System-Wide Offer Cap (SWCAP)</a:t>
            </a:r>
          </a:p>
          <a:p>
            <a:r>
              <a:rPr lang="en-US" sz="1600" dirty="0" smtClean="0"/>
              <a:t>Wholesale Storage Load (WSL)</a:t>
            </a:r>
          </a:p>
        </p:txBody>
      </p:sp>
    </p:spTree>
    <p:extLst>
      <p:ext uri="{BB962C8B-B14F-4D97-AF65-F5344CB8AC3E}">
        <p14:creationId xmlns:p14="http://schemas.microsoft.com/office/powerpoint/2010/main" val="692227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052221"/>
          </a:xfrm>
        </p:spPr>
        <p:txBody>
          <a:bodyPr/>
          <a:lstStyle/>
          <a:p>
            <a:r>
              <a:rPr lang="en-US" sz="2000" dirty="0" smtClean="0"/>
              <a:t>With the KTC language that already has consensus and other discussions at BESTF, the expectation is that ESRs will not be committed through the current DRUC/HRUC processes.</a:t>
            </a:r>
          </a:p>
          <a:p>
            <a:pPr lvl="1"/>
            <a:r>
              <a:rPr lang="en-US" sz="1800" dirty="0" smtClean="0"/>
              <a:t>Because </a:t>
            </a:r>
            <a:r>
              <a:rPr lang="en-US" sz="1800" dirty="0"/>
              <a:t>of the very short lead-times, </a:t>
            </a:r>
            <a:r>
              <a:rPr lang="en-US" sz="1800" dirty="0" smtClean="0"/>
              <a:t>expect that commitment </a:t>
            </a:r>
            <a:r>
              <a:rPr lang="en-US" sz="1800" dirty="0"/>
              <a:t>recommendations for ESRs </a:t>
            </a:r>
            <a:r>
              <a:rPr lang="en-US" sz="1800" dirty="0" smtClean="0"/>
              <a:t>can be deferred </a:t>
            </a:r>
            <a:r>
              <a:rPr lang="en-US" sz="1800" dirty="0"/>
              <a:t>in the RUC process by the ERCOT </a:t>
            </a:r>
            <a:r>
              <a:rPr lang="en-US" sz="1800" dirty="0" smtClean="0"/>
              <a:t>Operator</a:t>
            </a:r>
          </a:p>
          <a:p>
            <a:pPr lvl="1"/>
            <a:r>
              <a:rPr lang="en-US" sz="1800" dirty="0" smtClean="0"/>
              <a:t>Don’t typically expect ESRs to have an “OFF” status, particularly in the COP.  When would an ESR be “off-line but available for commitment in the DAM and RUC”?</a:t>
            </a:r>
          </a:p>
          <a:p>
            <a:pPr lvl="1"/>
            <a:endParaRPr lang="en-US" sz="1400" dirty="0"/>
          </a:p>
          <a:p>
            <a:r>
              <a:rPr lang="en-US" sz="2000" dirty="0" smtClean="0"/>
              <a:t>However, there may be rare circumstances in which ERCOT will have to give reliability instructions to ESRs to operate at a certain level when they are physically able to do so.</a:t>
            </a:r>
          </a:p>
          <a:p>
            <a:endParaRPr lang="en-US" sz="1400" dirty="0"/>
          </a:p>
          <a:p>
            <a:r>
              <a:rPr lang="en-US" sz="2000" dirty="0" smtClean="0"/>
              <a:t>With that potential condition, would like to discuss current thoughts on the mechanisms for those instructions, as well as, any associated Settlement for those cases.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076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 for issuing reliability directives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334000"/>
          </a:xfrm>
        </p:spPr>
        <p:txBody>
          <a:bodyPr/>
          <a:lstStyle/>
          <a:p>
            <a:r>
              <a:rPr lang="en-US" sz="2000" dirty="0" smtClean="0"/>
              <a:t>With the </a:t>
            </a:r>
            <a:r>
              <a:rPr lang="en-US" sz="2000" dirty="0"/>
              <a:t>very short </a:t>
            </a:r>
            <a:r>
              <a:rPr lang="en-US" sz="2000" dirty="0" smtClean="0"/>
              <a:t>lead-times, expectation is that any instructions to ESRs would occur in the Operating Hour based real-time system conditions and telemetry for the Resource.</a:t>
            </a:r>
          </a:p>
          <a:p>
            <a:endParaRPr lang="en-US" sz="1000" dirty="0" smtClean="0"/>
          </a:p>
          <a:p>
            <a:r>
              <a:rPr lang="en-US" sz="2000" dirty="0" smtClean="0"/>
              <a:t>In the case where the ESR is on-line and available but the issue is not being resolved through typical SCED dispatch, the ESR dispatch would be modified through HDL or LDL overrides (or some equivalent).</a:t>
            </a:r>
          </a:p>
          <a:p>
            <a:pPr lvl="1"/>
            <a:r>
              <a:rPr lang="en-US" sz="1800" dirty="0" smtClean="0"/>
              <a:t>This aligns with other Resource types, but different Settlement may be needed.</a:t>
            </a:r>
          </a:p>
          <a:p>
            <a:pPr lvl="1"/>
            <a:endParaRPr lang="en-US" sz="1000" dirty="0"/>
          </a:p>
          <a:p>
            <a:r>
              <a:rPr lang="en-US" sz="2000" dirty="0" smtClean="0"/>
              <a:t>In the case where the ESR has a telemetered Resource status of “OFF,” the ESR would receive a Verbal RUC instruction (or some equivalent).</a:t>
            </a:r>
          </a:p>
          <a:p>
            <a:pPr lvl="1"/>
            <a:r>
              <a:rPr lang="en-US" sz="1800" dirty="0" smtClean="0"/>
              <a:t>Not needed if “OFF” isn’t a status used by ESRs</a:t>
            </a:r>
          </a:p>
          <a:p>
            <a:pPr lvl="1"/>
            <a:r>
              <a:rPr lang="en-US" sz="1800" dirty="0" smtClean="0"/>
              <a:t>Again aligns </a:t>
            </a:r>
            <a:r>
              <a:rPr lang="en-US" sz="1800" dirty="0"/>
              <a:t>with other Resource types, but different Settlement may be needed</a:t>
            </a:r>
            <a:r>
              <a:rPr lang="en-US" sz="1800" dirty="0" smtClean="0"/>
              <a:t>.  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1228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 for issuing reliability directives cont.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10600" cy="50292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Focusing on LDL and HDL overrides:</a:t>
            </a:r>
          </a:p>
          <a:p>
            <a:pPr marL="0" indent="0">
              <a:buNone/>
            </a:pPr>
            <a:endParaRPr lang="en-US" sz="1000" dirty="0" smtClean="0"/>
          </a:p>
          <a:p>
            <a:r>
              <a:rPr lang="en-US" sz="2000" dirty="0" smtClean="0"/>
              <a:t>LDL overrides could take the following forms:</a:t>
            </a:r>
          </a:p>
          <a:p>
            <a:pPr lvl="1"/>
            <a:r>
              <a:rPr lang="en-US" sz="1800" dirty="0" smtClean="0"/>
              <a:t>Instruction for ESR to charge less</a:t>
            </a:r>
          </a:p>
          <a:p>
            <a:pPr lvl="1"/>
            <a:r>
              <a:rPr lang="en-US" sz="1800" dirty="0" smtClean="0"/>
              <a:t>Instruction for ESR to go from charging to discharging</a:t>
            </a:r>
          </a:p>
          <a:p>
            <a:pPr lvl="1"/>
            <a:r>
              <a:rPr lang="en-US" sz="1800" dirty="0" smtClean="0"/>
              <a:t>Instruction for ESR to discharge more</a:t>
            </a:r>
          </a:p>
          <a:p>
            <a:endParaRPr lang="en-US" sz="1000" dirty="0" smtClean="0"/>
          </a:p>
          <a:p>
            <a:pPr lvl="1"/>
            <a:endParaRPr lang="en-US" sz="1000" dirty="0" smtClean="0"/>
          </a:p>
          <a:p>
            <a:r>
              <a:rPr lang="en-US" sz="2000" dirty="0" smtClean="0"/>
              <a:t>HDL </a:t>
            </a:r>
            <a:r>
              <a:rPr lang="en-US" sz="2000" dirty="0"/>
              <a:t>overrides could take the following forms:</a:t>
            </a:r>
          </a:p>
          <a:p>
            <a:pPr lvl="1"/>
            <a:r>
              <a:rPr lang="en-US" sz="1800" dirty="0"/>
              <a:t>Instruction for ESR to </a:t>
            </a:r>
            <a:r>
              <a:rPr lang="en-US" sz="1800" dirty="0" smtClean="0"/>
              <a:t>discharge </a:t>
            </a:r>
            <a:r>
              <a:rPr lang="en-US" sz="1800" dirty="0"/>
              <a:t>less</a:t>
            </a:r>
          </a:p>
          <a:p>
            <a:pPr lvl="1"/>
            <a:r>
              <a:rPr lang="en-US" sz="1800" dirty="0"/>
              <a:t>Instruction for ESR to go </a:t>
            </a:r>
            <a:r>
              <a:rPr lang="en-US" sz="1800" dirty="0" smtClean="0"/>
              <a:t>from discharging to charging</a:t>
            </a:r>
            <a:endParaRPr lang="en-US" sz="1800" dirty="0"/>
          </a:p>
          <a:p>
            <a:pPr lvl="1"/>
            <a:r>
              <a:rPr lang="en-US" sz="1800" dirty="0"/>
              <a:t>Instruction for ESR to </a:t>
            </a:r>
            <a:r>
              <a:rPr lang="en-US" sz="1800" dirty="0" smtClean="0"/>
              <a:t>charge more</a:t>
            </a:r>
          </a:p>
          <a:p>
            <a:pPr lvl="1"/>
            <a:endParaRPr lang="en-US" sz="1000" dirty="0" smtClean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22270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10600" cy="518318"/>
          </a:xfrm>
        </p:spPr>
        <p:txBody>
          <a:bodyPr/>
          <a:lstStyle/>
          <a:p>
            <a:r>
              <a:rPr lang="en-US" dirty="0" smtClean="0"/>
              <a:t>Current Settlement for these types of 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181600"/>
          </a:xfrm>
        </p:spPr>
        <p:txBody>
          <a:bodyPr/>
          <a:lstStyle/>
          <a:p>
            <a:r>
              <a:rPr lang="en-US" sz="2000" dirty="0"/>
              <a:t>LDL overrides</a:t>
            </a:r>
          </a:p>
          <a:p>
            <a:pPr lvl="1"/>
            <a:r>
              <a:rPr lang="en-US" sz="1800" dirty="0"/>
              <a:t>Settled through “Emergency Operations Settlement”</a:t>
            </a:r>
          </a:p>
          <a:p>
            <a:pPr lvl="1"/>
            <a:r>
              <a:rPr lang="en-US" sz="1800" dirty="0"/>
              <a:t>Looks at the inconsistency between prices and Base Points, where the price is not sufficient to cover </a:t>
            </a:r>
            <a:r>
              <a:rPr lang="en-US" sz="1800" dirty="0" smtClean="0"/>
              <a:t>the cost </a:t>
            </a:r>
            <a:r>
              <a:rPr lang="en-US" sz="1800" dirty="0"/>
              <a:t>of the Resource.  Cost is </a:t>
            </a:r>
            <a:r>
              <a:rPr lang="en-US" sz="1800" dirty="0" smtClean="0"/>
              <a:t>based </a:t>
            </a:r>
            <a:r>
              <a:rPr lang="en-US" sz="1800" dirty="0"/>
              <a:t>on the </a:t>
            </a:r>
            <a:r>
              <a:rPr lang="en-US" sz="1800" dirty="0" smtClean="0"/>
              <a:t>Resource’s EOC </a:t>
            </a:r>
            <a:r>
              <a:rPr lang="en-US" sz="1800" dirty="0"/>
              <a:t>and capped at the MOC</a:t>
            </a:r>
            <a:r>
              <a:rPr lang="en-US" sz="1800" dirty="0" smtClean="0"/>
              <a:t>.</a:t>
            </a:r>
          </a:p>
          <a:p>
            <a:pPr lvl="1"/>
            <a:endParaRPr lang="en-US" sz="1000" dirty="0"/>
          </a:p>
          <a:p>
            <a:r>
              <a:rPr lang="en-US" sz="2000" dirty="0" smtClean="0"/>
              <a:t>HDL overrides</a:t>
            </a:r>
          </a:p>
          <a:p>
            <a:pPr lvl="1"/>
            <a:r>
              <a:rPr lang="en-US" sz="1800" dirty="0" smtClean="0"/>
              <a:t>Separate Settlement where a QSE may be eligible for payments when there is demonstrable financial loss associated with the override and the QSE provides documented proof through a dispute.</a:t>
            </a:r>
          </a:p>
          <a:p>
            <a:pPr lvl="1"/>
            <a:r>
              <a:rPr lang="en-US" sz="1800" dirty="0" smtClean="0"/>
              <a:t>Loss is related </a:t>
            </a:r>
            <a:r>
              <a:rPr lang="en-US" sz="1800" dirty="0"/>
              <a:t>to variable cost components of DAM obligations or energy purchase or sale provisions of bilateral </a:t>
            </a:r>
            <a:r>
              <a:rPr lang="en-US" sz="1800" dirty="0" smtClean="0"/>
              <a:t>contracts, not loss opportunity costs.</a:t>
            </a:r>
            <a:endParaRPr lang="en-US" sz="1000" dirty="0" smtClean="0"/>
          </a:p>
          <a:p>
            <a:pPr lvl="1"/>
            <a:endParaRPr lang="en-US" sz="1000" dirty="0" smtClean="0"/>
          </a:p>
          <a:p>
            <a:r>
              <a:rPr lang="en-US" sz="2000" dirty="0" smtClean="0"/>
              <a:t>RUCs, including Verbal RUCs</a:t>
            </a:r>
          </a:p>
          <a:p>
            <a:pPr lvl="1"/>
            <a:r>
              <a:rPr lang="en-US" sz="1800" dirty="0" smtClean="0"/>
              <a:t>Separate Settlement with a focus on the eligible Startup Cost and minimum-energy cost of the Resource less revenues for the Resource.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255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current Settlement treatment doesn’t seem to fit well with ESRs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4747421"/>
          </a:xfrm>
        </p:spPr>
        <p:txBody>
          <a:bodyPr/>
          <a:lstStyle/>
          <a:p>
            <a:r>
              <a:rPr lang="en-US" sz="2000" dirty="0" smtClean="0"/>
              <a:t>Current Settlement processes don’t consider opportunity costs for periods later in the day.</a:t>
            </a:r>
          </a:p>
          <a:p>
            <a:pPr lvl="5"/>
            <a:endParaRPr lang="en-US" sz="1000" dirty="0"/>
          </a:p>
          <a:p>
            <a:r>
              <a:rPr lang="en-US" sz="2000" dirty="0" smtClean="0"/>
              <a:t>Discussion at BESTF is that, as a starting point, MOCs for ESRs will be at the SWCAP, effectively taking MOCs out of the equation.</a:t>
            </a:r>
          </a:p>
          <a:p>
            <a:pPr lvl="6"/>
            <a:endParaRPr lang="en-US" sz="1000" dirty="0"/>
          </a:p>
          <a:p>
            <a:r>
              <a:rPr lang="en-US" sz="2000" dirty="0" smtClean="0"/>
              <a:t>Also, there is the expectation that ESRs will be able to update their EOCs in the Operating Hour.</a:t>
            </a:r>
          </a:p>
          <a:p>
            <a:pPr lvl="6"/>
            <a:endParaRPr lang="en-US" sz="1000" dirty="0"/>
          </a:p>
          <a:p>
            <a:r>
              <a:rPr lang="en-US" sz="2000" dirty="0" smtClean="0"/>
              <a:t>With an HDL override, ESRs could incur real cost when being instructed to consume energy at a price higher than what is on their EOC.</a:t>
            </a:r>
          </a:p>
          <a:p>
            <a:pPr lvl="6"/>
            <a:endParaRPr lang="en-US" sz="1000" dirty="0"/>
          </a:p>
          <a:p>
            <a:r>
              <a:rPr lang="en-US" sz="2000" dirty="0" smtClean="0"/>
              <a:t>There are other costs that are more specific to ESRs, such as </a:t>
            </a:r>
            <a:r>
              <a:rPr lang="en-US" sz="2000" dirty="0"/>
              <a:t>c</a:t>
            </a:r>
            <a:r>
              <a:rPr lang="en-US" sz="2000" dirty="0" smtClean="0"/>
              <a:t>harges allocated to Load (specifically for ESRs not getting WSL treatment) and round-trip costs.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785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High-level discussion on Settlement of reliability instructions to ESRs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953000"/>
          </a:xfrm>
        </p:spPr>
        <p:txBody>
          <a:bodyPr/>
          <a:lstStyle/>
          <a:p>
            <a:r>
              <a:rPr lang="en-US" sz="2000" dirty="0" smtClean="0"/>
              <a:t>Potential impacts to the ESR may include:</a:t>
            </a:r>
          </a:p>
          <a:p>
            <a:pPr lvl="1"/>
            <a:r>
              <a:rPr lang="en-US" sz="1800" dirty="0" smtClean="0"/>
              <a:t>Cost of discharging below “fuel” costs (i.e., cost of consuming to store that charge)</a:t>
            </a:r>
          </a:p>
          <a:p>
            <a:pPr lvl="1"/>
            <a:r>
              <a:rPr lang="en-US" sz="1800" dirty="0" smtClean="0"/>
              <a:t>Cost of charging at prices above the willingness to buy, as reflected in the EOC</a:t>
            </a:r>
          </a:p>
          <a:p>
            <a:pPr lvl="1"/>
            <a:r>
              <a:rPr lang="en-US" sz="1800" dirty="0" smtClean="0"/>
              <a:t>Opportunity costs for periods later in the day -  </a:t>
            </a:r>
            <a:r>
              <a:rPr lang="en-US" sz="1800" dirty="0"/>
              <a:t>E</a:t>
            </a:r>
            <a:r>
              <a:rPr lang="en-US" sz="1800" dirty="0" smtClean="0"/>
              <a:t>.g., reliability instruction directly results in increased cost or inability to discharge during higher price periods or provide AS later in the day</a:t>
            </a:r>
          </a:p>
          <a:p>
            <a:pPr lvl="1"/>
            <a:r>
              <a:rPr lang="en-US" sz="1800" dirty="0" smtClean="0"/>
              <a:t>Round-trip cost</a:t>
            </a:r>
          </a:p>
          <a:p>
            <a:pPr lvl="1"/>
            <a:r>
              <a:rPr lang="en-US" sz="1800" dirty="0" smtClean="0"/>
              <a:t>Charges </a:t>
            </a:r>
            <a:r>
              <a:rPr lang="en-US" sz="1800" dirty="0"/>
              <a:t>allocated to Load </a:t>
            </a:r>
            <a:r>
              <a:rPr lang="en-US" sz="1800" dirty="0" smtClean="0"/>
              <a:t>(specifically </a:t>
            </a:r>
            <a:r>
              <a:rPr lang="en-US" sz="1800" dirty="0"/>
              <a:t>for ESRs not getting WSL treatment) </a:t>
            </a:r>
            <a:endParaRPr lang="en-US" sz="1800" dirty="0" smtClean="0"/>
          </a:p>
          <a:p>
            <a:pPr lvl="1"/>
            <a:r>
              <a:rPr lang="en-US" sz="1800" dirty="0" smtClean="0"/>
              <a:t>Impact to real-time imbalance charges (similar to HDL overrides today)</a:t>
            </a:r>
          </a:p>
          <a:p>
            <a:pPr lvl="1"/>
            <a:endParaRPr lang="en-US" sz="1000" dirty="0"/>
          </a:p>
          <a:p>
            <a:r>
              <a:rPr lang="en-US" sz="2000" dirty="0" smtClean="0"/>
              <a:t>Are there other costs?</a:t>
            </a:r>
          </a:p>
          <a:p>
            <a:r>
              <a:rPr lang="en-US" sz="2000" dirty="0" smtClean="0"/>
              <a:t>Which ones should be eligible for Make-Whole Settlement consideration when there is a reliability instruction to the ESR?</a:t>
            </a:r>
          </a:p>
          <a:p>
            <a:pPr lvl="2"/>
            <a:endParaRPr lang="en-US" sz="1600" dirty="0" smtClean="0"/>
          </a:p>
          <a:p>
            <a:pPr lvl="1"/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761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High-level discussion on Settlement of reliability instructions to ESRs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96179"/>
            <a:ext cx="8534400" cy="5128421"/>
          </a:xfrm>
        </p:spPr>
        <p:txBody>
          <a:bodyPr/>
          <a:lstStyle/>
          <a:p>
            <a:r>
              <a:rPr lang="en-US" sz="2000" dirty="0" smtClean="0"/>
              <a:t>What should the process be for Settlement on any associate Make-Wholes?</a:t>
            </a:r>
          </a:p>
          <a:p>
            <a:endParaRPr lang="en-US" sz="1000" dirty="0"/>
          </a:p>
          <a:p>
            <a:r>
              <a:rPr lang="en-US" sz="2000" dirty="0" smtClean="0"/>
              <a:t>QSE dispute-based manual Settlement</a:t>
            </a:r>
          </a:p>
          <a:p>
            <a:pPr lvl="1"/>
            <a:r>
              <a:rPr lang="en-US" sz="1800" dirty="0"/>
              <a:t>Manual processes can be more cumbersome, but may be okay given the expected low frequency of events for the foreseeable </a:t>
            </a:r>
            <a:r>
              <a:rPr lang="en-US" sz="1800" dirty="0" smtClean="0"/>
              <a:t>future.</a:t>
            </a:r>
            <a:endParaRPr lang="en-US" sz="1800" dirty="0"/>
          </a:p>
          <a:p>
            <a:pPr lvl="1"/>
            <a:r>
              <a:rPr lang="en-US" sz="1800" dirty="0"/>
              <a:t>May allow the particularities of the case to be better </a:t>
            </a:r>
            <a:r>
              <a:rPr lang="en-US" sz="1800" dirty="0" smtClean="0"/>
              <a:t>captured</a:t>
            </a:r>
          </a:p>
          <a:p>
            <a:pPr lvl="1"/>
            <a:r>
              <a:rPr lang="en-US" sz="1800" dirty="0" smtClean="0"/>
              <a:t>Would need to have Protocol guidance </a:t>
            </a:r>
            <a:r>
              <a:rPr lang="en-US" sz="1800" dirty="0"/>
              <a:t>on costs and impacts that would be considered</a:t>
            </a:r>
          </a:p>
          <a:p>
            <a:pPr lvl="1"/>
            <a:endParaRPr lang="en-US" sz="1000" dirty="0"/>
          </a:p>
          <a:p>
            <a:r>
              <a:rPr lang="en-US" sz="2000" dirty="0" smtClean="0"/>
              <a:t>Automated Settlement process</a:t>
            </a:r>
          </a:p>
          <a:p>
            <a:pPr lvl="1"/>
            <a:r>
              <a:rPr lang="en-US" sz="1800" dirty="0" smtClean="0"/>
              <a:t>Are there simplifying assumptions that can be made to allow for automation in some or all conditions?</a:t>
            </a:r>
          </a:p>
          <a:p>
            <a:pPr lvl="1"/>
            <a:r>
              <a:rPr lang="en-US" sz="1800" dirty="0" smtClean="0"/>
              <a:t>Are the previously discussed costs inherently capture in the ESR’s EOC?</a:t>
            </a:r>
          </a:p>
          <a:p>
            <a:pPr lvl="1"/>
            <a:r>
              <a:rPr lang="en-US" sz="1800" dirty="0" smtClean="0"/>
              <a:t>If the EOC is used, are any Make-Whole limitations needed given the near-term decision on ESR MOCs?</a:t>
            </a:r>
          </a:p>
          <a:p>
            <a:pPr lvl="2"/>
            <a:endParaRPr lang="en-US" sz="1600" dirty="0" smtClean="0"/>
          </a:p>
          <a:p>
            <a:pPr lvl="1"/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07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43200"/>
            <a:ext cx="7772400" cy="857250"/>
          </a:xfrm>
        </p:spPr>
        <p:txBody>
          <a:bodyPr/>
          <a:lstStyle/>
          <a:p>
            <a:r>
              <a:rPr lang="en-US" sz="3600" dirty="0" smtClean="0"/>
              <a:t>Group Discussion and Questions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1342545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3A2377AB110F42B7B372FB8EF4570B" ma:contentTypeVersion="0" ma:contentTypeDescription="Create a new document." ma:contentTypeScope="" ma:versionID="673c3b80bdd78f53d029ffa560b18dd8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B5E9260-F6CD-4DEF-B0FE-7B1B3177E7E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5564</TotalTime>
  <Words>1025</Words>
  <Application>Microsoft Office PowerPoint</Application>
  <PresentationFormat>On-screen Show (4:3)</PresentationFormat>
  <Paragraphs>110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1_Custom Design</vt:lpstr>
      <vt:lpstr>Office Theme</vt:lpstr>
      <vt:lpstr>PowerPoint Presentation</vt:lpstr>
      <vt:lpstr>Introduction</vt:lpstr>
      <vt:lpstr>Methods for issuing reliability directives</vt:lpstr>
      <vt:lpstr>Methods for issuing reliability directives cont.</vt:lpstr>
      <vt:lpstr>Current Settlement for these types of instructions</vt:lpstr>
      <vt:lpstr>The current Settlement treatment doesn’t seem to fit well with ESRs</vt:lpstr>
      <vt:lpstr>High-level discussion on Settlement of reliability instructions to ESRs</vt:lpstr>
      <vt:lpstr>High-level discussion on Settlement of reliability instructions to ESRs cont.</vt:lpstr>
      <vt:lpstr>Group Discussion and Questions</vt:lpstr>
      <vt:lpstr>Acronyms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Ayson, Janice</cp:lastModifiedBy>
  <cp:revision>270</cp:revision>
  <cp:lastPrinted>2016-01-21T20:53:15Z</cp:lastPrinted>
  <dcterms:created xsi:type="dcterms:W3CDTF">2016-01-21T15:20:31Z</dcterms:created>
  <dcterms:modified xsi:type="dcterms:W3CDTF">2020-07-06T21:24:26Z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0x010100E63A2377AB110F42B7B372FB8EF4570B</vt:lpwstr>
  </property>
</Properties>
</file>