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9" r:id="rId7"/>
    <p:sldId id="260" r:id="rId8"/>
    <p:sldId id="261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1CBDD-CAA3-4769-97BD-8934A66CEE43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EB507-838F-4282-B388-E0F599CA9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017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7C142-1396-497E-813E-D0590EBBD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DF4C8C-B867-4CF2-AF8F-5A3F77367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42938-92A6-40EF-9F4A-4CA389349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567A-8457-4484-BBE7-304C200C3D47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4EBB2-999A-4D2E-8630-A5012C7E2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BBB6F-4766-46D3-9B29-19F720CA8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7D1E-DD2A-49CD-89E9-91E9E5EF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29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6A7A4-5E46-4523-A2CF-E4978FA14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F89D20-BCFF-4BB7-ABD8-1AAC99B1C5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BE5E3-1BEE-4D8C-B30F-4F5233A08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567A-8457-4484-BBE7-304C200C3D47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F97B6-8575-4982-B2A6-A3670B966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35CDB4-633B-43DC-B06E-AAC1BFE72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7D1E-DD2A-49CD-89E9-91E9E5EF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37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4757D9-06A1-44BA-854C-67E3CFD760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AA2110-9AF8-4681-B4FE-4A037CF1F1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C345F-73A1-4000-BDB4-59240544F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567A-8457-4484-BBE7-304C200C3D47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28235-D351-4CAF-BF8A-34E15FBA3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BCAB0-9598-4587-9BDC-0AD520BAF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7D1E-DD2A-49CD-89E9-91E9E5EF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5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BFD40-F4BE-4170-9007-19491FCE0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714FE-CD43-43ED-A8AE-907D52682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01A14-8BF9-45BD-BB72-DFA09EDE4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567A-8457-4484-BBE7-304C200C3D47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6E10E-951E-4796-AEE7-A0E44BFCC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F9617-8E5E-475E-9D81-D52AEEC3D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7D1E-DD2A-49CD-89E9-91E9E5EF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19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0CD04-86D9-47E7-878C-B0B0CB42A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626F6D-5CAD-43DD-8F6F-B5B45FA49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EC160-0415-48F1-93B5-3F793EAF3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567A-8457-4484-BBE7-304C200C3D47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13D14-2C6C-45AC-AE19-4C8D1F057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5ADDD-63FA-4876-9642-65572B602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7D1E-DD2A-49CD-89E9-91E9E5EF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38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70E06-DDCE-42EC-9F22-3395227BA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88D99-9E3E-460C-B950-C574113E8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058559-45B5-4457-AE58-A900BC94D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D82E00-BC79-4972-8F5B-CB6561912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567A-8457-4484-BBE7-304C200C3D47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503151-226D-4DA1-8A04-8B19C7E34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06D78D-B1F3-4CEE-8169-2534BB466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7D1E-DD2A-49CD-89E9-91E9E5EF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79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B7FF-E539-447D-9C74-D17E681EB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5D6E99-475F-4F98-B34F-13FCFE6CA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9BF145-6182-4895-A7C7-E7BB8C7DB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EE75F8-5055-4920-ADC9-0AEA18E727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DD4260-AF86-42D5-833B-E6873C8D57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A3770E-A1E5-4862-80A7-3DDA3A85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567A-8457-4484-BBE7-304C200C3D47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8AAB8-B323-4D3E-8730-298EB63DE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E79076-CEDD-4745-A970-F196FB24D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7D1E-DD2A-49CD-89E9-91E9E5EF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89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E1D73-7508-4A90-BD4B-F6FD9827D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91824E-EF25-439A-B090-FBD375101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567A-8457-4484-BBE7-304C200C3D47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87D90-B0AE-43CA-89CD-3AB14A8E1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A57768-47F3-46EC-8988-6DC73CD2C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7D1E-DD2A-49CD-89E9-91E9E5EF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41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824926-9738-4754-8CDA-2974A93B1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567A-8457-4484-BBE7-304C200C3D47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855E30-A7D6-4842-BEC1-EF615F166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8CC648-5041-4F98-8E65-2AD376E37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7D1E-DD2A-49CD-89E9-91E9E5EF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66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38A2F-CA54-4CEA-B262-C0E02471A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F4667-5F2E-4745-9696-0FA32B50F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67B884-6BB1-491C-98FF-9AC39CE28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5D06A-5CAB-44C7-8220-F7B2BEED4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567A-8457-4484-BBE7-304C200C3D47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4D769A-2AF5-48A4-B3A2-FDB1DC82A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4DC13D-1D42-40C6-81C2-C10A7E568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7D1E-DD2A-49CD-89E9-91E9E5EF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02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35957-E5D7-447D-A622-489F7C4FF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07FE34-A9F1-48E8-AB77-07E623868B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47B733-8CA8-42D2-876A-2DB9BA261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32FD78-51D4-4EEC-BFB6-DD692D983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567A-8457-4484-BBE7-304C200C3D47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13948F-6E43-4EF3-A9E8-564D58DC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8BCE58-EB13-41BF-B098-9DB0ADBC4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7D1E-DD2A-49CD-89E9-91E9E5EF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75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67C45A-3FFC-4B31-BBD7-5FC6601B1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B7290-3D77-4452-805E-8805F0BDE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EFDD8-1B17-4137-9805-A6353917EC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3567A-8457-4484-BBE7-304C200C3D47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4B208-EC45-45F6-A7B2-2C88F46844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73D1C-2F14-4000-9D4C-9CEAB4BBD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57D1E-DD2A-49CD-89E9-91E9E5EF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82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3A442-3E67-4422-8810-7A3992A972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Standby Service Fees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873B8-2B41-499B-B4B7-EB83B2EFD2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July 7, 2020</a:t>
            </a:r>
          </a:p>
        </p:txBody>
      </p:sp>
    </p:spTree>
    <p:extLst>
      <p:ext uri="{BB962C8B-B14F-4D97-AF65-F5344CB8AC3E}">
        <p14:creationId xmlns:p14="http://schemas.microsoft.com/office/powerpoint/2010/main" val="182209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B56F3-BE97-4238-9174-07ECCDF1E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10205-7CB6-49E9-AF55-B92D3E8CF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Standby (aka Backup) Service charges are included in tariffs of many wires providers, both in and out of ERCOT.</a:t>
            </a:r>
          </a:p>
          <a:p>
            <a:r>
              <a:rPr lang="en-US" dirty="0"/>
              <a:t>Supports a customer’s load during scheduled or unscheduled outages of the customer’s onsite generation.</a:t>
            </a:r>
          </a:p>
          <a:p>
            <a:r>
              <a:rPr lang="en-US" dirty="0"/>
              <a:t>Typically apply to power supply but may be applied for wires service, specifically for higher levels of reliability.</a:t>
            </a:r>
          </a:p>
          <a:p>
            <a:r>
              <a:rPr lang="en-US" dirty="0"/>
              <a:t>Demand and energy cost components exist for this type of service.</a:t>
            </a:r>
          </a:p>
          <a:p>
            <a:r>
              <a:rPr lang="en-US" dirty="0"/>
              <a:t>Different than supplemental service rates which supply energy above the capabilities of the customer’s onsite generation.</a:t>
            </a:r>
          </a:p>
        </p:txBody>
      </p:sp>
    </p:spTree>
    <p:extLst>
      <p:ext uri="{BB962C8B-B14F-4D97-AF65-F5344CB8AC3E}">
        <p14:creationId xmlns:p14="http://schemas.microsoft.com/office/powerpoint/2010/main" val="4240298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5BF6F-EFA1-4FA0-8208-AAD1C7F31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in the ERCOT Region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31F1E-9C43-4014-AC40-AACA7CCAF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Existed in the ERCOT region as a charge by the incumbent utilities prior to restructuring.</a:t>
            </a:r>
          </a:p>
          <a:p>
            <a:r>
              <a:rPr lang="en-US" dirty="0"/>
              <a:t>Standby service from incumbent TDUs was largely dropped with the adoption of SB7.</a:t>
            </a:r>
          </a:p>
          <a:p>
            <a:r>
              <a:rPr lang="en-US" dirty="0"/>
              <a:t>Entities who paid for standby service prior to deregulation could be required to pay a Competition Transition Charge for the service to recover stranded costs.  Included in IOU tariffs.</a:t>
            </a:r>
          </a:p>
          <a:p>
            <a:r>
              <a:rPr lang="en-US" dirty="0"/>
              <a:t>Standby/backup service options still exist in tariffs of IOUs, Munis, and Cooperatives, although it is often for DG installations or for wires rollover service.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939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47CC4-7CFA-4AB7-B10B-D5B51E73C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Standby Fee Mechanisms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5A90C-9458-42C6-AEA7-209FFB922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May require a reservation payment for a contracted amount of demand</a:t>
            </a:r>
          </a:p>
          <a:p>
            <a:r>
              <a:rPr lang="en-US" dirty="0"/>
              <a:t>Demand charge based on peak hourly or 15-minute demand</a:t>
            </a:r>
          </a:p>
          <a:p>
            <a:r>
              <a:rPr lang="en-US" dirty="0"/>
              <a:t>Ratchet mechanism may be replaced with a very high demand charge</a:t>
            </a:r>
          </a:p>
          <a:p>
            <a:r>
              <a:rPr lang="en-US" dirty="0"/>
              <a:t>Energy is assessed separately</a:t>
            </a:r>
          </a:p>
          <a:p>
            <a:r>
              <a:rPr lang="en-US" dirty="0"/>
              <a:t>Maintenance service may be a separate service and provided at a lower cost</a:t>
            </a:r>
          </a:p>
        </p:txBody>
      </p:sp>
    </p:spTree>
    <p:extLst>
      <p:ext uri="{BB962C8B-B14F-4D97-AF65-F5344CB8AC3E}">
        <p14:creationId xmlns:p14="http://schemas.microsoft.com/office/powerpoint/2010/main" val="106852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64DA9-A85F-4763-9531-BB373D2FA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GSEC 945 Comments Parallel a Standby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6FB06-5BF8-480E-A41B-CA56A218B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reservation payment</a:t>
            </a:r>
          </a:p>
          <a:p>
            <a:r>
              <a:rPr lang="en-US" dirty="0"/>
              <a:t>Energy handled through the REP or NOIE</a:t>
            </a:r>
          </a:p>
          <a:p>
            <a:r>
              <a:rPr lang="en-US" dirty="0"/>
              <a:t>No maintenance service</a:t>
            </a:r>
          </a:p>
          <a:p>
            <a:r>
              <a:rPr lang="en-US" dirty="0"/>
              <a:t>Ratcheted demand charge</a:t>
            </a:r>
          </a:p>
          <a:p>
            <a:r>
              <a:rPr lang="en-US" dirty="0"/>
              <a:t>Complements IMM Recommendation 3 from 2019 </a:t>
            </a:r>
            <a:r>
              <a:rPr lang="en-US"/>
              <a:t>SOM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608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6EBD1-00EF-4AF0-80E1-172CED1DF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8B8E7-3588-45F3-A7F5-53C5662EF3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49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BF004497F87479DAD31F00AF725C6" ma:contentTypeVersion="11" ma:contentTypeDescription="Create a new document." ma:contentTypeScope="" ma:versionID="3ab0190e023d7e5aafc33e46ba37906b">
  <xsd:schema xmlns:xsd="http://www.w3.org/2001/XMLSchema" xmlns:xs="http://www.w3.org/2001/XMLSchema" xmlns:p="http://schemas.microsoft.com/office/2006/metadata/properties" xmlns:ns3="4345d1df-5d12-4f7e-b776-008b25f27986" xmlns:ns4="74773060-95be-4758-a20e-6e2cb91bc751" targetNamespace="http://schemas.microsoft.com/office/2006/metadata/properties" ma:root="true" ma:fieldsID="666fe65660b28134fc1fceb1ad30ea0e" ns3:_="" ns4:_="">
    <xsd:import namespace="4345d1df-5d12-4f7e-b776-008b25f27986"/>
    <xsd:import namespace="74773060-95be-4758-a20e-6e2cb91bc7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5d1df-5d12-4f7e-b776-008b25f279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773060-95be-4758-a20e-6e2cb91bc75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EF249D4-E999-4372-86DC-BD151AAFFA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45d1df-5d12-4f7e-b776-008b25f27986"/>
    <ds:schemaRef ds:uri="74773060-95be-4758-a20e-6e2cb91bc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BB390B-848A-4960-9EC7-72530BAA43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020250-C64E-46C9-8D05-2DEDBADBD245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4773060-95be-4758-a20e-6e2cb91bc751"/>
    <ds:schemaRef ds:uri="http://purl.org/dc/terms/"/>
    <ds:schemaRef ds:uri="4345d1df-5d12-4f7e-b776-008b25f2798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278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Standby Service Fees</vt:lpstr>
      <vt:lpstr>What is it?</vt:lpstr>
      <vt:lpstr>History in the ERCOT Region</vt:lpstr>
      <vt:lpstr>Standby Fee Mechanisms</vt:lpstr>
      <vt:lpstr>GSEC 945 Comments Parallel a Standby Rate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Standby Service Fees</dc:title>
  <dc:creator>Clif Lange</dc:creator>
  <cp:lastModifiedBy>GSEC</cp:lastModifiedBy>
  <cp:revision>13</cp:revision>
  <dcterms:created xsi:type="dcterms:W3CDTF">2020-06-29T19:02:20Z</dcterms:created>
  <dcterms:modified xsi:type="dcterms:W3CDTF">2020-07-06T19:39:39Z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0x010100816BF004497F87479DAD31F00AF725C6</vt:lpwstr>
  </property>
</Properties>
</file>