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gbee, Nathan" initials="BN" lastIdx="4" clrIdx="0">
    <p:extLst>
      <p:ext uri="{19B8F6BF-5375-455C-9EA6-DF929625EA0E}">
        <p15:presenceInfo xmlns:p15="http://schemas.microsoft.com/office/powerpoint/2012/main" userId="S-1-5-21-639947351-343809578-3807592339-28080" providerId="AD"/>
      </p:ext>
    </p:extLst>
  </p:cmAuthor>
  <p:cmAuthor id="2" name="Freddy Garcia" initials="FG" lastIdx="1" clrIdx="1">
    <p:extLst>
      <p:ext uri="{19B8F6BF-5375-455C-9EA6-DF929625EA0E}">
        <p15:presenceInfo xmlns:p15="http://schemas.microsoft.com/office/powerpoint/2012/main" userId="Freddy Garc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38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7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59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76800" y="2971800"/>
            <a:ext cx="7162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NOGRR </a:t>
            </a:r>
            <a:r>
              <a:rPr lang="en-US" sz="3600" b="1" dirty="0" smtClean="0">
                <a:solidFill>
                  <a:schemeClr val="tx2"/>
                </a:solidFill>
              </a:rPr>
              <a:t>215</a:t>
            </a:r>
          </a:p>
          <a:p>
            <a:endParaRPr lang="en-US" sz="3600" b="1" dirty="0">
              <a:solidFill>
                <a:schemeClr val="tx2"/>
              </a:solidFill>
            </a:endParaRPr>
          </a:p>
          <a:p>
            <a:r>
              <a:rPr lang="en-US" sz="2800" dirty="0">
                <a:solidFill>
                  <a:schemeClr val="tx2"/>
                </a:solidFill>
              </a:rPr>
              <a:t>Reliability and Operations Subcommittee </a:t>
            </a:r>
          </a:p>
          <a:p>
            <a:r>
              <a:rPr lang="en-US" sz="2800" dirty="0">
                <a:solidFill>
                  <a:schemeClr val="tx2"/>
                </a:solidFill>
              </a:rPr>
              <a:t>July 9, 2020</a:t>
            </a:r>
          </a:p>
          <a:p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19882"/>
            <a:ext cx="8458200" cy="518318"/>
          </a:xfrm>
        </p:spPr>
        <p:txBody>
          <a:bodyPr/>
          <a:lstStyle/>
          <a:p>
            <a:r>
              <a:rPr lang="en-US" sz="3600" dirty="0" smtClean="0"/>
              <a:t>Business Case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295400"/>
            <a:ext cx="11049000" cy="4388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Significant increase in interest regarding RASs for new </a:t>
            </a:r>
            <a:r>
              <a:rPr lang="en-US" sz="3200" dirty="0">
                <a:solidFill>
                  <a:schemeClr val="tx2"/>
                </a:solidFill>
              </a:rPr>
              <a:t>generators being developed </a:t>
            </a:r>
            <a:r>
              <a:rPr lang="en-US" sz="3200" dirty="0">
                <a:solidFill>
                  <a:schemeClr val="tx2"/>
                </a:solidFill>
              </a:rPr>
              <a:t>in areas where interconnection studies </a:t>
            </a:r>
            <a:r>
              <a:rPr lang="en-US" sz="3200" dirty="0">
                <a:solidFill>
                  <a:schemeClr val="tx2"/>
                </a:solidFill>
              </a:rPr>
              <a:t>for those new generators have demonstrated </a:t>
            </a:r>
            <a:r>
              <a:rPr lang="en-US" sz="3200" dirty="0">
                <a:solidFill>
                  <a:schemeClr val="tx2"/>
                </a:solidFill>
              </a:rPr>
              <a:t>that the </a:t>
            </a:r>
            <a:r>
              <a:rPr lang="en-US" sz="3200" dirty="0">
                <a:solidFill>
                  <a:schemeClr val="tx2"/>
                </a:solidFill>
              </a:rPr>
              <a:t>local </a:t>
            </a:r>
            <a:r>
              <a:rPr lang="en-US" sz="3200" dirty="0">
                <a:solidFill>
                  <a:schemeClr val="tx2"/>
                </a:solidFill>
              </a:rPr>
              <a:t>transmission system cannot handle delivery of the capacity </a:t>
            </a:r>
            <a:r>
              <a:rPr lang="en-US" sz="3200" dirty="0">
                <a:solidFill>
                  <a:schemeClr val="tx2"/>
                </a:solidFill>
              </a:rPr>
              <a:t>from the new and existing generation.</a:t>
            </a:r>
            <a:endParaRPr lang="en-US" sz="3200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</a:pPr>
            <a:endParaRPr lang="en-US" sz="1400" dirty="0">
              <a:solidFill>
                <a:schemeClr val="tx2"/>
              </a:solidFill>
            </a:endParaRP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ERCOT is </a:t>
            </a:r>
            <a:r>
              <a:rPr lang="en-US" sz="3200" dirty="0">
                <a:solidFill>
                  <a:schemeClr val="tx2"/>
                </a:solidFill>
              </a:rPr>
              <a:t>expecting </a:t>
            </a:r>
            <a:r>
              <a:rPr lang="en-US" sz="3200" dirty="0">
                <a:solidFill>
                  <a:schemeClr val="tx2"/>
                </a:solidFill>
              </a:rPr>
              <a:t>many more requests of this type, barring some change.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1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9882"/>
            <a:ext cx="8458200" cy="518318"/>
          </a:xfrm>
        </p:spPr>
        <p:txBody>
          <a:bodyPr/>
          <a:lstStyle/>
          <a:p>
            <a:r>
              <a:rPr lang="en-US" sz="3600" dirty="0" smtClean="0"/>
              <a:t>Business Case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0348" y="1066800"/>
            <a:ext cx="10892051" cy="556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There are many reasons that an increase </a:t>
            </a:r>
            <a:r>
              <a:rPr lang="en-US" sz="2800" dirty="0">
                <a:solidFill>
                  <a:schemeClr val="tx2"/>
                </a:solidFill>
              </a:rPr>
              <a:t>in number of RASs </a:t>
            </a:r>
            <a:r>
              <a:rPr lang="en-US" sz="2800" dirty="0">
                <a:solidFill>
                  <a:schemeClr val="tx2"/>
                </a:solidFill>
              </a:rPr>
              <a:t>will </a:t>
            </a:r>
            <a:r>
              <a:rPr lang="en-US" sz="2800" dirty="0">
                <a:solidFill>
                  <a:schemeClr val="tx2"/>
                </a:solidFill>
              </a:rPr>
              <a:t>negatively impact system reliability and increase risk to ERCOT </a:t>
            </a:r>
            <a:r>
              <a:rPr lang="en-US" sz="2800" dirty="0">
                <a:solidFill>
                  <a:schemeClr val="tx2"/>
                </a:solidFill>
              </a:rPr>
              <a:t>System</a:t>
            </a:r>
            <a:r>
              <a:rPr lang="en-US" sz="2800" dirty="0" smtClean="0">
                <a:solidFill>
                  <a:schemeClr val="tx2"/>
                </a:solidFill>
              </a:rPr>
              <a:t>.</a:t>
            </a:r>
            <a:endParaRPr lang="en-US" sz="28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 smtClean="0">
                <a:solidFill>
                  <a:schemeClr val="tx2"/>
                </a:solidFill>
              </a:rPr>
              <a:t>Increased </a:t>
            </a:r>
            <a:r>
              <a:rPr lang="en-US" sz="2800" dirty="0">
                <a:solidFill>
                  <a:schemeClr val="tx2"/>
                </a:solidFill>
              </a:rPr>
              <a:t>risk on ability to recognize </a:t>
            </a:r>
            <a:r>
              <a:rPr lang="en-US" sz="2800" dirty="0" smtClean="0">
                <a:solidFill>
                  <a:schemeClr val="tx2"/>
                </a:solidFill>
              </a:rPr>
              <a:t>an </a:t>
            </a:r>
            <a:r>
              <a:rPr lang="en-US" sz="2800" dirty="0">
                <a:solidFill>
                  <a:schemeClr val="tx2"/>
                </a:solidFill>
              </a:rPr>
              <a:t>Outage</a:t>
            </a:r>
            <a:r>
              <a:rPr lang="en-US" sz="2800" dirty="0">
                <a:solidFill>
                  <a:srgbClr val="FF0000"/>
                </a:solidFill>
              </a:rPr>
              <a:t>’</a:t>
            </a:r>
            <a:r>
              <a:rPr lang="en-US" sz="2800" dirty="0">
                <a:solidFill>
                  <a:schemeClr val="tx2"/>
                </a:solidFill>
              </a:rPr>
              <a:t>s impact on RAS. 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Increasing difficulty with recognizing impact of combinations of  Outages on multiple RAS.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 smtClean="0">
                <a:solidFill>
                  <a:schemeClr val="tx2"/>
                </a:solidFill>
              </a:rPr>
              <a:t>Increased </a:t>
            </a:r>
            <a:r>
              <a:rPr lang="en-US" sz="2800" dirty="0">
                <a:solidFill>
                  <a:schemeClr val="tx2"/>
                </a:solidFill>
              </a:rPr>
              <a:t>risk associated with RAS-RAS interactions in RAS-concentrated areas.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 smtClean="0">
                <a:solidFill>
                  <a:schemeClr val="tx2"/>
                </a:solidFill>
              </a:rPr>
              <a:t>Needed </a:t>
            </a:r>
            <a:r>
              <a:rPr lang="en-US" sz="2800" dirty="0">
                <a:solidFill>
                  <a:schemeClr val="tx2"/>
                </a:solidFill>
              </a:rPr>
              <a:t>generation not committed in MMS due to treatment of RASs and related contingencies.</a:t>
            </a:r>
          </a:p>
          <a:p>
            <a:pPr lvl="1">
              <a:spcBef>
                <a:spcPct val="20000"/>
              </a:spcBef>
            </a:pPr>
            <a:endParaRPr lang="en-US" sz="2100" strike="sngStrik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13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Business </a:t>
            </a:r>
            <a:r>
              <a:rPr lang="en-US" sz="3600" dirty="0" smtClean="0"/>
              <a:t>Case</a:t>
            </a:r>
            <a:endParaRPr lang="en-US" sz="36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100" dirty="0"/>
          </a:p>
          <a:p>
            <a:pPr marL="0" indent="0">
              <a:buNone/>
            </a:pPr>
            <a:endParaRPr lang="en-US" sz="23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6400" y="926777"/>
            <a:ext cx="11176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Increased compliance burden on RAS Entities and ERCOT.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Other risks are described in the NOGRR Business Case section.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 smtClean="0">
                <a:solidFill>
                  <a:schemeClr val="tx2"/>
                </a:solidFill>
              </a:rPr>
              <a:t>Post-contingency</a:t>
            </a:r>
            <a:r>
              <a:rPr lang="en-US" sz="2800" dirty="0">
                <a:solidFill>
                  <a:schemeClr val="tx2"/>
                </a:solidFill>
              </a:rPr>
              <a:t>, pre-RAS system conditions are meeting the criteria for potential cascading Outages (need RAS + GTC to ensure reliability, which is 2x risk compared to no RAS)</a:t>
            </a:r>
          </a:p>
          <a:p>
            <a:pPr marL="1200150" lvl="2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Under normal conditions and during Outages</a:t>
            </a:r>
          </a:p>
          <a:p>
            <a:pPr marL="1200150" lvl="2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800" dirty="0">
                <a:solidFill>
                  <a:schemeClr val="tx2"/>
                </a:solidFill>
              </a:rPr>
              <a:t>RAS </a:t>
            </a:r>
            <a:r>
              <a:rPr lang="en-US" sz="2800" dirty="0" err="1">
                <a:solidFill>
                  <a:schemeClr val="tx2"/>
                </a:solidFill>
              </a:rPr>
              <a:t>misoperation</a:t>
            </a:r>
            <a:r>
              <a:rPr lang="en-US" sz="2800" dirty="0">
                <a:solidFill>
                  <a:schemeClr val="tx2"/>
                </a:solidFill>
              </a:rPr>
              <a:t> could lead to cascading Outages</a:t>
            </a:r>
          </a:p>
        </p:txBody>
      </p:sp>
    </p:spTree>
    <p:extLst>
      <p:ext uri="{BB962C8B-B14F-4D97-AF65-F5344CB8AC3E}">
        <p14:creationId xmlns:p14="http://schemas.microsoft.com/office/powerpoint/2010/main" val="11303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Language</a:t>
            </a:r>
            <a:r>
              <a:rPr lang="en-US" sz="3200" dirty="0" smtClean="0"/>
              <a:t> 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021158"/>
            <a:ext cx="10871200" cy="5280821"/>
          </a:xfrm>
        </p:spPr>
        <p:txBody>
          <a:bodyPr/>
          <a:lstStyle/>
          <a:p>
            <a:endParaRPr lang="en-US" sz="900" dirty="0"/>
          </a:p>
          <a:p>
            <a:r>
              <a:rPr lang="en-US" sz="2400" dirty="0"/>
              <a:t>Reliability RAS</a:t>
            </a:r>
          </a:p>
          <a:p>
            <a:pPr lvl="1"/>
            <a:r>
              <a:rPr lang="en-US" sz="2000" dirty="0"/>
              <a:t>Limit RASs to those needed to avoid actual or anticipated transmission security criteria in Operating Guide 2.2.2.</a:t>
            </a:r>
          </a:p>
          <a:p>
            <a:pPr lvl="1"/>
            <a:r>
              <a:rPr lang="en-US" sz="2000" dirty="0"/>
              <a:t>RAS may not be used for </a:t>
            </a:r>
            <a:r>
              <a:rPr lang="en-US" sz="2000" dirty="0"/>
              <a:t>c</a:t>
            </a:r>
            <a:r>
              <a:rPr lang="en-US" sz="2000" dirty="0" smtClean="0"/>
              <a:t>onstraints </a:t>
            </a:r>
            <a:r>
              <a:rPr lang="en-US" sz="2000" dirty="0"/>
              <a:t>that </a:t>
            </a:r>
            <a:r>
              <a:rPr lang="en-US" sz="2000" dirty="0" smtClean="0"/>
              <a:t>can </a:t>
            </a:r>
            <a:r>
              <a:rPr lang="en-US" sz="2000" dirty="0"/>
              <a:t>be resolved through market tools.</a:t>
            </a:r>
          </a:p>
          <a:p>
            <a:pPr lvl="1"/>
            <a:endParaRPr lang="en-US" sz="1000" dirty="0"/>
          </a:p>
          <a:p>
            <a:r>
              <a:rPr lang="en-US" sz="2400" dirty="0"/>
              <a:t>Exit Strategy</a:t>
            </a:r>
          </a:p>
          <a:p>
            <a:pPr lvl="1"/>
            <a:r>
              <a:rPr lang="en-US" sz="2000" dirty="0"/>
              <a:t>Exit Strategy no longer required as part of RAS proposal.</a:t>
            </a:r>
          </a:p>
          <a:p>
            <a:pPr lvl="1"/>
            <a:r>
              <a:rPr lang="en-US" sz="2000" dirty="0"/>
              <a:t>Provide strategy if one has been identified, for example through planned transmission project.</a:t>
            </a:r>
            <a:endParaRPr lang="en-US" sz="1000" dirty="0"/>
          </a:p>
          <a:p>
            <a:pPr lvl="1"/>
            <a:endParaRPr lang="en-US" sz="900" dirty="0"/>
          </a:p>
          <a:p>
            <a:r>
              <a:rPr lang="en-US" sz="2400" dirty="0"/>
              <a:t>ERCOT RAS review</a:t>
            </a:r>
          </a:p>
          <a:p>
            <a:pPr lvl="1"/>
            <a:r>
              <a:rPr lang="en-US" sz="2000" dirty="0"/>
              <a:t>Align with current practice of reviewing new, modified, retirement RAS proposals.</a:t>
            </a:r>
          </a:p>
          <a:p>
            <a:pPr lvl="1"/>
            <a:r>
              <a:rPr lang="en-US" sz="2000" dirty="0"/>
              <a:t>Issue Market Notice for proposals and approvals.</a:t>
            </a:r>
          </a:p>
          <a:p>
            <a:pPr lvl="1"/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83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458200" cy="518318"/>
          </a:xfrm>
        </p:spPr>
        <p:txBody>
          <a:bodyPr/>
          <a:lstStyle/>
          <a:p>
            <a:r>
              <a:rPr lang="en-US" sz="3600" dirty="0"/>
              <a:t>Language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143000"/>
            <a:ext cx="11379200" cy="5052221"/>
          </a:xfrm>
        </p:spPr>
        <p:txBody>
          <a:bodyPr/>
          <a:lstStyle/>
          <a:p>
            <a:r>
              <a:rPr lang="en-US" sz="2800" dirty="0" smtClean="0"/>
              <a:t>Retirement</a:t>
            </a:r>
          </a:p>
          <a:p>
            <a:pPr lvl="1"/>
            <a:r>
              <a:rPr lang="en-US" sz="2800" dirty="0" smtClean="0"/>
              <a:t>Retirement may be proposed by </a:t>
            </a:r>
            <a:r>
              <a:rPr lang="en-US" sz="2800" dirty="0"/>
              <a:t>RAS Entity and evaluated through normal processes.</a:t>
            </a:r>
          </a:p>
          <a:p>
            <a:pPr lvl="1"/>
            <a:r>
              <a:rPr lang="en-US" sz="2800" dirty="0" smtClean="0"/>
              <a:t>ERCOT can determine a RAS is no longer needed through an ERCOT</a:t>
            </a:r>
            <a:r>
              <a:rPr lang="en-US" sz="2800" dirty="0" smtClean="0">
                <a:solidFill>
                  <a:srgbClr val="FF0000"/>
                </a:solidFill>
              </a:rPr>
              <a:t>-</a:t>
            </a:r>
            <a:r>
              <a:rPr lang="en-US" sz="2800" dirty="0" smtClean="0"/>
              <a:t>initiated review (ex: 5 yr. review) or through transmission planning process.</a:t>
            </a:r>
          </a:p>
          <a:p>
            <a:pPr lvl="1"/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Discussion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200" dirty="0" smtClean="0"/>
              <a:t>Questions?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c34af464-7aa1-4edd-9be4-83dffc1cb926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353</Words>
  <Application>Microsoft Office PowerPoint</Application>
  <PresentationFormat>Widescreen</PresentationFormat>
  <Paragraphs>55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Business Case</vt:lpstr>
      <vt:lpstr>Business Case</vt:lpstr>
      <vt:lpstr>Business Case</vt:lpstr>
      <vt:lpstr>Language Overview</vt:lpstr>
      <vt:lpstr>Language Overview</vt:lpstr>
      <vt:lpstr>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Garcia</cp:lastModifiedBy>
  <cp:revision>42</cp:revision>
  <cp:lastPrinted>2020-07-02T15:16:39Z</cp:lastPrinted>
  <dcterms:created xsi:type="dcterms:W3CDTF">2016-01-21T15:20:31Z</dcterms:created>
  <dcterms:modified xsi:type="dcterms:W3CDTF">2020-07-02T20:27:41Z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