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89" r:id="rId4"/>
    <p:sldId id="293" r:id="rId5"/>
    <p:sldId id="295" r:id="rId6"/>
    <p:sldId id="298" r:id="rId7"/>
    <p:sldId id="296" r:id="rId8"/>
    <p:sldId id="297" r:id="rId9"/>
    <p:sldId id="29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99" autoAdjust="0"/>
    <p:restoredTop sz="97021" autoAdjust="0"/>
  </p:normalViewPr>
  <p:slideViewPr>
    <p:cSldViewPr>
      <p:cViewPr varScale="1">
        <p:scale>
          <a:sx n="110" d="100"/>
          <a:sy n="110" d="100"/>
        </p:scale>
        <p:origin x="167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5551AF-8CD8-497C-8229-57D58853C0B0}" type="datetimeFigureOut">
              <a:rPr lang="en-US" smtClean="0"/>
              <a:t>7/1/2020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F923BE-09A6-4E62-B431-38AFC7D8D716}" type="slidenum">
              <a:rPr lang="en-US" smtClean="0"/>
              <a:t>‹#›</a:t>
            </a:fld>
            <a:endParaRPr lang="en-US" dirty="0"/>
          </a:p>
        </p:txBody>
      </p:sp>
    </p:spTree>
    <p:extLst>
      <p:ext uri="{BB962C8B-B14F-4D97-AF65-F5344CB8AC3E}">
        <p14:creationId xmlns:p14="http://schemas.microsoft.com/office/powerpoint/2010/main" val="1855468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A22962B-8953-476D-9E2A-850698B2E256}" type="datetime1">
              <a:rPr lang="en-US" smtClean="0"/>
              <a:t>7/1/2020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4D266F-74CA-4AE2-8527-C8E6ACD37FD0}" type="datetime1">
              <a:rPr lang="en-US" smtClean="0"/>
              <a:t>7/1/2020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FF1E059-F9D8-49BF-895D-2A6AAB33C8C2}" type="datetime1">
              <a:rPr lang="en-US" smtClean="0"/>
              <a:t>7/1/2020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A94D6B8-0739-41D1-8BCF-1D86B5945B7B}" type="datetime1">
              <a:rPr lang="en-US" smtClean="0"/>
              <a:t>7/1/2020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83FB8D-3742-491E-87CE-54E1DB8CE097}" type="datetime1">
              <a:rPr lang="en-US" smtClean="0"/>
              <a:t>7/1/2020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285475F-F24F-4404-A159-B2E0868CB43E}" type="datetime1">
              <a:rPr lang="en-US" smtClean="0"/>
              <a:t>7/1/2020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1EB5F40-1724-45AC-9E8F-3995753F3C41}" type="datetime1">
              <a:rPr lang="en-US" smtClean="0"/>
              <a:t>7/1/2020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122F0C-1B97-4759-8D52-88ECF6F80EA6}" type="datetime1">
              <a:rPr lang="en-US" smtClean="0"/>
              <a:t>7/1/2020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9531ED-07C5-4639-9994-6E2680624364}" type="datetime1">
              <a:rPr lang="en-US" smtClean="0"/>
              <a:t>7/1/2020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CC82AF-1224-4BBE-8389-7110B741EE02}" type="datetime1">
              <a:rPr lang="en-US" smtClean="0"/>
              <a:t>7/1/2020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1C63AAD-494F-4935-9B32-6C017EC59661}" type="datetime1">
              <a:rPr lang="en-US" smtClean="0"/>
              <a:t>7/1/2020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D6EC76-C7BB-4B64-AB2C-4CA666B08B18}" type="datetime1">
              <a:rPr lang="en-US" smtClean="0"/>
              <a:t>7/1/2020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676400"/>
          </a:xfrm>
        </p:spPr>
        <p:txBody>
          <a:bodyPr>
            <a:noAutofit/>
          </a:bodyPr>
          <a:lstStyle/>
          <a:p>
            <a:r>
              <a:rPr lang="en-US" sz="3600" b="1" dirty="0">
                <a:latin typeface="+mn-lt"/>
              </a:rPr>
              <a:t>Market Credit Working Group update to the Wholesale Market Subcommittee</a:t>
            </a:r>
          </a:p>
        </p:txBody>
      </p:sp>
      <p:sp>
        <p:nvSpPr>
          <p:cNvPr id="3" name="Subtitle 2"/>
          <p:cNvSpPr>
            <a:spLocks noGrp="1"/>
          </p:cNvSpPr>
          <p:nvPr>
            <p:ph type="subTitle" idx="1"/>
          </p:nvPr>
        </p:nvSpPr>
        <p:spPr>
          <a:xfrm>
            <a:off x="1585404" y="5181600"/>
            <a:ext cx="6400800" cy="685800"/>
          </a:xfrm>
        </p:spPr>
        <p:txBody>
          <a:bodyPr>
            <a:normAutofit/>
          </a:bodyPr>
          <a:lstStyle/>
          <a:p>
            <a:r>
              <a:rPr lang="en-US" sz="2400" dirty="0"/>
              <a:t>7/08/2020</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dirty="0"/>
          </a:p>
        </p:txBody>
      </p:sp>
      <p:sp>
        <p:nvSpPr>
          <p:cNvPr id="5" name="TextBox 4"/>
          <p:cNvSpPr txBox="1"/>
          <p:nvPr/>
        </p:nvSpPr>
        <p:spPr>
          <a:xfrm>
            <a:off x="2042604" y="3962400"/>
            <a:ext cx="5486400" cy="646331"/>
          </a:xfrm>
          <a:prstGeom prst="rect">
            <a:avLst/>
          </a:prstGeom>
          <a:noFill/>
        </p:spPr>
        <p:txBody>
          <a:bodyPr wrap="square" rtlCol="0">
            <a:spAutoFit/>
          </a:bodyPr>
          <a:lstStyle/>
          <a:p>
            <a:pPr algn="ctr"/>
            <a:r>
              <a:rPr lang="en-US" dirty="0"/>
              <a:t> </a:t>
            </a:r>
            <a:r>
              <a:rPr lang="en-US" b="1" dirty="0"/>
              <a:t>Bill Barnes, NRG, Chair</a:t>
            </a:r>
          </a:p>
          <a:p>
            <a:pPr algn="ctr"/>
            <a:r>
              <a:rPr lang="en-US" b="1" dirty="0"/>
              <a:t>Josephine Wan, Austin Energy, Vice Chair</a:t>
            </a:r>
          </a:p>
        </p:txBody>
      </p:sp>
    </p:spTree>
    <p:extLst>
      <p:ext uri="{BB962C8B-B14F-4D97-AF65-F5344CB8AC3E}">
        <p14:creationId xmlns:p14="http://schemas.microsoft.com/office/powerpoint/2010/main" val="3329429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a:t>MCWG </a:t>
            </a:r>
            <a:r>
              <a:rPr lang="en-US" dirty="0">
                <a:latin typeface="+mn-lt"/>
              </a:rPr>
              <a:t>update</a:t>
            </a:r>
            <a:r>
              <a:rPr lang="en-US" dirty="0"/>
              <a:t> to WMS</a:t>
            </a:r>
          </a:p>
        </p:txBody>
      </p:sp>
      <p:sp>
        <p:nvSpPr>
          <p:cNvPr id="3" name="Content Placeholder 2"/>
          <p:cNvSpPr>
            <a:spLocks noGrp="1"/>
          </p:cNvSpPr>
          <p:nvPr>
            <p:ph idx="1"/>
          </p:nvPr>
        </p:nvSpPr>
        <p:spPr>
          <a:xfrm>
            <a:off x="228600" y="1295400"/>
            <a:ext cx="8610600" cy="4800600"/>
          </a:xfrm>
        </p:spPr>
        <p:txBody>
          <a:bodyPr>
            <a:normAutofit/>
          </a:bodyPr>
          <a:lstStyle/>
          <a:p>
            <a:pPr>
              <a:defRPr/>
            </a:pPr>
            <a:r>
              <a:rPr lang="en-US" sz="2400" b="1" dirty="0"/>
              <a:t>General Update</a:t>
            </a:r>
          </a:p>
          <a:p>
            <a:pPr marL="457200" lvl="1" indent="0">
              <a:spcBef>
                <a:spcPts val="0"/>
              </a:spcBef>
              <a:buNone/>
              <a:defRPr/>
            </a:pPr>
            <a:endParaRPr lang="en-US" sz="2000" dirty="0"/>
          </a:p>
          <a:p>
            <a:pPr lvl="1">
              <a:spcBef>
                <a:spcPts val="0"/>
              </a:spcBef>
              <a:defRPr/>
            </a:pPr>
            <a:r>
              <a:rPr lang="en-US" sz="1800" dirty="0"/>
              <a:t>June 17 Joint MCWG/CWG WEBEX Meeting</a:t>
            </a:r>
          </a:p>
          <a:p>
            <a:pPr marL="457200" lvl="1" indent="0">
              <a:spcBef>
                <a:spcPts val="0"/>
              </a:spcBef>
              <a:buNone/>
              <a:defRPr/>
            </a:pPr>
            <a:endParaRPr lang="en-US" sz="1800" dirty="0">
              <a:cs typeface="Arial" panose="020B0604020202020204" pitchFamily="34" charset="0"/>
            </a:endParaRPr>
          </a:p>
          <a:p>
            <a:pPr lvl="1">
              <a:spcBef>
                <a:spcPts val="0"/>
              </a:spcBef>
              <a:defRPr/>
            </a:pPr>
            <a:r>
              <a:rPr lang="en-US" sz="1800" dirty="0">
                <a:cs typeface="Arial" panose="020B0604020202020204" pitchFamily="34" charset="0"/>
              </a:rPr>
              <a:t>6 NPRRs reviewed for their credit impacts (email vote)</a:t>
            </a:r>
          </a:p>
          <a:p>
            <a:pPr marL="457200" lvl="1" indent="0">
              <a:spcBef>
                <a:spcPts val="0"/>
              </a:spcBef>
              <a:buNone/>
              <a:defRPr/>
            </a:pPr>
            <a:endParaRPr lang="en-US" sz="1800" dirty="0">
              <a:cs typeface="Arial" panose="020B0604020202020204" pitchFamily="34" charset="0"/>
            </a:endParaRPr>
          </a:p>
          <a:p>
            <a:pPr lvl="1">
              <a:spcBef>
                <a:spcPts val="0"/>
              </a:spcBef>
              <a:buFont typeface="Courier New" panose="02070309020205020404" pitchFamily="49" charset="0"/>
              <a:buChar char="o"/>
              <a:defRPr/>
            </a:pPr>
            <a:r>
              <a:rPr lang="en-US" sz="1800" dirty="0">
                <a:cs typeface="Arial" panose="020B0604020202020204" pitchFamily="34" charset="0"/>
              </a:rPr>
              <a:t>984NPRR Change ERS Standard Contract Terms </a:t>
            </a:r>
            <a:r>
              <a:rPr lang="en-US" sz="1800" dirty="0">
                <a:solidFill>
                  <a:srgbClr val="00B050"/>
                </a:solidFill>
                <a:cs typeface="Arial" panose="020B0604020202020204" pitchFamily="34" charset="0"/>
              </a:rPr>
              <a:t>– No Credit Impact</a:t>
            </a:r>
          </a:p>
          <a:p>
            <a:pPr lvl="1">
              <a:spcBef>
                <a:spcPts val="0"/>
              </a:spcBef>
              <a:buFont typeface="Courier New" panose="02070309020205020404" pitchFamily="49" charset="0"/>
              <a:buChar char="o"/>
              <a:defRPr/>
            </a:pPr>
            <a:r>
              <a:rPr lang="en-US" sz="1800" dirty="0">
                <a:cs typeface="Arial" panose="020B0604020202020204" pitchFamily="34" charset="0"/>
              </a:rPr>
              <a:t>996NPRR Alignment of Hub Bus Names Between Protocols and ERCOT Model </a:t>
            </a:r>
            <a:r>
              <a:rPr lang="en-US" sz="1800" dirty="0">
                <a:solidFill>
                  <a:srgbClr val="00B050"/>
                </a:solidFill>
                <a:cs typeface="Arial" panose="020B0604020202020204" pitchFamily="34" charset="0"/>
              </a:rPr>
              <a:t>– No Credit Impact</a:t>
            </a:r>
          </a:p>
          <a:p>
            <a:pPr lvl="1">
              <a:spcBef>
                <a:spcPts val="0"/>
              </a:spcBef>
              <a:buFont typeface="Courier New" panose="02070309020205020404" pitchFamily="49" charset="0"/>
              <a:buChar char="o"/>
              <a:defRPr/>
            </a:pPr>
            <a:r>
              <a:rPr lang="en-US" sz="1800" dirty="0">
                <a:cs typeface="Arial" panose="020B0604020202020204" pitchFamily="34" charset="0"/>
              </a:rPr>
              <a:t>1002NPRR BESTF-5 Energy Storage Resource Single Model Registration and Charging Restrictions in Emergency Conditions </a:t>
            </a:r>
            <a:r>
              <a:rPr lang="en-US" sz="1800" dirty="0">
                <a:solidFill>
                  <a:srgbClr val="00B050"/>
                </a:solidFill>
                <a:cs typeface="Arial" panose="020B0604020202020204" pitchFamily="34" charset="0"/>
              </a:rPr>
              <a:t>– No Credit Impact</a:t>
            </a:r>
          </a:p>
          <a:p>
            <a:pPr lvl="1">
              <a:spcBef>
                <a:spcPts val="0"/>
              </a:spcBef>
              <a:buFont typeface="Courier New" panose="02070309020205020404" pitchFamily="49" charset="0"/>
              <a:buChar char="o"/>
              <a:defRPr/>
            </a:pPr>
            <a:r>
              <a:rPr lang="en-US" sz="1800" dirty="0">
                <a:cs typeface="Arial" panose="020B0604020202020204" pitchFamily="34" charset="0"/>
              </a:rPr>
              <a:t>1003NPRR Elimination of References to Resource Asset Registration Form </a:t>
            </a:r>
            <a:r>
              <a:rPr lang="en-US" sz="1800" dirty="0">
                <a:solidFill>
                  <a:srgbClr val="00B050"/>
                </a:solidFill>
                <a:cs typeface="Arial" panose="020B0604020202020204" pitchFamily="34" charset="0"/>
              </a:rPr>
              <a:t>– No Credit Impact</a:t>
            </a:r>
          </a:p>
          <a:p>
            <a:pPr lvl="1">
              <a:spcBef>
                <a:spcPts val="0"/>
              </a:spcBef>
              <a:buFont typeface="Courier New" panose="02070309020205020404" pitchFamily="49" charset="0"/>
              <a:buChar char="o"/>
              <a:defRPr/>
            </a:pPr>
            <a:r>
              <a:rPr lang="en-US" sz="1800" dirty="0">
                <a:cs typeface="Arial" panose="020B0604020202020204" pitchFamily="34" charset="0"/>
              </a:rPr>
              <a:t>1004NPRR Load Distribution Factor Process Update </a:t>
            </a:r>
            <a:r>
              <a:rPr lang="en-US" sz="1800" dirty="0">
                <a:solidFill>
                  <a:srgbClr val="00B050"/>
                </a:solidFill>
                <a:cs typeface="Arial" panose="020B0604020202020204" pitchFamily="34" charset="0"/>
              </a:rPr>
              <a:t>– No Credit Impact</a:t>
            </a:r>
          </a:p>
          <a:p>
            <a:pPr lvl="1">
              <a:spcBef>
                <a:spcPts val="0"/>
              </a:spcBef>
              <a:buFont typeface="Courier New" panose="02070309020205020404" pitchFamily="49" charset="0"/>
              <a:buChar char="o"/>
              <a:defRPr/>
            </a:pPr>
            <a:r>
              <a:rPr lang="en-US" sz="1800" dirty="0">
                <a:cs typeface="Arial" panose="020B0604020202020204" pitchFamily="34" charset="0"/>
              </a:rPr>
              <a:t>1016NPRR Clarify Requirements for Distribution Generation Resources (DGRs) and Distribution Energy Storage Resources (DESRs) </a:t>
            </a:r>
            <a:r>
              <a:rPr lang="en-US" sz="1800" dirty="0">
                <a:solidFill>
                  <a:srgbClr val="00B050"/>
                </a:solidFill>
                <a:cs typeface="Arial" panose="020B0604020202020204" pitchFamily="34" charset="0"/>
              </a:rPr>
              <a:t>– No Credit Impact</a:t>
            </a:r>
          </a:p>
          <a:p>
            <a:pPr lvl="1">
              <a:spcBef>
                <a:spcPts val="0"/>
              </a:spcBef>
              <a:buFont typeface="Courier New" panose="02070309020205020404" pitchFamily="49" charset="0"/>
              <a:buChar char="o"/>
              <a:defRPr/>
            </a:pPr>
            <a:endParaRPr lang="en-US" sz="1800" dirty="0">
              <a:cs typeface="Arial" panose="020B0604020202020204" pitchFamily="34" charset="0"/>
            </a:endParaRPr>
          </a:p>
          <a:p>
            <a:pPr lvl="1">
              <a:spcBef>
                <a:spcPts val="0"/>
              </a:spcBef>
              <a:buFont typeface="Courier New" panose="02070309020205020404" pitchFamily="49" charset="0"/>
              <a:buChar char="o"/>
              <a:defRPr/>
            </a:pPr>
            <a:endParaRPr lang="en-US" sz="1800" dirty="0">
              <a:cs typeface="Arial" panose="020B0604020202020204"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412081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a:t>MCWG </a:t>
            </a:r>
            <a:r>
              <a:rPr lang="en-US" dirty="0">
                <a:latin typeface="+mn-lt"/>
              </a:rPr>
              <a:t>update</a:t>
            </a:r>
            <a:r>
              <a:rPr lang="en-US" dirty="0"/>
              <a:t> to WMS</a:t>
            </a:r>
          </a:p>
        </p:txBody>
      </p:sp>
      <p:sp>
        <p:nvSpPr>
          <p:cNvPr id="3" name="Content Placeholder 2"/>
          <p:cNvSpPr>
            <a:spLocks noGrp="1"/>
          </p:cNvSpPr>
          <p:nvPr>
            <p:ph idx="1"/>
          </p:nvPr>
        </p:nvSpPr>
        <p:spPr>
          <a:xfrm>
            <a:off x="228600" y="1143000"/>
            <a:ext cx="8763000" cy="2590800"/>
          </a:xfrm>
        </p:spPr>
        <p:txBody>
          <a:bodyPr>
            <a:normAutofit/>
          </a:bodyPr>
          <a:lstStyle/>
          <a:p>
            <a:pPr marL="0" indent="0">
              <a:buNone/>
              <a:defRPr/>
            </a:pPr>
            <a:r>
              <a:rPr lang="en-US" sz="2400" u="sng" dirty="0">
                <a:cs typeface="Arial" panose="020B0604020202020204" pitchFamily="34" charset="0"/>
              </a:rPr>
              <a:t>Late Payment Enforcement Provisions</a:t>
            </a:r>
          </a:p>
          <a:p>
            <a:pPr>
              <a:defRPr/>
            </a:pPr>
            <a:r>
              <a:rPr lang="en-US" sz="2000" dirty="0"/>
              <a:t>The potential conflict with the SFA could be addressed by:</a:t>
            </a:r>
          </a:p>
          <a:p>
            <a:pPr lvl="1">
              <a:defRPr/>
            </a:pPr>
            <a:r>
              <a:rPr lang="en-US" sz="1600" dirty="0"/>
              <a:t>Removing the termination option for Level III Enforcement</a:t>
            </a:r>
          </a:p>
          <a:p>
            <a:pPr lvl="1">
              <a:defRPr/>
            </a:pPr>
            <a:r>
              <a:rPr lang="en-US" sz="1600" dirty="0"/>
              <a:t>Providing graduated penalties for Level III Enforcement</a:t>
            </a:r>
          </a:p>
          <a:p>
            <a:pPr lvl="1">
              <a:defRPr/>
            </a:pPr>
            <a:r>
              <a:rPr lang="en-US" sz="1600" dirty="0"/>
              <a:t>This also eliminates the “do nothing” option for the first late payment. </a:t>
            </a:r>
          </a:p>
          <a:p>
            <a:pPr>
              <a:defRPr/>
            </a:pPr>
            <a:r>
              <a:rPr lang="en-US" sz="2000" dirty="0"/>
              <a:t>ERCOT staff incorporating this feedback into NPRR to be filed soon.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dirty="0"/>
          </a:p>
        </p:txBody>
      </p:sp>
      <p:graphicFrame>
        <p:nvGraphicFramePr>
          <p:cNvPr id="7" name="Table 6">
            <a:extLst>
              <a:ext uri="{FF2B5EF4-FFF2-40B4-BE49-F238E27FC236}">
                <a16:creationId xmlns:a16="http://schemas.microsoft.com/office/drawing/2014/main" id="{41C5F7A9-15E5-47DC-AC4E-032384834E11}"/>
              </a:ext>
            </a:extLst>
          </p:cNvPr>
          <p:cNvGraphicFramePr>
            <a:graphicFrameLocks noGrp="1"/>
          </p:cNvGraphicFramePr>
          <p:nvPr>
            <p:extLst>
              <p:ext uri="{D42A27DB-BD31-4B8C-83A1-F6EECF244321}">
                <p14:modId xmlns:p14="http://schemas.microsoft.com/office/powerpoint/2010/main" val="785849310"/>
              </p:ext>
            </p:extLst>
          </p:nvPr>
        </p:nvGraphicFramePr>
        <p:xfrm>
          <a:off x="342899" y="3495596"/>
          <a:ext cx="8458201" cy="2752804"/>
        </p:xfrm>
        <a:graphic>
          <a:graphicData uri="http://schemas.openxmlformats.org/drawingml/2006/table">
            <a:tbl>
              <a:tblPr firstRow="1" bandRow="1">
                <a:tableStyleId>{5C22544A-7EE6-4342-B048-85BDC9FD1C3A}</a:tableStyleId>
              </a:tblPr>
              <a:tblGrid>
                <a:gridCol w="610585">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103916">
                  <a:extLst>
                    <a:ext uri="{9D8B030D-6E8A-4147-A177-3AD203B41FA5}">
                      <a16:colId xmlns:a16="http://schemas.microsoft.com/office/drawing/2014/main" val="20002"/>
                    </a:ext>
                  </a:extLst>
                </a:gridCol>
                <a:gridCol w="2133600">
                  <a:extLst>
                    <a:ext uri="{9D8B030D-6E8A-4147-A177-3AD203B41FA5}">
                      <a16:colId xmlns:a16="http://schemas.microsoft.com/office/drawing/2014/main" val="20003"/>
                    </a:ext>
                  </a:extLst>
                </a:gridCol>
                <a:gridCol w="1066800">
                  <a:extLst>
                    <a:ext uri="{9D8B030D-6E8A-4147-A177-3AD203B41FA5}">
                      <a16:colId xmlns:a16="http://schemas.microsoft.com/office/drawing/2014/main" val="20004"/>
                    </a:ext>
                  </a:extLst>
                </a:gridCol>
                <a:gridCol w="2400300">
                  <a:extLst>
                    <a:ext uri="{9D8B030D-6E8A-4147-A177-3AD203B41FA5}">
                      <a16:colId xmlns:a16="http://schemas.microsoft.com/office/drawing/2014/main" val="20005"/>
                    </a:ext>
                  </a:extLst>
                </a:gridCol>
              </a:tblGrid>
              <a:tr h="0">
                <a:tc>
                  <a:txBody>
                    <a:bodyPr/>
                    <a:lstStyle/>
                    <a:p>
                      <a:pPr algn="ctr"/>
                      <a:r>
                        <a:rPr lang="en-US" sz="1200" dirty="0">
                          <a:solidFill>
                            <a:schemeClr val="tx1"/>
                          </a:solidFill>
                        </a:rPr>
                        <a:t>Late Pmt.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pPr algn="ctr"/>
                      <a:endParaRPr lang="en-US" sz="1200" dirty="0">
                        <a:solidFill>
                          <a:schemeClr val="tx1"/>
                        </a:solidFill>
                      </a:endParaRPr>
                    </a:p>
                    <a:p>
                      <a:pPr algn="ctr"/>
                      <a:r>
                        <a:rPr lang="en-US" sz="1200" dirty="0">
                          <a:solidFill>
                            <a:schemeClr val="tx1"/>
                          </a:solidFill>
                        </a:rPr>
                        <a:t>Existing Enforcement</a:t>
                      </a:r>
                      <a:r>
                        <a:rPr lang="en-US" sz="1200" baseline="0" dirty="0">
                          <a:solidFill>
                            <a:schemeClr val="tx1"/>
                          </a:solidFill>
                        </a:rPr>
                        <a:t> Provisions</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n-lt"/>
                          <a:ea typeface="+mn-ea"/>
                          <a:cs typeface="+mn-cs"/>
                        </a:rPr>
                        <a:t>Proposed Enforcement Provisions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644464">
                <a:tc>
                  <a:txBody>
                    <a:bodyPr/>
                    <a:lstStyle/>
                    <a:p>
                      <a:pPr algn="ctr"/>
                      <a:r>
                        <a:rPr lang="en-US" sz="12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dirty="0">
                          <a:solidFill>
                            <a:schemeClr val="tx1"/>
                          </a:solidFill>
                        </a:rPr>
                        <a:t>Review, 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dirty="0">
                          <a:solidFill>
                            <a:schemeClr val="tx1"/>
                          </a:solidFill>
                        </a:rPr>
                        <a:t>Level I Enforcement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dirty="0">
                          <a:solidFill>
                            <a:schemeClr val="tx1"/>
                          </a:solidFill>
                        </a:rPr>
                        <a:t>Increase</a:t>
                      </a:r>
                      <a:r>
                        <a:rPr lang="en-US" sz="1200" baseline="0" dirty="0">
                          <a:solidFill>
                            <a:schemeClr val="tx1"/>
                          </a:solidFill>
                        </a:rPr>
                        <a:t> to or provide </a:t>
                      </a:r>
                      <a:r>
                        <a:rPr lang="en-US" sz="1200" dirty="0">
                          <a:solidFill>
                            <a:schemeClr val="tx1"/>
                          </a:solidFill>
                        </a:rPr>
                        <a:t>110% collateral for min. 60 days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dirty="0">
                          <a:solidFill>
                            <a:schemeClr val="tx1"/>
                          </a:solidFill>
                        </a:rPr>
                        <a:t>Level I Enforcement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dirty="0">
                          <a:solidFill>
                            <a:schemeClr val="tx1"/>
                          </a:solidFill>
                        </a:rPr>
                        <a:t>Increase</a:t>
                      </a:r>
                      <a:r>
                        <a:rPr lang="en-US" sz="1200" baseline="0" dirty="0">
                          <a:solidFill>
                            <a:schemeClr val="tx1"/>
                          </a:solidFill>
                        </a:rPr>
                        <a:t> to or provide </a:t>
                      </a:r>
                      <a:r>
                        <a:rPr lang="en-US" sz="1200" dirty="0">
                          <a:solidFill>
                            <a:srgbClr val="FF0000"/>
                          </a:solidFill>
                        </a:rPr>
                        <a:t>110% </a:t>
                      </a:r>
                      <a:r>
                        <a:rPr lang="en-US" sz="1200" dirty="0">
                          <a:solidFill>
                            <a:schemeClr val="tx1"/>
                          </a:solidFill>
                        </a:rPr>
                        <a:t>collateral for min. </a:t>
                      </a:r>
                      <a:r>
                        <a:rPr lang="en-US" sz="1200" dirty="0">
                          <a:solidFill>
                            <a:srgbClr val="FF0000"/>
                          </a:solidFill>
                        </a:rPr>
                        <a:t>60</a:t>
                      </a:r>
                      <a:r>
                        <a:rPr lang="en-US" sz="1200" dirty="0">
                          <a:solidFill>
                            <a:schemeClr val="tx1"/>
                          </a:solidFill>
                        </a:rPr>
                        <a:t> days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644464">
                <a:tc>
                  <a:txBody>
                    <a:bodyPr/>
                    <a:lstStyle/>
                    <a:p>
                      <a:pPr algn="ctr"/>
                      <a:r>
                        <a:rPr lang="en-US" sz="12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dirty="0">
                          <a:solidFill>
                            <a:schemeClr val="tx1"/>
                          </a:solidFill>
                        </a:rPr>
                        <a:t>Level I Enforcement, 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dirty="0">
                          <a:solidFill>
                            <a:schemeClr val="tx1"/>
                          </a:solidFill>
                        </a:rPr>
                        <a:t>Level II Enforcement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dirty="0">
                          <a:solidFill>
                            <a:schemeClr val="tx1"/>
                          </a:solidFill>
                        </a:rPr>
                        <a:t>110% collateral in cash or LC</a:t>
                      </a:r>
                      <a:r>
                        <a:rPr lang="en-US" sz="1200" baseline="0" dirty="0">
                          <a:solidFill>
                            <a:schemeClr val="tx1"/>
                          </a:solidFill>
                        </a:rPr>
                        <a:t> for 60 days</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dirty="0">
                          <a:solidFill>
                            <a:schemeClr val="tx1"/>
                          </a:solidFill>
                        </a:rPr>
                        <a:t>Level II Enforcement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b="1" dirty="0">
                          <a:solidFill>
                            <a:srgbClr val="FF0000"/>
                          </a:solidFill>
                        </a:rPr>
                        <a:t>115%</a:t>
                      </a:r>
                      <a:r>
                        <a:rPr lang="en-US" sz="1200" dirty="0">
                          <a:solidFill>
                            <a:schemeClr val="tx1"/>
                          </a:solidFill>
                        </a:rPr>
                        <a:t> collateral in cash or LC</a:t>
                      </a:r>
                      <a:r>
                        <a:rPr lang="en-US" sz="1200" baseline="0" dirty="0">
                          <a:solidFill>
                            <a:schemeClr val="tx1"/>
                          </a:solidFill>
                        </a:rPr>
                        <a:t> for </a:t>
                      </a:r>
                      <a:r>
                        <a:rPr lang="en-US" sz="1200" baseline="0" dirty="0">
                          <a:solidFill>
                            <a:srgbClr val="FF0000"/>
                          </a:solidFill>
                        </a:rPr>
                        <a:t>60</a:t>
                      </a:r>
                      <a:r>
                        <a:rPr lang="en-US" sz="1200" baseline="0" dirty="0">
                          <a:solidFill>
                            <a:schemeClr val="tx1"/>
                          </a:solidFill>
                        </a:rPr>
                        <a:t> days</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644464">
                <a:tc>
                  <a:txBody>
                    <a:bodyPr/>
                    <a:lstStyle/>
                    <a:p>
                      <a:pPr algn="ctr"/>
                      <a:r>
                        <a:rPr lang="en-US" sz="1200"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Level II Enforcement, 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Level III Enforcement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dirty="0">
                          <a:solidFill>
                            <a:schemeClr val="tx1"/>
                          </a:solidFill>
                        </a:rPr>
                        <a:t>Warning or terminate SFA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Level III Enforcement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dirty="0">
                          <a:solidFill>
                            <a:srgbClr val="FF0000"/>
                          </a:solidFill>
                        </a:rPr>
                        <a:t>120%</a:t>
                      </a:r>
                      <a:r>
                        <a:rPr lang="en-US" sz="1200" dirty="0">
                          <a:solidFill>
                            <a:schemeClr val="tx1"/>
                          </a:solidFill>
                        </a:rPr>
                        <a:t> collateral in cash </a:t>
                      </a:r>
                      <a:r>
                        <a:rPr lang="en-US" sz="1200" baseline="0" dirty="0">
                          <a:solidFill>
                            <a:schemeClr val="tx1"/>
                          </a:solidFill>
                        </a:rPr>
                        <a:t>for </a:t>
                      </a:r>
                      <a:r>
                        <a:rPr lang="en-US" sz="1200" baseline="0" dirty="0">
                          <a:solidFill>
                            <a:srgbClr val="FF0000"/>
                          </a:solidFill>
                        </a:rPr>
                        <a:t>90</a:t>
                      </a:r>
                      <a:r>
                        <a:rPr lang="en-US" sz="1200" baseline="0" dirty="0">
                          <a:solidFill>
                            <a:schemeClr val="tx1"/>
                          </a:solidFill>
                        </a:rPr>
                        <a:t> days</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62212">
                <a:tc>
                  <a:txBody>
                    <a:bodyPr/>
                    <a:lstStyle/>
                    <a:p>
                      <a:pPr algn="ctr"/>
                      <a:r>
                        <a:rPr lang="en-US" sz="12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pPr algn="ctr"/>
                      <a:r>
                        <a:rPr lang="en-US" sz="1200" dirty="0">
                          <a:solidFill>
                            <a:schemeClr val="tx1"/>
                          </a:solidFill>
                        </a:rPr>
                        <a:t>Terminate SFA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algn="l" defTabSz="914400" rtl="0" eaLnBrk="1" latinLnBrk="0" hangingPunct="1"/>
                      <a:endParaRPr lang="en-US" sz="12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Terminate SFA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F1F5"/>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F1F5"/>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482926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a:t>MCWG </a:t>
            </a:r>
            <a:r>
              <a:rPr lang="en-US" dirty="0">
                <a:latin typeface="+mn-lt"/>
              </a:rPr>
              <a:t>update</a:t>
            </a:r>
            <a:r>
              <a:rPr lang="en-US" dirty="0"/>
              <a:t> to WMS</a:t>
            </a:r>
          </a:p>
        </p:txBody>
      </p:sp>
      <p:sp>
        <p:nvSpPr>
          <p:cNvPr id="3" name="Content Placeholder 2"/>
          <p:cNvSpPr>
            <a:spLocks noGrp="1"/>
          </p:cNvSpPr>
          <p:nvPr>
            <p:ph idx="1"/>
          </p:nvPr>
        </p:nvSpPr>
        <p:spPr>
          <a:xfrm>
            <a:off x="228600" y="1371600"/>
            <a:ext cx="8763000" cy="5410200"/>
          </a:xfrm>
        </p:spPr>
        <p:txBody>
          <a:bodyPr>
            <a:normAutofit fontScale="92500" lnSpcReduction="20000"/>
          </a:bodyPr>
          <a:lstStyle/>
          <a:p>
            <a:pPr marL="0" indent="0">
              <a:buNone/>
            </a:pPr>
            <a:r>
              <a:rPr lang="en-US" sz="2400" u="sng" dirty="0"/>
              <a:t>Software Error Identified in ERCOT’s Credit Monitoring and Management (CMM) System</a:t>
            </a:r>
          </a:p>
          <a:p>
            <a:r>
              <a:rPr lang="en-US" sz="2400" dirty="0"/>
              <a:t>ERCOT identified a software error in its CMM system that occurred with the implementation of Nodal Protocol Revision Request (NPRR) 347, Single Daily Settlement Invoice and Updates to Credit Calculations, including addition of a Minimum Collateral Exposure Component, on November 9, 2012.  </a:t>
            </a:r>
          </a:p>
          <a:p>
            <a:r>
              <a:rPr lang="en-US" sz="2400" dirty="0"/>
              <a:t>ERCOT implemented a software fix on June 4, 2020 to align the Total Potential Exposure (TPE) calculation with NPRR347. </a:t>
            </a:r>
          </a:p>
          <a:p>
            <a:r>
              <a:rPr lang="en-US" sz="2400" dirty="0"/>
              <a:t>ERCOT has determined that the 110% and 90% adjustments to RTL have not been included in the RTLF calculation since the implementation of NPRR347. In addition, the 150% RTLF adjustment has not been applied to two RTL components: </a:t>
            </a:r>
          </a:p>
          <a:p>
            <a:pPr lvl="1"/>
            <a:r>
              <a:rPr lang="en-US" sz="2000" dirty="0"/>
              <a:t>Real-Time Congestion payments/charges for Self-Schedules</a:t>
            </a:r>
          </a:p>
          <a:p>
            <a:pPr lvl="1"/>
            <a:r>
              <a:rPr lang="en-US" sz="2000" dirty="0"/>
              <a:t>Payments/charges for Point-To-Point (PTP) Obligations settled in Real-Time. </a:t>
            </a:r>
          </a:p>
          <a:p>
            <a:r>
              <a:rPr lang="en-US" sz="2400" dirty="0"/>
              <a:t>Because RTL can represent charges or credits, the impact of the errors on RTLF can be either positive or negative.</a:t>
            </a:r>
          </a:p>
          <a:p>
            <a:pPr marL="0" indent="0">
              <a:buNone/>
            </a:pPr>
            <a:endParaRPr lang="en-US" sz="2400" dirty="0"/>
          </a:p>
          <a:p>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dirty="0"/>
          </a:p>
        </p:txBody>
      </p:sp>
    </p:spTree>
    <p:extLst>
      <p:ext uri="{BB962C8B-B14F-4D97-AF65-F5344CB8AC3E}">
        <p14:creationId xmlns:p14="http://schemas.microsoft.com/office/powerpoint/2010/main" val="156491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a:t>MCWG </a:t>
            </a:r>
            <a:r>
              <a:rPr lang="en-US" dirty="0">
                <a:latin typeface="+mn-lt"/>
              </a:rPr>
              <a:t>update</a:t>
            </a:r>
            <a:r>
              <a:rPr lang="en-US" dirty="0"/>
              <a:t> to WMS</a:t>
            </a:r>
          </a:p>
        </p:txBody>
      </p:sp>
      <p:sp>
        <p:nvSpPr>
          <p:cNvPr id="3" name="Content Placeholder 2"/>
          <p:cNvSpPr>
            <a:spLocks noGrp="1"/>
          </p:cNvSpPr>
          <p:nvPr>
            <p:ph idx="1"/>
          </p:nvPr>
        </p:nvSpPr>
        <p:spPr>
          <a:xfrm>
            <a:off x="228600" y="1371600"/>
            <a:ext cx="8763000" cy="5410200"/>
          </a:xfrm>
        </p:spPr>
        <p:txBody>
          <a:bodyPr>
            <a:normAutofit fontScale="92500" lnSpcReduction="10000"/>
          </a:bodyPr>
          <a:lstStyle/>
          <a:p>
            <a:pPr marL="0" indent="0">
              <a:buNone/>
            </a:pPr>
            <a:r>
              <a:rPr lang="en-US" sz="2400" u="sng" dirty="0"/>
              <a:t>Software Error Identified in ERCOT’s Credit Monitoring and Management (CMM) System</a:t>
            </a:r>
          </a:p>
          <a:p>
            <a:r>
              <a:rPr lang="en-US" sz="2400" dirty="0"/>
              <a:t>Therefore, the error may have increased TPE in cases where it incorrectly caused RTLF to exceed the maximum of RTLE (with RFAF applied), and decreased TPE when the opposite occurred resulting in more or less collateral being posted with ERCOT than would otherwise have been the case.</a:t>
            </a:r>
          </a:p>
          <a:p>
            <a:r>
              <a:rPr lang="en-US" sz="2400" dirty="0"/>
              <a:t>Due to system limitations, ERCOT is unable to quantify the number of instances where an erroneous RTLF determined the TPE for a Counter-Party since the implementation of NPRR347. </a:t>
            </a:r>
          </a:p>
          <a:p>
            <a:r>
              <a:rPr lang="en-US" sz="2400" dirty="0"/>
              <a:t>However, since January 2019, ERCOT estimates that on most days:</a:t>
            </a:r>
          </a:p>
          <a:p>
            <a:pPr lvl="1"/>
            <a:r>
              <a:rPr lang="en-US" sz="2000" dirty="0"/>
              <a:t>The total aggregate RTLF, if corrected, would have exceeded the erroneously computed RTLF.</a:t>
            </a:r>
          </a:p>
          <a:p>
            <a:pPr lvl="1"/>
            <a:r>
              <a:rPr lang="en-US" sz="2000" dirty="0"/>
              <a:t>The maximum of RTLE (with RFAF applied) would likely have exceeded the corrected RTLF on all but one day, indicating that the error impacting RTLF was likely not a material driver of total TPE since January 2019.</a:t>
            </a:r>
          </a:p>
          <a:p>
            <a:pPr marL="0" indent="0">
              <a:buNone/>
            </a:pPr>
            <a:endParaRPr lang="en-US" sz="2400" dirty="0"/>
          </a:p>
          <a:p>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dirty="0"/>
          </a:p>
        </p:txBody>
      </p:sp>
    </p:spTree>
    <p:extLst>
      <p:ext uri="{BB962C8B-B14F-4D97-AF65-F5344CB8AC3E}">
        <p14:creationId xmlns:p14="http://schemas.microsoft.com/office/powerpoint/2010/main" val="1580898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a:t>MCWG </a:t>
            </a:r>
            <a:r>
              <a:rPr lang="en-US" dirty="0">
                <a:latin typeface="+mn-lt"/>
              </a:rPr>
              <a:t>update</a:t>
            </a:r>
            <a:r>
              <a:rPr lang="en-US" dirty="0"/>
              <a:t> to WMS</a:t>
            </a:r>
          </a:p>
        </p:txBody>
      </p:sp>
      <p:sp>
        <p:nvSpPr>
          <p:cNvPr id="3" name="Content Placeholder 2"/>
          <p:cNvSpPr>
            <a:spLocks noGrp="1"/>
          </p:cNvSpPr>
          <p:nvPr>
            <p:ph idx="1"/>
          </p:nvPr>
        </p:nvSpPr>
        <p:spPr>
          <a:xfrm>
            <a:off x="228600" y="1371600"/>
            <a:ext cx="8763000" cy="5410200"/>
          </a:xfrm>
        </p:spPr>
        <p:txBody>
          <a:bodyPr>
            <a:normAutofit/>
          </a:bodyPr>
          <a:lstStyle/>
          <a:p>
            <a:pPr marL="0" indent="0">
              <a:buNone/>
            </a:pPr>
            <a:r>
              <a:rPr lang="en-US" sz="2400" u="sng" dirty="0"/>
              <a:t>Settlement Timeline Discussion</a:t>
            </a:r>
          </a:p>
          <a:p>
            <a:r>
              <a:rPr lang="en-US" sz="2400" dirty="0"/>
              <a:t>CWG/MCWG was exploring the possibility to shortening the ERCOT settlement timeline from OD+5 to OD+X.</a:t>
            </a:r>
          </a:p>
          <a:p>
            <a:r>
              <a:rPr lang="en-US" sz="2400" dirty="0"/>
              <a:t>Data streams and ERCOT processes were reviewed at a June 2 2020 workshop.</a:t>
            </a:r>
          </a:p>
          <a:p>
            <a:r>
              <a:rPr lang="en-US" sz="2400" dirty="0"/>
              <a:t>The risk of using estimated and/or inaccurate meter data increases substantially as the timeline is shortened.  Counterproductive to credit metrics.</a:t>
            </a:r>
          </a:p>
          <a:p>
            <a:r>
              <a:rPr lang="en-US" sz="2400" dirty="0"/>
              <a:t>ERCOT data validation processes are also squeezed.</a:t>
            </a:r>
          </a:p>
          <a:p>
            <a:r>
              <a:rPr lang="en-US" sz="2400" dirty="0"/>
              <a:t>ERCOT analysis shows limited benefit in reducing collateral requirements of shortening the timeline except to OD+1 which is unworkable.</a:t>
            </a:r>
          </a:p>
          <a:p>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dirty="0"/>
          </a:p>
        </p:txBody>
      </p:sp>
    </p:spTree>
    <p:extLst>
      <p:ext uri="{BB962C8B-B14F-4D97-AF65-F5344CB8AC3E}">
        <p14:creationId xmlns:p14="http://schemas.microsoft.com/office/powerpoint/2010/main" val="733440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a:t>MCWG </a:t>
            </a:r>
            <a:r>
              <a:rPr lang="en-US" dirty="0">
                <a:latin typeface="+mn-lt"/>
              </a:rPr>
              <a:t>update</a:t>
            </a:r>
            <a:r>
              <a:rPr lang="en-US" dirty="0"/>
              <a:t> to WMS</a:t>
            </a:r>
          </a:p>
        </p:txBody>
      </p:sp>
      <p:sp>
        <p:nvSpPr>
          <p:cNvPr id="3" name="Content Placeholder 2"/>
          <p:cNvSpPr>
            <a:spLocks noGrp="1"/>
          </p:cNvSpPr>
          <p:nvPr>
            <p:ph idx="1"/>
          </p:nvPr>
        </p:nvSpPr>
        <p:spPr>
          <a:xfrm>
            <a:off x="228600" y="1371600"/>
            <a:ext cx="8763000" cy="5410200"/>
          </a:xfrm>
        </p:spPr>
        <p:txBody>
          <a:bodyPr>
            <a:normAutofit/>
          </a:bodyPr>
          <a:lstStyle/>
          <a:p>
            <a:pPr marL="0" indent="0">
              <a:buNone/>
            </a:pPr>
            <a:r>
              <a:rPr lang="en-US" sz="2400" u="sng" dirty="0"/>
              <a:t>Counter-Party Credit Risk Assessment</a:t>
            </a:r>
          </a:p>
          <a:p>
            <a:endParaRPr lang="en-US" sz="2400" dirty="0"/>
          </a:p>
          <a:p>
            <a:endParaRPr lang="en-US" sz="2400" dirty="0"/>
          </a:p>
          <a:p>
            <a:r>
              <a:rPr lang="en-US" sz="2400" dirty="0"/>
              <a:t>The May 13, 2020 workshop “Proposed Qualifications and Requirements for Market Entry and Continued Participation by ERCOT Counter-Parties” introduced a number of proposals affecting ERCOT processes for Counter-Party qualification and ongoing credit risk management.</a:t>
            </a:r>
          </a:p>
          <a:p>
            <a:r>
              <a:rPr lang="en-US" sz="2400" dirty="0"/>
              <a:t>The proposals in the initiative are in part “lessons learned” from the PJM </a:t>
            </a:r>
            <a:r>
              <a:rPr lang="en-US" sz="2400" dirty="0" err="1"/>
              <a:t>Greenhat</a:t>
            </a:r>
            <a:r>
              <a:rPr lang="en-US" sz="2400" dirty="0"/>
              <a:t> default, and are similar to initiatives being undertaken at other ISO/RTOs.</a:t>
            </a:r>
          </a:p>
          <a:p>
            <a:pPr marL="0" indent="0">
              <a:buNone/>
            </a:pPr>
            <a:endParaRPr lang="en-US" sz="2400" dirty="0"/>
          </a:p>
          <a:p>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dirty="0"/>
          </a:p>
        </p:txBody>
      </p:sp>
      <p:grpSp>
        <p:nvGrpSpPr>
          <p:cNvPr id="5" name="Group 4">
            <a:extLst>
              <a:ext uri="{FF2B5EF4-FFF2-40B4-BE49-F238E27FC236}">
                <a16:creationId xmlns:a16="http://schemas.microsoft.com/office/drawing/2014/main" id="{F9C6D154-DD96-49FF-B9CD-EFF22D662A74}"/>
              </a:ext>
            </a:extLst>
          </p:cNvPr>
          <p:cNvGrpSpPr/>
          <p:nvPr/>
        </p:nvGrpSpPr>
        <p:grpSpPr>
          <a:xfrm>
            <a:off x="619124" y="1828800"/>
            <a:ext cx="7991476" cy="762000"/>
            <a:chOff x="385762" y="2362200"/>
            <a:chExt cx="7991476" cy="762000"/>
          </a:xfrm>
        </p:grpSpPr>
        <p:sp>
          <p:nvSpPr>
            <p:cNvPr id="6" name="Pentagon 7">
              <a:extLst>
                <a:ext uri="{FF2B5EF4-FFF2-40B4-BE49-F238E27FC236}">
                  <a16:creationId xmlns:a16="http://schemas.microsoft.com/office/drawing/2014/main" id="{472A10DB-0E3D-4B09-9847-8FC22D53F913}"/>
                </a:ext>
              </a:extLst>
            </p:cNvPr>
            <p:cNvSpPr/>
            <p:nvPr/>
          </p:nvSpPr>
          <p:spPr>
            <a:xfrm>
              <a:off x="385762" y="2362200"/>
              <a:ext cx="1671638" cy="762000"/>
            </a:xfrm>
            <a:prstGeom prst="homePlate">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dirty="0"/>
                <a:t>Introduction</a:t>
              </a:r>
            </a:p>
          </p:txBody>
        </p:sp>
        <p:sp>
          <p:nvSpPr>
            <p:cNvPr id="7" name="Chevron 8">
              <a:extLst>
                <a:ext uri="{FF2B5EF4-FFF2-40B4-BE49-F238E27FC236}">
                  <a16:creationId xmlns:a16="http://schemas.microsoft.com/office/drawing/2014/main" id="{7A984AE2-8A92-4AF0-8742-FFC388E73264}"/>
                </a:ext>
              </a:extLst>
            </p:cNvPr>
            <p:cNvSpPr/>
            <p:nvPr/>
          </p:nvSpPr>
          <p:spPr>
            <a:xfrm>
              <a:off x="1604962" y="2362200"/>
              <a:ext cx="1976438" cy="762000"/>
            </a:xfrm>
            <a:prstGeom prst="chevron">
              <a:avLst/>
            </a:prstGeom>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solidFill>
                    <a:schemeClr val="dk1"/>
                  </a:solidFill>
                </a:rPr>
                <a:t>Market Entry Credit Impacts</a:t>
              </a:r>
            </a:p>
          </p:txBody>
        </p:sp>
        <p:sp>
          <p:nvSpPr>
            <p:cNvPr id="8" name="Chevron 9">
              <a:extLst>
                <a:ext uri="{FF2B5EF4-FFF2-40B4-BE49-F238E27FC236}">
                  <a16:creationId xmlns:a16="http://schemas.microsoft.com/office/drawing/2014/main" id="{7EA30C7A-2510-4576-8C7D-ADE10ECF5E40}"/>
                </a:ext>
              </a:extLst>
            </p:cNvPr>
            <p:cNvSpPr/>
            <p:nvPr/>
          </p:nvSpPr>
          <p:spPr>
            <a:xfrm>
              <a:off x="3200400" y="2362200"/>
              <a:ext cx="1976438" cy="762000"/>
            </a:xfrm>
            <a:prstGeom prst="chevron">
              <a:avLst/>
            </a:prstGeom>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solidFill>
                    <a:schemeClr val="dk1"/>
                  </a:solidFill>
                </a:rPr>
                <a:t>Credit Assessment</a:t>
              </a:r>
            </a:p>
          </p:txBody>
        </p:sp>
        <p:sp>
          <p:nvSpPr>
            <p:cNvPr id="9" name="Chevron 10">
              <a:extLst>
                <a:ext uri="{FF2B5EF4-FFF2-40B4-BE49-F238E27FC236}">
                  <a16:creationId xmlns:a16="http://schemas.microsoft.com/office/drawing/2014/main" id="{3E97F63B-D100-4D57-8D5E-00A17F30431A}"/>
                </a:ext>
              </a:extLst>
            </p:cNvPr>
            <p:cNvSpPr/>
            <p:nvPr/>
          </p:nvSpPr>
          <p:spPr>
            <a:xfrm>
              <a:off x="4800600" y="2362200"/>
              <a:ext cx="1976438" cy="762000"/>
            </a:xfrm>
            <a:prstGeom prst="chevron">
              <a:avLst/>
            </a:prstGeom>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solidFill>
                    <a:schemeClr val="dk1"/>
                  </a:solidFill>
                </a:rPr>
                <a:t>Scoring Models</a:t>
              </a:r>
            </a:p>
          </p:txBody>
        </p:sp>
        <p:sp>
          <p:nvSpPr>
            <p:cNvPr id="10" name="Chevron 11">
              <a:extLst>
                <a:ext uri="{FF2B5EF4-FFF2-40B4-BE49-F238E27FC236}">
                  <a16:creationId xmlns:a16="http://schemas.microsoft.com/office/drawing/2014/main" id="{F9E96018-DB35-4C43-96F5-925B1BEEE124}"/>
                </a:ext>
              </a:extLst>
            </p:cNvPr>
            <p:cNvSpPr/>
            <p:nvPr/>
          </p:nvSpPr>
          <p:spPr>
            <a:xfrm>
              <a:off x="6400800" y="2362200"/>
              <a:ext cx="1976438" cy="762000"/>
            </a:xfrm>
            <a:prstGeom prst="chevron">
              <a:avLst/>
            </a:prstGeom>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solidFill>
                    <a:schemeClr val="dk1"/>
                  </a:solidFill>
                </a:rPr>
                <a:t>Next Steps</a:t>
              </a:r>
            </a:p>
          </p:txBody>
        </p:sp>
      </p:grpSp>
    </p:spTree>
    <p:extLst>
      <p:ext uri="{BB962C8B-B14F-4D97-AF65-F5344CB8AC3E}">
        <p14:creationId xmlns:p14="http://schemas.microsoft.com/office/powerpoint/2010/main" val="2269379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a:t>MCWG </a:t>
            </a:r>
            <a:r>
              <a:rPr lang="en-US" dirty="0">
                <a:latin typeface="+mn-lt"/>
              </a:rPr>
              <a:t>update</a:t>
            </a:r>
            <a:r>
              <a:rPr lang="en-US" dirty="0"/>
              <a:t> to WMS</a:t>
            </a:r>
          </a:p>
        </p:txBody>
      </p:sp>
      <p:sp>
        <p:nvSpPr>
          <p:cNvPr id="3" name="Content Placeholder 2"/>
          <p:cNvSpPr>
            <a:spLocks noGrp="1"/>
          </p:cNvSpPr>
          <p:nvPr>
            <p:ph idx="1"/>
          </p:nvPr>
        </p:nvSpPr>
        <p:spPr>
          <a:xfrm>
            <a:off x="228600" y="1371600"/>
            <a:ext cx="8763000" cy="5410200"/>
          </a:xfrm>
        </p:spPr>
        <p:txBody>
          <a:bodyPr>
            <a:normAutofit/>
          </a:bodyPr>
          <a:lstStyle/>
          <a:p>
            <a:pPr marL="0" indent="0">
              <a:buNone/>
            </a:pPr>
            <a:r>
              <a:rPr lang="en-US" sz="2400" u="sng" dirty="0"/>
              <a:t>Counter-Party Credit Risk Assessment</a:t>
            </a:r>
          </a:p>
          <a:p>
            <a:endParaRPr lang="en-US" sz="2400" dirty="0"/>
          </a:p>
          <a:p>
            <a:endParaRPr lang="en-US" sz="2400" dirty="0"/>
          </a:p>
          <a:p>
            <a:r>
              <a:rPr lang="en-US" sz="2400" dirty="0"/>
              <a:t>The purpose of this discussion is to highlight credit impacts, primarily the proposed use of a credit scoring model for Counter-Party credit risk assessment.</a:t>
            </a:r>
          </a:p>
          <a:p>
            <a:r>
              <a:rPr lang="en-US" sz="2400" dirty="0"/>
              <a:t>Because of the complexity of credit risk assessment issues, this phase of the market entry initiative will be addressed in detail at stakeholder meetings and may proceed on a different timeline than other aspects of market entry qualification.  </a:t>
            </a:r>
          </a:p>
          <a:p>
            <a:r>
              <a:rPr lang="en-US" sz="2400" dirty="0"/>
              <a:t>The second workshop on Market Entry is scheduled for July 29, 2020.</a:t>
            </a:r>
          </a:p>
          <a:p>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dirty="0"/>
          </a:p>
        </p:txBody>
      </p:sp>
      <p:grpSp>
        <p:nvGrpSpPr>
          <p:cNvPr id="5" name="Group 4">
            <a:extLst>
              <a:ext uri="{FF2B5EF4-FFF2-40B4-BE49-F238E27FC236}">
                <a16:creationId xmlns:a16="http://schemas.microsoft.com/office/drawing/2014/main" id="{F9C6D154-DD96-49FF-B9CD-EFF22D662A74}"/>
              </a:ext>
            </a:extLst>
          </p:cNvPr>
          <p:cNvGrpSpPr/>
          <p:nvPr/>
        </p:nvGrpSpPr>
        <p:grpSpPr>
          <a:xfrm>
            <a:off x="619124" y="1828800"/>
            <a:ext cx="7991476" cy="762000"/>
            <a:chOff x="385762" y="2362200"/>
            <a:chExt cx="7991476" cy="762000"/>
          </a:xfrm>
        </p:grpSpPr>
        <p:sp>
          <p:nvSpPr>
            <p:cNvPr id="6" name="Pentagon 7">
              <a:extLst>
                <a:ext uri="{FF2B5EF4-FFF2-40B4-BE49-F238E27FC236}">
                  <a16:creationId xmlns:a16="http://schemas.microsoft.com/office/drawing/2014/main" id="{472A10DB-0E3D-4B09-9847-8FC22D53F913}"/>
                </a:ext>
              </a:extLst>
            </p:cNvPr>
            <p:cNvSpPr/>
            <p:nvPr/>
          </p:nvSpPr>
          <p:spPr>
            <a:xfrm>
              <a:off x="385762" y="2362200"/>
              <a:ext cx="1671638" cy="762000"/>
            </a:xfrm>
            <a:prstGeom prst="homePlate">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dirty="0"/>
                <a:t>Introduction</a:t>
              </a:r>
            </a:p>
          </p:txBody>
        </p:sp>
        <p:sp>
          <p:nvSpPr>
            <p:cNvPr id="7" name="Chevron 8">
              <a:extLst>
                <a:ext uri="{FF2B5EF4-FFF2-40B4-BE49-F238E27FC236}">
                  <a16:creationId xmlns:a16="http://schemas.microsoft.com/office/drawing/2014/main" id="{7A984AE2-8A92-4AF0-8742-FFC388E73264}"/>
                </a:ext>
              </a:extLst>
            </p:cNvPr>
            <p:cNvSpPr/>
            <p:nvPr/>
          </p:nvSpPr>
          <p:spPr>
            <a:xfrm>
              <a:off x="1604962" y="2362200"/>
              <a:ext cx="1976438" cy="762000"/>
            </a:xfrm>
            <a:prstGeom prst="chevron">
              <a:avLst/>
            </a:prstGeom>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solidFill>
                    <a:schemeClr val="dk1"/>
                  </a:solidFill>
                </a:rPr>
                <a:t>Market Entry Credit Impacts</a:t>
              </a:r>
            </a:p>
          </p:txBody>
        </p:sp>
        <p:sp>
          <p:nvSpPr>
            <p:cNvPr id="8" name="Chevron 9">
              <a:extLst>
                <a:ext uri="{FF2B5EF4-FFF2-40B4-BE49-F238E27FC236}">
                  <a16:creationId xmlns:a16="http://schemas.microsoft.com/office/drawing/2014/main" id="{7EA30C7A-2510-4576-8C7D-ADE10ECF5E40}"/>
                </a:ext>
              </a:extLst>
            </p:cNvPr>
            <p:cNvSpPr/>
            <p:nvPr/>
          </p:nvSpPr>
          <p:spPr>
            <a:xfrm>
              <a:off x="3200400" y="2362200"/>
              <a:ext cx="1976438" cy="762000"/>
            </a:xfrm>
            <a:prstGeom prst="chevron">
              <a:avLst/>
            </a:prstGeom>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solidFill>
                    <a:schemeClr val="dk1"/>
                  </a:solidFill>
                </a:rPr>
                <a:t>Credit Assessment</a:t>
              </a:r>
            </a:p>
          </p:txBody>
        </p:sp>
        <p:sp>
          <p:nvSpPr>
            <p:cNvPr id="9" name="Chevron 10">
              <a:extLst>
                <a:ext uri="{FF2B5EF4-FFF2-40B4-BE49-F238E27FC236}">
                  <a16:creationId xmlns:a16="http://schemas.microsoft.com/office/drawing/2014/main" id="{3E97F63B-D100-4D57-8D5E-00A17F30431A}"/>
                </a:ext>
              </a:extLst>
            </p:cNvPr>
            <p:cNvSpPr/>
            <p:nvPr/>
          </p:nvSpPr>
          <p:spPr>
            <a:xfrm>
              <a:off x="4800600" y="2362200"/>
              <a:ext cx="1976438" cy="762000"/>
            </a:xfrm>
            <a:prstGeom prst="chevron">
              <a:avLst/>
            </a:prstGeom>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solidFill>
                    <a:schemeClr val="dk1"/>
                  </a:solidFill>
                </a:rPr>
                <a:t>Scoring Models</a:t>
              </a:r>
            </a:p>
          </p:txBody>
        </p:sp>
        <p:sp>
          <p:nvSpPr>
            <p:cNvPr id="10" name="Chevron 11">
              <a:extLst>
                <a:ext uri="{FF2B5EF4-FFF2-40B4-BE49-F238E27FC236}">
                  <a16:creationId xmlns:a16="http://schemas.microsoft.com/office/drawing/2014/main" id="{F9E96018-DB35-4C43-96F5-925B1BEEE124}"/>
                </a:ext>
              </a:extLst>
            </p:cNvPr>
            <p:cNvSpPr/>
            <p:nvPr/>
          </p:nvSpPr>
          <p:spPr>
            <a:xfrm>
              <a:off x="6400800" y="2362200"/>
              <a:ext cx="1976438" cy="762000"/>
            </a:xfrm>
            <a:prstGeom prst="chevron">
              <a:avLst/>
            </a:prstGeom>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solidFill>
                    <a:schemeClr val="dk1"/>
                  </a:solidFill>
                </a:rPr>
                <a:t>Next Steps</a:t>
              </a:r>
            </a:p>
          </p:txBody>
        </p:sp>
      </p:grpSp>
    </p:spTree>
    <p:extLst>
      <p:ext uri="{BB962C8B-B14F-4D97-AF65-F5344CB8AC3E}">
        <p14:creationId xmlns:p14="http://schemas.microsoft.com/office/powerpoint/2010/main" val="3049782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a:t>MCWG </a:t>
            </a:r>
            <a:r>
              <a:rPr lang="en-US" dirty="0">
                <a:latin typeface="+mn-lt"/>
              </a:rPr>
              <a:t>update</a:t>
            </a:r>
            <a:r>
              <a:rPr lang="en-US" dirty="0"/>
              <a:t> to WMS</a:t>
            </a:r>
          </a:p>
        </p:txBody>
      </p:sp>
      <p:sp>
        <p:nvSpPr>
          <p:cNvPr id="3" name="Content Placeholder 2"/>
          <p:cNvSpPr>
            <a:spLocks noGrp="1"/>
          </p:cNvSpPr>
          <p:nvPr>
            <p:ph idx="1"/>
          </p:nvPr>
        </p:nvSpPr>
        <p:spPr>
          <a:xfrm>
            <a:off x="228600" y="1371600"/>
            <a:ext cx="8763000" cy="5410200"/>
          </a:xfrm>
        </p:spPr>
        <p:txBody>
          <a:bodyPr>
            <a:normAutofit/>
          </a:bodyPr>
          <a:lstStyle/>
          <a:p>
            <a:pPr marL="0" indent="0">
              <a:buNone/>
            </a:pPr>
            <a:r>
              <a:rPr lang="en-US" sz="2400" u="sng" dirty="0"/>
              <a:t>TPE (Credit Exposure) Coverage of Settlements </a:t>
            </a:r>
            <a:r>
              <a:rPr lang="en-US" sz="2400" u="sng" dirty="0">
                <a:cs typeface="Times New Roman" panose="02020603050405020304" pitchFamily="18" charset="0"/>
              </a:rPr>
              <a:t>Mar 2019-Apr 2020</a:t>
            </a:r>
            <a:endParaRPr lang="en-US" sz="2400" u="sng"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dirty="0"/>
          </a:p>
        </p:txBody>
      </p:sp>
      <p:pic>
        <p:nvPicPr>
          <p:cNvPr id="6" name="Picture 5">
            <a:extLst>
              <a:ext uri="{FF2B5EF4-FFF2-40B4-BE49-F238E27FC236}">
                <a16:creationId xmlns:a16="http://schemas.microsoft.com/office/drawing/2014/main" id="{86B38ACB-723B-4796-965B-82CA0916C930}"/>
              </a:ext>
            </a:extLst>
          </p:cNvPr>
          <p:cNvPicPr>
            <a:picLocks noChangeAspect="1"/>
          </p:cNvPicPr>
          <p:nvPr/>
        </p:nvPicPr>
        <p:blipFill>
          <a:blip r:embed="rId2"/>
          <a:stretch>
            <a:fillRect/>
          </a:stretch>
        </p:blipFill>
        <p:spPr>
          <a:xfrm>
            <a:off x="542194" y="1981200"/>
            <a:ext cx="8059611" cy="3932261"/>
          </a:xfrm>
          <a:prstGeom prst="rect">
            <a:avLst/>
          </a:prstGeom>
        </p:spPr>
      </p:pic>
    </p:spTree>
    <p:extLst>
      <p:ext uri="{BB962C8B-B14F-4D97-AF65-F5344CB8AC3E}">
        <p14:creationId xmlns:p14="http://schemas.microsoft.com/office/powerpoint/2010/main" val="20130429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15131</TotalTime>
  <Words>764</Words>
  <Application>Microsoft Office PowerPoint</Application>
  <PresentationFormat>On-screen Show (4:3)</PresentationFormat>
  <Paragraphs>106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Courier New</vt:lpstr>
      <vt:lpstr>Office Theme</vt:lpstr>
      <vt:lpstr>Market Credit Working Group update to the Wholesale Market Subcommittee</vt:lpstr>
      <vt:lpstr>MCWG update to WMS</vt:lpstr>
      <vt:lpstr>MCWG update to WMS</vt:lpstr>
      <vt:lpstr>MCWG update to WMS</vt:lpstr>
      <vt:lpstr>MCWG update to WMS</vt:lpstr>
      <vt:lpstr>MCWG update to WMS</vt:lpstr>
      <vt:lpstr>MCWG update to WMS</vt:lpstr>
      <vt:lpstr>MCWG update to WMS</vt:lpstr>
      <vt:lpstr>MCWG update to WMS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 Credit Working Group update to the Wholesale Market Subcommittee</dc:title>
  <dc:creator>Barnes, Bill</dc:creator>
  <cp:lastModifiedBy>Barnes, Bill</cp:lastModifiedBy>
  <cp:revision>331</cp:revision>
  <dcterms:created xsi:type="dcterms:W3CDTF">2006-08-16T00:00:00Z</dcterms:created>
  <dcterms:modified xsi:type="dcterms:W3CDTF">2020-07-02T14:28:34Z</dcterms:modified>
</cp:coreProperties>
</file>