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327" r:id="rId7"/>
    <p:sldId id="328" r:id="rId8"/>
    <p:sldId id="336" r:id="rId9"/>
    <p:sldId id="329" r:id="rId10"/>
    <p:sldId id="333" r:id="rId11"/>
    <p:sldId id="334" r:id="rId12"/>
    <p:sldId id="330" r:id="rId13"/>
    <p:sldId id="335" r:id="rId14"/>
    <p:sldId id="33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l, Austin" initials="RA" lastIdx="3" clrIdx="0">
    <p:extLst>
      <p:ext uri="{19B8F6BF-5375-455C-9EA6-DF929625EA0E}">
        <p15:presenceInfo xmlns:p15="http://schemas.microsoft.com/office/powerpoint/2012/main" userId="S-1-5-21-639947351-343809578-3807592339-27551" providerId="AD"/>
      </p:ext>
    </p:extLst>
  </p:cmAuthor>
  <p:cmAuthor id="2" name="Shanks, Magie" initials="SM" lastIdx="12" clrIdx="1">
    <p:extLst>
      <p:ext uri="{19B8F6BF-5375-455C-9EA6-DF929625EA0E}">
        <p15:presenceInfo xmlns:p15="http://schemas.microsoft.com/office/powerpoint/2012/main" userId="S-1-5-21-639947351-343809578-3807592339-42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85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876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NPRR 995</a:t>
            </a:r>
            <a:endParaRPr lang="en-US" sz="32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000" strike="sngStrike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WMS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July 8, 2020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133600"/>
            <a:ext cx="6553200" cy="3909221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6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995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938212"/>
            <a:ext cx="8534400" cy="5386388"/>
          </a:xfrm>
        </p:spPr>
        <p:txBody>
          <a:bodyPr/>
          <a:lstStyle/>
          <a:p>
            <a:r>
              <a:rPr lang="en-US" dirty="0" smtClean="0"/>
              <a:t>The following language is proposed as new subsection 6.6.3.9 (9) in NPRR 995, </a:t>
            </a:r>
            <a:r>
              <a:rPr lang="en-US" dirty="0"/>
              <a:t>RTF-6 Create Definition and Terms for Settlement Only Energy </a:t>
            </a:r>
            <a:r>
              <a:rPr lang="en-US" dirty="0" smtClean="0"/>
              <a:t>Storage:</a:t>
            </a:r>
          </a:p>
          <a:p>
            <a:endParaRPr lang="en-US" sz="1600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ERCOT was asked to write specific settlement language necessary to support this concept</a:t>
            </a:r>
          </a:p>
          <a:p>
            <a:pPr lvl="1"/>
            <a:r>
              <a:rPr lang="en-US" dirty="0" smtClean="0"/>
              <a:t>But note that language needs to change</a:t>
            </a:r>
          </a:p>
          <a:p>
            <a:r>
              <a:rPr lang="en-US" dirty="0" smtClean="0"/>
              <a:t>This presentation outlines what ERCOT intends to file as comments to NPRR 995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743200"/>
            <a:ext cx="719511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3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Nodal pricing for SOES charging &amp; discharging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ERCOT concurs that an SOES resource* should not </a:t>
            </a:r>
            <a:r>
              <a:rPr lang="en-US" dirty="0"/>
              <a:t>be settled using a mixture of nodal and zonal prices</a:t>
            </a:r>
            <a:endParaRPr lang="en-US" dirty="0" smtClean="0"/>
          </a:p>
          <a:p>
            <a:pPr lvl="1"/>
            <a:r>
              <a:rPr lang="en-US" dirty="0" smtClean="0"/>
              <a:t>This is consistent </a:t>
            </a:r>
            <a:r>
              <a:rPr lang="en-US" dirty="0"/>
              <a:t>with </a:t>
            </a:r>
            <a:r>
              <a:rPr lang="en-US" dirty="0" smtClean="0"/>
              <a:t>ES</a:t>
            </a:r>
            <a:r>
              <a:rPr lang="en-US" u="sng" dirty="0" smtClean="0"/>
              <a:t>R</a:t>
            </a:r>
            <a:r>
              <a:rPr lang="en-US" dirty="0" smtClean="0"/>
              <a:t> settlement as developed in NPRR </a:t>
            </a:r>
            <a:r>
              <a:rPr lang="en-US" dirty="0"/>
              <a:t>986, BESTF-2 Energy Storage Resource Energy Offer Curves, Pricing, </a:t>
            </a:r>
            <a:r>
              <a:rPr lang="en-US" dirty="0" smtClean="0"/>
              <a:t>Dispatch </a:t>
            </a:r>
            <a:r>
              <a:rPr lang="en-US" dirty="0"/>
              <a:t>and Mitigation </a:t>
            </a:r>
            <a:r>
              <a:rPr lang="en-US" dirty="0" smtClean="0"/>
              <a:t>– approved by ERCOT Board Feb. 2020  (injections and withdrawals by an ESR are settled using nodal prices)</a:t>
            </a:r>
            <a:endParaRPr lang="en-US" dirty="0"/>
          </a:p>
          <a:p>
            <a:r>
              <a:rPr lang="en-US" dirty="0" smtClean="0"/>
              <a:t>ERCOT’s position is that the appropriate price for an SOES resource* should be a </a:t>
            </a:r>
            <a:r>
              <a:rPr lang="en-US" u="sng" dirty="0"/>
              <a:t>n</a:t>
            </a:r>
            <a:r>
              <a:rPr lang="en-US" u="sng" dirty="0" smtClean="0"/>
              <a:t>odal</a:t>
            </a:r>
            <a:r>
              <a:rPr lang="en-US" dirty="0" smtClean="0"/>
              <a:t> price for both charging and discharging</a:t>
            </a:r>
          </a:p>
          <a:p>
            <a:pPr lvl="1"/>
            <a:r>
              <a:rPr lang="en-US" dirty="0" smtClean="0"/>
              <a:t>There should not be a zonal option for SOES</a:t>
            </a:r>
          </a:p>
          <a:p>
            <a:pPr lvl="1"/>
            <a:r>
              <a:rPr lang="en-US" dirty="0" smtClean="0"/>
              <a:t>This is consistent with the concept embraced in NPRR 917,</a:t>
            </a:r>
            <a:r>
              <a:rPr lang="en-US" dirty="0"/>
              <a:t> Nodal Pricing for Settlement Only Distribution Generators (SODGs) and Settlement Only Transmission Generators (SOTGs</a:t>
            </a:r>
            <a:r>
              <a:rPr lang="en-US" dirty="0" smtClean="0"/>
              <a:t>) – approved by </a:t>
            </a:r>
            <a:r>
              <a:rPr lang="en-US" dirty="0" err="1" smtClean="0"/>
              <a:t>BoD</a:t>
            </a:r>
            <a:r>
              <a:rPr lang="en-US" dirty="0" smtClean="0"/>
              <a:t> Aug. 2019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700" dirty="0" smtClean="0"/>
              <a:t>* Note lower-case ‘r’, consistent with PUC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9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on metering </a:t>
            </a:r>
            <a:r>
              <a:rPr lang="en-US" dirty="0"/>
              <a:t>r</a:t>
            </a:r>
            <a:r>
              <a:rPr lang="en-US" dirty="0" smtClean="0"/>
              <a:t>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Nodal pricing </a:t>
            </a:r>
            <a:r>
              <a:rPr lang="en-US" dirty="0" smtClean="0"/>
              <a:t>for SOES</a:t>
            </a:r>
            <a:endParaRPr lang="en-US" dirty="0"/>
          </a:p>
          <a:p>
            <a:pPr lvl="1"/>
            <a:r>
              <a:rPr lang="en-US" dirty="0" smtClean="0"/>
              <a:t>Metering </a:t>
            </a:r>
            <a:r>
              <a:rPr lang="en-US" dirty="0"/>
              <a:t>at the SDP to measure generation exports</a:t>
            </a:r>
          </a:p>
          <a:p>
            <a:pPr lvl="1"/>
            <a:r>
              <a:rPr lang="en-US" dirty="0"/>
              <a:t>Separate metering of charging </a:t>
            </a:r>
            <a:r>
              <a:rPr lang="en-US" dirty="0" smtClean="0"/>
              <a:t>energy </a:t>
            </a:r>
          </a:p>
          <a:p>
            <a:r>
              <a:rPr lang="en-US" dirty="0" smtClean="0"/>
              <a:t>Metering scenarios </a:t>
            </a:r>
            <a:r>
              <a:rPr lang="en-US" i="1" dirty="0" smtClean="0"/>
              <a:t>(next slides)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Stand alone, auxiliary loads connected at a separate delivery point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Stand </a:t>
            </a:r>
            <a:r>
              <a:rPr lang="en-US" dirty="0"/>
              <a:t>alone, auxiliary loads connected behind the same delivery point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Retail load and auxiliary loads connected behind the same delivery </a:t>
            </a:r>
            <a:r>
              <a:rPr lang="en-US" dirty="0" smtClean="0"/>
              <a:t>point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0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SOES - Scenario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-4814" t="-7056" r="2889" b="3278"/>
          <a:stretch/>
        </p:blipFill>
        <p:spPr>
          <a:xfrm>
            <a:off x="914400" y="1295400"/>
            <a:ext cx="8066258" cy="482378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29" y="838201"/>
            <a:ext cx="8534400" cy="1066800"/>
          </a:xfrm>
        </p:spPr>
        <p:txBody>
          <a:bodyPr/>
          <a:lstStyle/>
          <a:p>
            <a:r>
              <a:rPr lang="en-US" dirty="0" smtClean="0"/>
              <a:t>Stand </a:t>
            </a:r>
            <a:r>
              <a:rPr lang="en-US" dirty="0"/>
              <a:t>alone, auxiliary loads connected at a </a:t>
            </a:r>
            <a:r>
              <a:rPr lang="en-US" dirty="0" smtClean="0"/>
              <a:t>separate </a:t>
            </a:r>
            <a:r>
              <a:rPr lang="en-US" dirty="0"/>
              <a:t>delivery </a:t>
            </a:r>
            <a:r>
              <a:rPr lang="en-US" dirty="0" smtClean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157910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SOES – Scenario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354" y="1524000"/>
            <a:ext cx="8091194" cy="502157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990600"/>
          </a:xfrm>
        </p:spPr>
        <p:txBody>
          <a:bodyPr/>
          <a:lstStyle/>
          <a:p>
            <a:r>
              <a:rPr lang="en-US" dirty="0" smtClean="0"/>
              <a:t>Stand </a:t>
            </a:r>
            <a:r>
              <a:rPr lang="en-US" dirty="0"/>
              <a:t>alone, auxiliary loads connected behind the same delivery point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02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SOES - Scenario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12" y="1676400"/>
            <a:ext cx="7580388" cy="46828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990600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etail </a:t>
            </a:r>
            <a:r>
              <a:rPr lang="en-US" dirty="0"/>
              <a:t>load and auxiliary loads connected behind the same delivery </a:t>
            </a:r>
            <a:r>
              <a:rPr lang="en-US" dirty="0" smtClean="0"/>
              <a:t>point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4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WSL for SOES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89982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Today</a:t>
            </a:r>
            <a:r>
              <a:rPr lang="en-US" dirty="0"/>
              <a:t>, </a:t>
            </a:r>
            <a:r>
              <a:rPr lang="en-US" dirty="0" smtClean="0"/>
              <a:t>Wholesale Storage Load (WSL) </a:t>
            </a:r>
            <a:r>
              <a:rPr lang="en-US" dirty="0"/>
              <a:t>is available only to Energy Storage </a:t>
            </a:r>
            <a:r>
              <a:rPr lang="en-US" u="sng" dirty="0" smtClean="0"/>
              <a:t>R</a:t>
            </a:r>
            <a:r>
              <a:rPr lang="en-US" dirty="0" smtClean="0"/>
              <a:t>esources </a:t>
            </a:r>
            <a:r>
              <a:rPr lang="en-US" dirty="0"/>
              <a:t>(</a:t>
            </a:r>
            <a:r>
              <a:rPr lang="en-US" dirty="0" smtClean="0"/>
              <a:t>Controllable Load </a:t>
            </a:r>
            <a:r>
              <a:rPr lang="en-US" u="sng" dirty="0" smtClean="0"/>
              <a:t>R</a:t>
            </a:r>
            <a:r>
              <a:rPr lang="en-US" dirty="0" smtClean="0"/>
              <a:t>esources in the combo model) with </a:t>
            </a:r>
            <a:r>
              <a:rPr lang="en-US" dirty="0"/>
              <a:t>ERCOT Polled Settlement (EPS) Metering</a:t>
            </a:r>
          </a:p>
          <a:p>
            <a:r>
              <a:rPr lang="en-US" dirty="0" smtClean="0"/>
              <a:t>ERCOT believes that </a:t>
            </a:r>
            <a:r>
              <a:rPr lang="en-US" dirty="0"/>
              <a:t>language in PUC Subst. R. 25.501 (m) </a:t>
            </a:r>
            <a:r>
              <a:rPr lang="en-US" dirty="0" smtClean="0"/>
              <a:t>indicates that distribution-connected SOES systems should also be eligible for WSL treatment</a:t>
            </a:r>
          </a:p>
          <a:p>
            <a:pPr lvl="1"/>
            <a:r>
              <a:rPr lang="en-US" dirty="0" smtClean="0"/>
              <a:t>‘…..ERCOT </a:t>
            </a:r>
            <a:r>
              <a:rPr lang="en-US" dirty="0"/>
              <a:t>shall settle wholesale storage using the nodal energy price at the electrical bus that connects the storage facility to the transmission system, or </a:t>
            </a:r>
            <a:r>
              <a:rPr lang="en-US" dirty="0">
                <a:solidFill>
                  <a:srgbClr val="FF0000"/>
                </a:solidFill>
              </a:rPr>
              <a:t>if the storage facility is connected at distribution voltage, the nodal price of the nearest electrical bus that connects to the transmission system</a:t>
            </a:r>
            <a:r>
              <a:rPr lang="en-US" dirty="0" smtClean="0"/>
              <a:t>.’</a:t>
            </a:r>
          </a:p>
          <a:p>
            <a:r>
              <a:rPr lang="en-US" dirty="0" smtClean="0"/>
              <a:t>WSL for SOES </a:t>
            </a:r>
            <a:r>
              <a:rPr lang="en-US" dirty="0"/>
              <a:t>c</a:t>
            </a:r>
            <a:r>
              <a:rPr lang="en-US" dirty="0" smtClean="0"/>
              <a:t>ould follow existing rules for ESRs or, depending on fate of NPRR 1020, could potentially adhere to that </a:t>
            </a:r>
            <a:r>
              <a:rPr lang="en-US" dirty="0"/>
              <a:t>policy </a:t>
            </a:r>
            <a:r>
              <a:rPr lang="en-US" dirty="0" smtClean="0"/>
              <a:t>as developed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17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points for framing Protocol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90600"/>
            <a:ext cx="8534400" cy="5257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dirty="0" smtClean="0"/>
              <a:t>Pricing for SOES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Nodal pricing for SOES generation exports </a:t>
            </a:r>
            <a:r>
              <a:rPr lang="en-US" sz="1800" dirty="0" smtClean="0"/>
              <a:t>(price at the modeled or mapped electrical bus) 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Nodal pricing for SOES charging energy when the energy is returned to the grid</a:t>
            </a:r>
            <a:r>
              <a:rPr lang="en-US" sz="2200" dirty="0"/>
              <a:t> </a:t>
            </a:r>
            <a:r>
              <a:rPr lang="en-US" sz="1800" dirty="0"/>
              <a:t>(price </a:t>
            </a:r>
            <a:r>
              <a:rPr lang="en-US" sz="1800" dirty="0" smtClean="0"/>
              <a:t>of </a:t>
            </a:r>
            <a:r>
              <a:rPr lang="en-US" sz="1800" dirty="0"/>
              <a:t>the </a:t>
            </a:r>
            <a:r>
              <a:rPr lang="en-US" sz="1800" dirty="0" smtClean="0"/>
              <a:t>modeled or mapped </a:t>
            </a:r>
            <a:r>
              <a:rPr lang="en-US" sz="1800" dirty="0"/>
              <a:t>electrical bus) </a:t>
            </a:r>
            <a:endParaRPr lang="en-US" sz="1800" dirty="0" smtClean="0"/>
          </a:p>
          <a:p>
            <a:pPr lvl="1">
              <a:spcBef>
                <a:spcPts val="300"/>
              </a:spcBef>
            </a:pPr>
            <a:r>
              <a:rPr lang="en-US" sz="2200" dirty="0" smtClean="0"/>
              <a:t>Zonal pricing for SOES charging energy when </a:t>
            </a:r>
            <a:r>
              <a:rPr lang="en-US" sz="2200" dirty="0"/>
              <a:t>the energy is </a:t>
            </a:r>
            <a:r>
              <a:rPr lang="en-US" sz="2200" dirty="0" smtClean="0"/>
              <a:t>serving on-site retail loads </a:t>
            </a:r>
            <a:r>
              <a:rPr lang="en-US" sz="1800" dirty="0" smtClean="0"/>
              <a:t>(using generation </a:t>
            </a:r>
            <a:r>
              <a:rPr lang="en-US" sz="1800" dirty="0"/>
              <a:t>a</a:t>
            </a:r>
            <a:r>
              <a:rPr lang="en-US" sz="1800" dirty="0" smtClean="0"/>
              <a:t>ccumulator </a:t>
            </a:r>
            <a:r>
              <a:rPr lang="en-US" sz="1800" dirty="0"/>
              <a:t>l</a:t>
            </a:r>
            <a:r>
              <a:rPr lang="en-US" sz="1800" dirty="0" smtClean="0"/>
              <a:t>ogic)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 </a:t>
            </a:r>
            <a:r>
              <a:rPr lang="en-US" sz="2400" dirty="0"/>
              <a:t>Metering type and data </a:t>
            </a:r>
          </a:p>
          <a:p>
            <a:pPr lvl="1">
              <a:spcBef>
                <a:spcPts val="300"/>
              </a:spcBef>
            </a:pPr>
            <a:r>
              <a:rPr lang="en-US" sz="2200" dirty="0"/>
              <a:t>EPS Metering </a:t>
            </a:r>
            <a:r>
              <a:rPr lang="en-US" sz="2200" dirty="0" smtClean="0"/>
              <a:t>always an </a:t>
            </a:r>
            <a:r>
              <a:rPr lang="en-US" sz="2200" dirty="0"/>
              <a:t>option</a:t>
            </a:r>
          </a:p>
          <a:p>
            <a:pPr lvl="1">
              <a:spcBef>
                <a:spcPts val="300"/>
              </a:spcBef>
            </a:pPr>
            <a:r>
              <a:rPr lang="en-US" sz="2200" dirty="0"/>
              <a:t>Explore use of </a:t>
            </a:r>
            <a:r>
              <a:rPr lang="en-US" sz="2200" dirty="0" smtClean="0"/>
              <a:t>TDSP-read metering </a:t>
            </a:r>
            <a:r>
              <a:rPr lang="en-US" sz="2200" dirty="0"/>
              <a:t>as an </a:t>
            </a:r>
            <a:r>
              <a:rPr lang="en-US" sz="2200" dirty="0" smtClean="0"/>
              <a:t>option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Requires dialogue with TDSPs</a:t>
            </a:r>
            <a:endParaRPr lang="en-US" dirty="0"/>
          </a:p>
          <a:p>
            <a:pPr>
              <a:spcBef>
                <a:spcPts val="300"/>
              </a:spcBef>
            </a:pPr>
            <a:r>
              <a:rPr lang="en-US" sz="2400" dirty="0"/>
              <a:t>Extend </a:t>
            </a:r>
            <a:r>
              <a:rPr lang="en-US" sz="2400" dirty="0" smtClean="0"/>
              <a:t>access to WSL to </a:t>
            </a:r>
            <a:r>
              <a:rPr lang="en-US" sz="2400" dirty="0"/>
              <a:t>SOES </a:t>
            </a:r>
            <a:endParaRPr lang="en-US" sz="2400" dirty="0" smtClean="0"/>
          </a:p>
          <a:p>
            <a:pPr>
              <a:spcBef>
                <a:spcPts val="300"/>
              </a:spcBef>
            </a:pPr>
            <a:r>
              <a:rPr lang="en-US" sz="2400" dirty="0" smtClean="0"/>
              <a:t>Time the implementation of system changes so there can never be a mix of zonal and nodal prices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7440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19869</TotalTime>
  <Words>592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NPRR 995</vt:lpstr>
      <vt:lpstr>Nodal pricing for SOES charging &amp; discharging</vt:lpstr>
      <vt:lpstr>Observations on metering requirements</vt:lpstr>
      <vt:lpstr>SOES - Scenario #1</vt:lpstr>
      <vt:lpstr>SOES – Scenario #2</vt:lpstr>
      <vt:lpstr>SOES - Scenario #3</vt:lpstr>
      <vt:lpstr>WSL for SOES</vt:lpstr>
      <vt:lpstr>Decision points for framing Protocol language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Paul W</cp:lastModifiedBy>
  <cp:revision>300</cp:revision>
  <cp:lastPrinted>2016-01-21T20:53:15Z</cp:lastPrinted>
  <dcterms:created xsi:type="dcterms:W3CDTF">2016-01-21T15:20:31Z</dcterms:created>
  <dcterms:modified xsi:type="dcterms:W3CDTF">2020-07-01T17:08:40Z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