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62" r:id="rId3"/>
    <p:sldId id="530" r:id="rId4"/>
    <p:sldId id="258" r:id="rId5"/>
    <p:sldId id="257" r:id="rId6"/>
    <p:sldId id="259" r:id="rId7"/>
    <p:sldId id="260" r:id="rId8"/>
    <p:sldId id="261" r:id="rId9"/>
    <p:sldId id="53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570"/>
    <p:restoredTop sz="94558"/>
  </p:normalViewPr>
  <p:slideViewPr>
    <p:cSldViewPr snapToGrid="0" snapToObjects="1">
      <p:cViewPr varScale="1">
        <p:scale>
          <a:sx n="99" d="100"/>
          <a:sy n="99" d="100"/>
        </p:scale>
        <p:origin x="208" y="6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88840D-4A8B-BF4A-B694-4AF2447370F0}" type="datetimeFigureOut">
              <a:rPr lang="en-US" smtClean="0"/>
              <a:t>6/30/20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8AD950-1D6B-C747-A372-0CF1BF604FE1}" type="slidenum">
              <a:rPr lang="en-US" smtClean="0"/>
              <a:t>‹#›</a:t>
            </a:fld>
            <a:endParaRPr lang="en-US"/>
          </a:p>
        </p:txBody>
      </p:sp>
    </p:spTree>
    <p:extLst>
      <p:ext uri="{BB962C8B-B14F-4D97-AF65-F5344CB8AC3E}">
        <p14:creationId xmlns:p14="http://schemas.microsoft.com/office/powerpoint/2010/main" val="41596449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4088338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A3CC8-2616-C44E-B412-58B5D82C0C5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A7B2CB2-D451-734F-916B-0D48A98CB2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F901837-6B9D-1147-B201-814C4C58CCF1}"/>
              </a:ext>
            </a:extLst>
          </p:cNvPr>
          <p:cNvSpPr>
            <a:spLocks noGrp="1"/>
          </p:cNvSpPr>
          <p:nvPr>
            <p:ph type="dt" sz="half" idx="10"/>
          </p:nvPr>
        </p:nvSpPr>
        <p:spPr/>
        <p:txBody>
          <a:bodyPr/>
          <a:lstStyle/>
          <a:p>
            <a:fld id="{A607F253-CCAD-8A4B-98B9-6925CB1C455C}" type="datetime1">
              <a:rPr lang="en-US" smtClean="0"/>
              <a:t>6/30/20</a:t>
            </a:fld>
            <a:endParaRPr lang="en-US"/>
          </a:p>
        </p:txBody>
      </p:sp>
      <p:sp>
        <p:nvSpPr>
          <p:cNvPr id="5" name="Footer Placeholder 4">
            <a:extLst>
              <a:ext uri="{FF2B5EF4-FFF2-40B4-BE49-F238E27FC236}">
                <a16:creationId xmlns:a16="http://schemas.microsoft.com/office/drawing/2014/main" id="{31CA648B-39FA-144B-9EF8-DD3A9C76F3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CB031D-0D16-8042-91B8-716AF75478AE}"/>
              </a:ext>
            </a:extLst>
          </p:cNvPr>
          <p:cNvSpPr>
            <a:spLocks noGrp="1"/>
          </p:cNvSpPr>
          <p:nvPr>
            <p:ph type="sldNum" sz="quarter" idx="12"/>
          </p:nvPr>
        </p:nvSpPr>
        <p:spPr/>
        <p:txBody>
          <a:bodyPr/>
          <a:lstStyle/>
          <a:p>
            <a:fld id="{E20CFF00-3CBC-0849-8EFA-642F03048712}" type="slidenum">
              <a:rPr lang="en-US" smtClean="0"/>
              <a:t>‹#›</a:t>
            </a:fld>
            <a:endParaRPr lang="en-US"/>
          </a:p>
        </p:txBody>
      </p:sp>
    </p:spTree>
    <p:extLst>
      <p:ext uri="{BB962C8B-B14F-4D97-AF65-F5344CB8AC3E}">
        <p14:creationId xmlns:p14="http://schemas.microsoft.com/office/powerpoint/2010/main" val="897467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F4F26-7B80-B044-BEA4-9B593836E2B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22E3F26-69E0-6F45-ABCF-CA3A9B93DA5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4BB641-920F-D342-B64A-F90897BEC483}"/>
              </a:ext>
            </a:extLst>
          </p:cNvPr>
          <p:cNvSpPr>
            <a:spLocks noGrp="1"/>
          </p:cNvSpPr>
          <p:nvPr>
            <p:ph type="dt" sz="half" idx="10"/>
          </p:nvPr>
        </p:nvSpPr>
        <p:spPr/>
        <p:txBody>
          <a:bodyPr/>
          <a:lstStyle/>
          <a:p>
            <a:fld id="{F2F93D37-669C-B74F-9B98-DB340F2BA4BB}" type="datetime1">
              <a:rPr lang="en-US" smtClean="0"/>
              <a:t>6/30/20</a:t>
            </a:fld>
            <a:endParaRPr lang="en-US"/>
          </a:p>
        </p:txBody>
      </p:sp>
      <p:sp>
        <p:nvSpPr>
          <p:cNvPr id="5" name="Footer Placeholder 4">
            <a:extLst>
              <a:ext uri="{FF2B5EF4-FFF2-40B4-BE49-F238E27FC236}">
                <a16:creationId xmlns:a16="http://schemas.microsoft.com/office/drawing/2014/main" id="{91760996-2828-8D45-A581-B3EE8FE98A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7EAC72-F8F7-A947-80F6-00FCEA4D06F9}"/>
              </a:ext>
            </a:extLst>
          </p:cNvPr>
          <p:cNvSpPr>
            <a:spLocks noGrp="1"/>
          </p:cNvSpPr>
          <p:nvPr>
            <p:ph type="sldNum" sz="quarter" idx="12"/>
          </p:nvPr>
        </p:nvSpPr>
        <p:spPr/>
        <p:txBody>
          <a:bodyPr/>
          <a:lstStyle/>
          <a:p>
            <a:fld id="{E20CFF00-3CBC-0849-8EFA-642F03048712}" type="slidenum">
              <a:rPr lang="en-US" smtClean="0"/>
              <a:t>‹#›</a:t>
            </a:fld>
            <a:endParaRPr lang="en-US"/>
          </a:p>
        </p:txBody>
      </p:sp>
    </p:spTree>
    <p:extLst>
      <p:ext uri="{BB962C8B-B14F-4D97-AF65-F5344CB8AC3E}">
        <p14:creationId xmlns:p14="http://schemas.microsoft.com/office/powerpoint/2010/main" val="928434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7340983-AD04-B543-AF1A-F88C216164F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41D850D-BFA9-4B48-8ACC-CCE83BB9345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80B9D6-0EF7-C340-904E-5F994CE0F527}"/>
              </a:ext>
            </a:extLst>
          </p:cNvPr>
          <p:cNvSpPr>
            <a:spLocks noGrp="1"/>
          </p:cNvSpPr>
          <p:nvPr>
            <p:ph type="dt" sz="half" idx="10"/>
          </p:nvPr>
        </p:nvSpPr>
        <p:spPr/>
        <p:txBody>
          <a:bodyPr/>
          <a:lstStyle/>
          <a:p>
            <a:fld id="{F0516B93-7B1F-204A-937D-C9F56A1610A0}" type="datetime1">
              <a:rPr lang="en-US" smtClean="0"/>
              <a:t>6/30/20</a:t>
            </a:fld>
            <a:endParaRPr lang="en-US"/>
          </a:p>
        </p:txBody>
      </p:sp>
      <p:sp>
        <p:nvSpPr>
          <p:cNvPr id="5" name="Footer Placeholder 4">
            <a:extLst>
              <a:ext uri="{FF2B5EF4-FFF2-40B4-BE49-F238E27FC236}">
                <a16:creationId xmlns:a16="http://schemas.microsoft.com/office/drawing/2014/main" id="{7C025F96-C315-7A43-9809-BC3D9663A8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582C71-DD9B-DB42-9077-5746526777EC}"/>
              </a:ext>
            </a:extLst>
          </p:cNvPr>
          <p:cNvSpPr>
            <a:spLocks noGrp="1"/>
          </p:cNvSpPr>
          <p:nvPr>
            <p:ph type="sldNum" sz="quarter" idx="12"/>
          </p:nvPr>
        </p:nvSpPr>
        <p:spPr/>
        <p:txBody>
          <a:bodyPr/>
          <a:lstStyle/>
          <a:p>
            <a:fld id="{E20CFF00-3CBC-0849-8EFA-642F03048712}" type="slidenum">
              <a:rPr lang="en-US" smtClean="0"/>
              <a:t>‹#›</a:t>
            </a:fld>
            <a:endParaRPr lang="en-US"/>
          </a:p>
        </p:txBody>
      </p:sp>
    </p:spTree>
    <p:extLst>
      <p:ext uri="{BB962C8B-B14F-4D97-AF65-F5344CB8AC3E}">
        <p14:creationId xmlns:p14="http://schemas.microsoft.com/office/powerpoint/2010/main" val="671171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FDEE7-8D48-6D43-B008-D3FD6D80477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CC9D925-90F1-6441-A6A4-466F0207055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936C89-B289-BE4F-B6A0-4690FEB4C1B8}"/>
              </a:ext>
            </a:extLst>
          </p:cNvPr>
          <p:cNvSpPr>
            <a:spLocks noGrp="1"/>
          </p:cNvSpPr>
          <p:nvPr>
            <p:ph type="dt" sz="half" idx="10"/>
          </p:nvPr>
        </p:nvSpPr>
        <p:spPr/>
        <p:txBody>
          <a:bodyPr/>
          <a:lstStyle/>
          <a:p>
            <a:fld id="{917DE925-249E-8B4E-AAD6-41D23CDEF223}" type="datetime1">
              <a:rPr lang="en-US" smtClean="0"/>
              <a:t>6/30/20</a:t>
            </a:fld>
            <a:endParaRPr lang="en-US"/>
          </a:p>
        </p:txBody>
      </p:sp>
      <p:sp>
        <p:nvSpPr>
          <p:cNvPr id="5" name="Footer Placeholder 4">
            <a:extLst>
              <a:ext uri="{FF2B5EF4-FFF2-40B4-BE49-F238E27FC236}">
                <a16:creationId xmlns:a16="http://schemas.microsoft.com/office/drawing/2014/main" id="{0836D21F-E333-584D-8D19-E92AF64F16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1DA2C5-CB90-8D42-848A-F8148D8072D4}"/>
              </a:ext>
            </a:extLst>
          </p:cNvPr>
          <p:cNvSpPr>
            <a:spLocks noGrp="1"/>
          </p:cNvSpPr>
          <p:nvPr>
            <p:ph type="sldNum" sz="quarter" idx="12"/>
          </p:nvPr>
        </p:nvSpPr>
        <p:spPr/>
        <p:txBody>
          <a:bodyPr/>
          <a:lstStyle/>
          <a:p>
            <a:fld id="{E20CFF00-3CBC-0849-8EFA-642F03048712}" type="slidenum">
              <a:rPr lang="en-US" smtClean="0"/>
              <a:t>‹#›</a:t>
            </a:fld>
            <a:endParaRPr lang="en-US"/>
          </a:p>
        </p:txBody>
      </p:sp>
    </p:spTree>
    <p:extLst>
      <p:ext uri="{BB962C8B-B14F-4D97-AF65-F5344CB8AC3E}">
        <p14:creationId xmlns:p14="http://schemas.microsoft.com/office/powerpoint/2010/main" val="11648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1393C-6693-534B-965A-8E7039E6103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F8FD4A3-7D7A-8E4A-B57F-A248BD9AFB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E94A97-1194-A343-831F-157ECBBC6048}"/>
              </a:ext>
            </a:extLst>
          </p:cNvPr>
          <p:cNvSpPr>
            <a:spLocks noGrp="1"/>
          </p:cNvSpPr>
          <p:nvPr>
            <p:ph type="dt" sz="half" idx="10"/>
          </p:nvPr>
        </p:nvSpPr>
        <p:spPr/>
        <p:txBody>
          <a:bodyPr/>
          <a:lstStyle/>
          <a:p>
            <a:fld id="{2E57D20C-4A47-5749-BB8D-BD2BE29A7D31}" type="datetime1">
              <a:rPr lang="en-US" smtClean="0"/>
              <a:t>6/30/20</a:t>
            </a:fld>
            <a:endParaRPr lang="en-US"/>
          </a:p>
        </p:txBody>
      </p:sp>
      <p:sp>
        <p:nvSpPr>
          <p:cNvPr id="5" name="Footer Placeholder 4">
            <a:extLst>
              <a:ext uri="{FF2B5EF4-FFF2-40B4-BE49-F238E27FC236}">
                <a16:creationId xmlns:a16="http://schemas.microsoft.com/office/drawing/2014/main" id="{6FF6A5D2-951A-1941-87BF-4D7D900231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A0FA76-DD65-A146-ABE7-52E0784990E0}"/>
              </a:ext>
            </a:extLst>
          </p:cNvPr>
          <p:cNvSpPr>
            <a:spLocks noGrp="1"/>
          </p:cNvSpPr>
          <p:nvPr>
            <p:ph type="sldNum" sz="quarter" idx="12"/>
          </p:nvPr>
        </p:nvSpPr>
        <p:spPr/>
        <p:txBody>
          <a:bodyPr/>
          <a:lstStyle/>
          <a:p>
            <a:fld id="{E20CFF00-3CBC-0849-8EFA-642F03048712}" type="slidenum">
              <a:rPr lang="en-US" smtClean="0"/>
              <a:t>‹#›</a:t>
            </a:fld>
            <a:endParaRPr lang="en-US"/>
          </a:p>
        </p:txBody>
      </p:sp>
    </p:spTree>
    <p:extLst>
      <p:ext uri="{BB962C8B-B14F-4D97-AF65-F5344CB8AC3E}">
        <p14:creationId xmlns:p14="http://schemas.microsoft.com/office/powerpoint/2010/main" val="3090588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8F850-162C-A44F-BE7C-F4CAECB01C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A9CA803-6012-2147-9C82-D12501212DC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F05DCFB-2859-F242-96DB-E02C0F7F233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BA00857-066E-5B46-9672-B696F9E27880}"/>
              </a:ext>
            </a:extLst>
          </p:cNvPr>
          <p:cNvSpPr>
            <a:spLocks noGrp="1"/>
          </p:cNvSpPr>
          <p:nvPr>
            <p:ph type="dt" sz="half" idx="10"/>
          </p:nvPr>
        </p:nvSpPr>
        <p:spPr/>
        <p:txBody>
          <a:bodyPr/>
          <a:lstStyle/>
          <a:p>
            <a:fld id="{97B05674-E600-FF4B-B8F7-962ECBE40CCF}" type="datetime1">
              <a:rPr lang="en-US" smtClean="0"/>
              <a:t>6/30/20</a:t>
            </a:fld>
            <a:endParaRPr lang="en-US"/>
          </a:p>
        </p:txBody>
      </p:sp>
      <p:sp>
        <p:nvSpPr>
          <p:cNvPr id="6" name="Footer Placeholder 5">
            <a:extLst>
              <a:ext uri="{FF2B5EF4-FFF2-40B4-BE49-F238E27FC236}">
                <a16:creationId xmlns:a16="http://schemas.microsoft.com/office/drawing/2014/main" id="{FB137662-D626-E242-BB63-6476F77AC3D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020FBD-CC86-F54A-A191-70D94C033682}"/>
              </a:ext>
            </a:extLst>
          </p:cNvPr>
          <p:cNvSpPr>
            <a:spLocks noGrp="1"/>
          </p:cNvSpPr>
          <p:nvPr>
            <p:ph type="sldNum" sz="quarter" idx="12"/>
          </p:nvPr>
        </p:nvSpPr>
        <p:spPr/>
        <p:txBody>
          <a:bodyPr/>
          <a:lstStyle/>
          <a:p>
            <a:fld id="{E20CFF00-3CBC-0849-8EFA-642F03048712}" type="slidenum">
              <a:rPr lang="en-US" smtClean="0"/>
              <a:t>‹#›</a:t>
            </a:fld>
            <a:endParaRPr lang="en-US"/>
          </a:p>
        </p:txBody>
      </p:sp>
    </p:spTree>
    <p:extLst>
      <p:ext uri="{BB962C8B-B14F-4D97-AF65-F5344CB8AC3E}">
        <p14:creationId xmlns:p14="http://schemas.microsoft.com/office/powerpoint/2010/main" val="3229254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7700A-65B9-2643-A80A-0BEAD9DE4DE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E366804-92F5-534A-94C3-8E7383B6BC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5F7C158-D891-4848-92F8-F8396DD8977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1CBE204-99F4-C04D-8F2F-2015EB969A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FF57363-3AFD-B849-BA13-DFC7BC81047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F44A8FE-7CDC-5548-9776-1EBCB404D88D}"/>
              </a:ext>
            </a:extLst>
          </p:cNvPr>
          <p:cNvSpPr>
            <a:spLocks noGrp="1"/>
          </p:cNvSpPr>
          <p:nvPr>
            <p:ph type="dt" sz="half" idx="10"/>
          </p:nvPr>
        </p:nvSpPr>
        <p:spPr/>
        <p:txBody>
          <a:bodyPr/>
          <a:lstStyle/>
          <a:p>
            <a:fld id="{7EEAD9DD-F2BB-8B41-9B47-F31943F121B5}" type="datetime1">
              <a:rPr lang="en-US" smtClean="0"/>
              <a:t>6/30/20</a:t>
            </a:fld>
            <a:endParaRPr lang="en-US"/>
          </a:p>
        </p:txBody>
      </p:sp>
      <p:sp>
        <p:nvSpPr>
          <p:cNvPr id="8" name="Footer Placeholder 7">
            <a:extLst>
              <a:ext uri="{FF2B5EF4-FFF2-40B4-BE49-F238E27FC236}">
                <a16:creationId xmlns:a16="http://schemas.microsoft.com/office/drawing/2014/main" id="{86193684-CD65-B24C-A0A4-84A07699B49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5B94EC-ED29-A944-81C0-7D0DC06C9EE1}"/>
              </a:ext>
            </a:extLst>
          </p:cNvPr>
          <p:cNvSpPr>
            <a:spLocks noGrp="1"/>
          </p:cNvSpPr>
          <p:nvPr>
            <p:ph type="sldNum" sz="quarter" idx="12"/>
          </p:nvPr>
        </p:nvSpPr>
        <p:spPr/>
        <p:txBody>
          <a:bodyPr/>
          <a:lstStyle/>
          <a:p>
            <a:fld id="{E20CFF00-3CBC-0849-8EFA-642F03048712}" type="slidenum">
              <a:rPr lang="en-US" smtClean="0"/>
              <a:t>‹#›</a:t>
            </a:fld>
            <a:endParaRPr lang="en-US"/>
          </a:p>
        </p:txBody>
      </p:sp>
    </p:spTree>
    <p:extLst>
      <p:ext uri="{BB962C8B-B14F-4D97-AF65-F5344CB8AC3E}">
        <p14:creationId xmlns:p14="http://schemas.microsoft.com/office/powerpoint/2010/main" val="954958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CBB94-8046-0846-8488-EEA14BF52B7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F3AB91F-BB14-3548-84C4-318124E7EB48}"/>
              </a:ext>
            </a:extLst>
          </p:cNvPr>
          <p:cNvSpPr>
            <a:spLocks noGrp="1"/>
          </p:cNvSpPr>
          <p:nvPr>
            <p:ph type="dt" sz="half" idx="10"/>
          </p:nvPr>
        </p:nvSpPr>
        <p:spPr/>
        <p:txBody>
          <a:bodyPr/>
          <a:lstStyle/>
          <a:p>
            <a:fld id="{29B05475-A9CE-E748-ACC0-87AC4571DD58}" type="datetime1">
              <a:rPr lang="en-US" smtClean="0"/>
              <a:t>6/30/20</a:t>
            </a:fld>
            <a:endParaRPr lang="en-US"/>
          </a:p>
        </p:txBody>
      </p:sp>
      <p:sp>
        <p:nvSpPr>
          <p:cNvPr id="4" name="Footer Placeholder 3">
            <a:extLst>
              <a:ext uri="{FF2B5EF4-FFF2-40B4-BE49-F238E27FC236}">
                <a16:creationId xmlns:a16="http://schemas.microsoft.com/office/drawing/2014/main" id="{F3556E2E-55A5-834A-AC51-22CA200F898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240192B-60E2-944D-B468-6980647C8D32}"/>
              </a:ext>
            </a:extLst>
          </p:cNvPr>
          <p:cNvSpPr>
            <a:spLocks noGrp="1"/>
          </p:cNvSpPr>
          <p:nvPr>
            <p:ph type="sldNum" sz="quarter" idx="12"/>
          </p:nvPr>
        </p:nvSpPr>
        <p:spPr/>
        <p:txBody>
          <a:bodyPr/>
          <a:lstStyle/>
          <a:p>
            <a:fld id="{E20CFF00-3CBC-0849-8EFA-642F03048712}" type="slidenum">
              <a:rPr lang="en-US" smtClean="0"/>
              <a:t>‹#›</a:t>
            </a:fld>
            <a:endParaRPr lang="en-US"/>
          </a:p>
        </p:txBody>
      </p:sp>
    </p:spTree>
    <p:extLst>
      <p:ext uri="{BB962C8B-B14F-4D97-AF65-F5344CB8AC3E}">
        <p14:creationId xmlns:p14="http://schemas.microsoft.com/office/powerpoint/2010/main" val="2774919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7FEF306-30E9-054F-956C-3C6A03C39F73}"/>
              </a:ext>
            </a:extLst>
          </p:cNvPr>
          <p:cNvSpPr>
            <a:spLocks noGrp="1"/>
          </p:cNvSpPr>
          <p:nvPr>
            <p:ph type="dt" sz="half" idx="10"/>
          </p:nvPr>
        </p:nvSpPr>
        <p:spPr/>
        <p:txBody>
          <a:bodyPr/>
          <a:lstStyle/>
          <a:p>
            <a:fld id="{70707F92-D9F7-CA47-A21A-A4C8036AF0AA}" type="datetime1">
              <a:rPr lang="en-US" smtClean="0"/>
              <a:t>6/30/20</a:t>
            </a:fld>
            <a:endParaRPr lang="en-US"/>
          </a:p>
        </p:txBody>
      </p:sp>
      <p:sp>
        <p:nvSpPr>
          <p:cNvPr id="3" name="Footer Placeholder 2">
            <a:extLst>
              <a:ext uri="{FF2B5EF4-FFF2-40B4-BE49-F238E27FC236}">
                <a16:creationId xmlns:a16="http://schemas.microsoft.com/office/drawing/2014/main" id="{1C6C15E7-76AD-394E-8D84-A2B65EA0D4D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303EDEC-862B-154D-ADEF-1A07B72AF158}"/>
              </a:ext>
            </a:extLst>
          </p:cNvPr>
          <p:cNvSpPr>
            <a:spLocks noGrp="1"/>
          </p:cNvSpPr>
          <p:nvPr>
            <p:ph type="sldNum" sz="quarter" idx="12"/>
          </p:nvPr>
        </p:nvSpPr>
        <p:spPr/>
        <p:txBody>
          <a:bodyPr/>
          <a:lstStyle/>
          <a:p>
            <a:fld id="{E20CFF00-3CBC-0849-8EFA-642F03048712}" type="slidenum">
              <a:rPr lang="en-US" smtClean="0"/>
              <a:t>‹#›</a:t>
            </a:fld>
            <a:endParaRPr lang="en-US"/>
          </a:p>
        </p:txBody>
      </p:sp>
    </p:spTree>
    <p:extLst>
      <p:ext uri="{BB962C8B-B14F-4D97-AF65-F5344CB8AC3E}">
        <p14:creationId xmlns:p14="http://schemas.microsoft.com/office/powerpoint/2010/main" val="3282001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9B5C7-8194-334D-A5B6-46350747BA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12883B-4B5C-DA40-844D-E42369818F5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353EACF-E4EE-1C47-96F9-64665B2DDE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473029-321B-5A40-8098-52E4F28C6141}"/>
              </a:ext>
            </a:extLst>
          </p:cNvPr>
          <p:cNvSpPr>
            <a:spLocks noGrp="1"/>
          </p:cNvSpPr>
          <p:nvPr>
            <p:ph type="dt" sz="half" idx="10"/>
          </p:nvPr>
        </p:nvSpPr>
        <p:spPr/>
        <p:txBody>
          <a:bodyPr/>
          <a:lstStyle/>
          <a:p>
            <a:fld id="{CBC43622-50CD-6347-85C8-D07A85400334}" type="datetime1">
              <a:rPr lang="en-US" smtClean="0"/>
              <a:t>6/30/20</a:t>
            </a:fld>
            <a:endParaRPr lang="en-US"/>
          </a:p>
        </p:txBody>
      </p:sp>
      <p:sp>
        <p:nvSpPr>
          <p:cNvPr id="6" name="Footer Placeholder 5">
            <a:extLst>
              <a:ext uri="{FF2B5EF4-FFF2-40B4-BE49-F238E27FC236}">
                <a16:creationId xmlns:a16="http://schemas.microsoft.com/office/drawing/2014/main" id="{760F5E51-408F-9641-8357-2C07B48D16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3A74BA-E44C-494B-B4A3-70D6F71BCA54}"/>
              </a:ext>
            </a:extLst>
          </p:cNvPr>
          <p:cNvSpPr>
            <a:spLocks noGrp="1"/>
          </p:cNvSpPr>
          <p:nvPr>
            <p:ph type="sldNum" sz="quarter" idx="12"/>
          </p:nvPr>
        </p:nvSpPr>
        <p:spPr/>
        <p:txBody>
          <a:bodyPr/>
          <a:lstStyle/>
          <a:p>
            <a:fld id="{E20CFF00-3CBC-0849-8EFA-642F03048712}" type="slidenum">
              <a:rPr lang="en-US" smtClean="0"/>
              <a:t>‹#›</a:t>
            </a:fld>
            <a:endParaRPr lang="en-US"/>
          </a:p>
        </p:txBody>
      </p:sp>
    </p:spTree>
    <p:extLst>
      <p:ext uri="{BB962C8B-B14F-4D97-AF65-F5344CB8AC3E}">
        <p14:creationId xmlns:p14="http://schemas.microsoft.com/office/powerpoint/2010/main" val="359349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9C4EA-B965-9D41-9A06-144B1F2F10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D43A272-EE22-7A4F-A70B-183E6643F35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0477A8C-D837-EF44-8153-76A24DB1B1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7C2CF66-0380-7E4A-95F4-8281DAD707CC}"/>
              </a:ext>
            </a:extLst>
          </p:cNvPr>
          <p:cNvSpPr>
            <a:spLocks noGrp="1"/>
          </p:cNvSpPr>
          <p:nvPr>
            <p:ph type="dt" sz="half" idx="10"/>
          </p:nvPr>
        </p:nvSpPr>
        <p:spPr/>
        <p:txBody>
          <a:bodyPr/>
          <a:lstStyle/>
          <a:p>
            <a:fld id="{E7C34CA4-5B95-7847-A796-29B4BC3F3C01}" type="datetime1">
              <a:rPr lang="en-US" smtClean="0"/>
              <a:t>6/30/20</a:t>
            </a:fld>
            <a:endParaRPr lang="en-US"/>
          </a:p>
        </p:txBody>
      </p:sp>
      <p:sp>
        <p:nvSpPr>
          <p:cNvPr id="6" name="Footer Placeholder 5">
            <a:extLst>
              <a:ext uri="{FF2B5EF4-FFF2-40B4-BE49-F238E27FC236}">
                <a16:creationId xmlns:a16="http://schemas.microsoft.com/office/drawing/2014/main" id="{AE6243E7-5B16-2C49-BFAE-74A0DB7151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73FB66-4FA0-544E-8C56-4DA47554F1F9}"/>
              </a:ext>
            </a:extLst>
          </p:cNvPr>
          <p:cNvSpPr>
            <a:spLocks noGrp="1"/>
          </p:cNvSpPr>
          <p:nvPr>
            <p:ph type="sldNum" sz="quarter" idx="12"/>
          </p:nvPr>
        </p:nvSpPr>
        <p:spPr/>
        <p:txBody>
          <a:bodyPr/>
          <a:lstStyle/>
          <a:p>
            <a:fld id="{E20CFF00-3CBC-0849-8EFA-642F03048712}" type="slidenum">
              <a:rPr lang="en-US" smtClean="0"/>
              <a:t>‹#›</a:t>
            </a:fld>
            <a:endParaRPr lang="en-US"/>
          </a:p>
        </p:txBody>
      </p:sp>
    </p:spTree>
    <p:extLst>
      <p:ext uri="{BB962C8B-B14F-4D97-AF65-F5344CB8AC3E}">
        <p14:creationId xmlns:p14="http://schemas.microsoft.com/office/powerpoint/2010/main" val="2963009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62C5221-1AC1-0D4B-B156-DA49011BAC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16979C9-B27A-C045-AB2F-F74578CBC4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8E70CD-D543-8042-A563-ECF2C86858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401A13-771A-3A4B-8C5D-56091F6FD106}" type="datetime1">
              <a:rPr lang="en-US" smtClean="0"/>
              <a:t>6/30/20</a:t>
            </a:fld>
            <a:endParaRPr lang="en-US"/>
          </a:p>
        </p:txBody>
      </p:sp>
      <p:sp>
        <p:nvSpPr>
          <p:cNvPr id="5" name="Footer Placeholder 4">
            <a:extLst>
              <a:ext uri="{FF2B5EF4-FFF2-40B4-BE49-F238E27FC236}">
                <a16:creationId xmlns:a16="http://schemas.microsoft.com/office/drawing/2014/main" id="{DF147096-40AB-5347-8BD8-CBDF3C6EB1F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9C203D0-F042-A540-82B3-91B62CD182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0CFF00-3CBC-0849-8EFA-642F03048712}" type="slidenum">
              <a:rPr lang="en-US" smtClean="0"/>
              <a:t>‹#›</a:t>
            </a:fld>
            <a:endParaRPr lang="en-US"/>
          </a:p>
        </p:txBody>
      </p:sp>
    </p:spTree>
    <p:extLst>
      <p:ext uri="{BB962C8B-B14F-4D97-AF65-F5344CB8AC3E}">
        <p14:creationId xmlns:p14="http://schemas.microsoft.com/office/powerpoint/2010/main" val="26180597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ercot.com/content/wcm/key_documents_lists/208577/215NOGRR-01_Limit_Use_of_Remedial_Action_Schemes_062420.doc"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ercot.com/content/meetings/rpg/keydocs/2013/0603/Brattle_ERCOT-Staff_LTS_Report.pp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09050-A589-9B4C-B97D-8EF7FA5F92AB}"/>
              </a:ext>
            </a:extLst>
          </p:cNvPr>
          <p:cNvSpPr>
            <a:spLocks noGrp="1"/>
          </p:cNvSpPr>
          <p:nvPr>
            <p:ph type="ctrTitle"/>
          </p:nvPr>
        </p:nvSpPr>
        <p:spPr>
          <a:xfrm>
            <a:off x="745524" y="439309"/>
            <a:ext cx="10700951" cy="1991337"/>
          </a:xfrm>
        </p:spPr>
        <p:txBody>
          <a:bodyPr/>
          <a:lstStyle/>
          <a:p>
            <a:r>
              <a:rPr lang="en-US" dirty="0"/>
              <a:t>NPRR 994 Will</a:t>
            </a:r>
            <a:br>
              <a:rPr lang="en-US" dirty="0"/>
            </a:br>
            <a:r>
              <a:rPr lang="en-US" dirty="0"/>
              <a:t>Discourage Investment</a:t>
            </a:r>
          </a:p>
        </p:txBody>
      </p:sp>
      <p:sp>
        <p:nvSpPr>
          <p:cNvPr id="3" name="Subtitle 2">
            <a:extLst>
              <a:ext uri="{FF2B5EF4-FFF2-40B4-BE49-F238E27FC236}">
                <a16:creationId xmlns:a16="http://schemas.microsoft.com/office/drawing/2014/main" id="{BE764408-108B-9A4B-B966-3519635040C6}"/>
              </a:ext>
            </a:extLst>
          </p:cNvPr>
          <p:cNvSpPr>
            <a:spLocks noGrp="1"/>
          </p:cNvSpPr>
          <p:nvPr>
            <p:ph type="subTitle" idx="1"/>
          </p:nvPr>
        </p:nvSpPr>
        <p:spPr>
          <a:xfrm>
            <a:off x="1524000" y="3195145"/>
            <a:ext cx="9144000" cy="3310758"/>
          </a:xfrm>
        </p:spPr>
        <p:txBody>
          <a:bodyPr>
            <a:normAutofit/>
          </a:bodyPr>
          <a:lstStyle/>
          <a:p>
            <a:pPr marL="457200" indent="-457200" algn="l">
              <a:buFont typeface="Arial" panose="020B0604020202020204" pitchFamily="34" charset="0"/>
              <a:buChar char="•"/>
            </a:pPr>
            <a:r>
              <a:rPr lang="en-US" dirty="0"/>
              <a:t>ERCOT Operations becoming dangerous because of poor transmission infrastructure</a:t>
            </a:r>
          </a:p>
          <a:p>
            <a:pPr marL="457200" indent="-457200" algn="l">
              <a:buFont typeface="Arial" panose="020B0604020202020204" pitchFamily="34" charset="0"/>
              <a:buChar char="•"/>
            </a:pPr>
            <a:r>
              <a:rPr lang="en-US" dirty="0"/>
              <a:t>TSP interconnect practices unnecessarily restrictive</a:t>
            </a:r>
          </a:p>
          <a:p>
            <a:pPr marL="457200" indent="-457200" algn="l">
              <a:buFont typeface="Arial" panose="020B0604020202020204" pitchFamily="34" charset="0"/>
              <a:buChar char="•"/>
            </a:pPr>
            <a:r>
              <a:rPr lang="en-US" dirty="0"/>
              <a:t>Limited or no effective way for TSPs or ERCOT to resolve extensive congestion issues – especially GTCs and RAS</a:t>
            </a:r>
          </a:p>
          <a:p>
            <a:pPr marL="457200" indent="-457200" algn="l">
              <a:buFont typeface="Arial" panose="020B0604020202020204" pitchFamily="34" charset="0"/>
              <a:buChar char="•"/>
            </a:pPr>
            <a:r>
              <a:rPr lang="en-US" dirty="0"/>
              <a:t>Generation curtailments dramatically impact generation revenues</a:t>
            </a:r>
          </a:p>
          <a:p>
            <a:pPr marL="457200" indent="-457200" algn="l">
              <a:buFont typeface="Arial" panose="020B0604020202020204" pitchFamily="34" charset="0"/>
              <a:buChar char="•"/>
            </a:pPr>
            <a:r>
              <a:rPr lang="en-US" dirty="0"/>
              <a:t>ERCOT market participants caused this problem and they can solve it</a:t>
            </a:r>
          </a:p>
          <a:p>
            <a:pPr algn="l"/>
            <a:r>
              <a:rPr lang="en-US" sz="1200" dirty="0"/>
              <a:t>Walter Reid on behalf of the Advanced Power Alliance (APA)</a:t>
            </a:r>
          </a:p>
        </p:txBody>
      </p:sp>
      <p:sp>
        <p:nvSpPr>
          <p:cNvPr id="4" name="Slide Number Placeholder 3">
            <a:extLst>
              <a:ext uri="{FF2B5EF4-FFF2-40B4-BE49-F238E27FC236}">
                <a16:creationId xmlns:a16="http://schemas.microsoft.com/office/drawing/2014/main" id="{E41E3D6F-2F4B-8E44-88F9-8BF868F46BB3}"/>
              </a:ext>
            </a:extLst>
          </p:cNvPr>
          <p:cNvSpPr>
            <a:spLocks noGrp="1"/>
          </p:cNvSpPr>
          <p:nvPr>
            <p:ph type="sldNum" sz="quarter" idx="12"/>
          </p:nvPr>
        </p:nvSpPr>
        <p:spPr/>
        <p:txBody>
          <a:bodyPr/>
          <a:lstStyle/>
          <a:p>
            <a:fld id="{E20CFF00-3CBC-0849-8EFA-642F03048712}" type="slidenum">
              <a:rPr lang="en-US" smtClean="0"/>
              <a:t>1</a:t>
            </a:fld>
            <a:endParaRPr lang="en-US"/>
          </a:p>
        </p:txBody>
      </p:sp>
    </p:spTree>
    <p:extLst>
      <p:ext uri="{BB962C8B-B14F-4D97-AF65-F5344CB8AC3E}">
        <p14:creationId xmlns:p14="http://schemas.microsoft.com/office/powerpoint/2010/main" val="1015740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FC7EE7-F8CB-2344-9EB8-3DBBF99446AE}"/>
              </a:ext>
            </a:extLst>
          </p:cNvPr>
          <p:cNvSpPr>
            <a:spLocks noGrp="1"/>
          </p:cNvSpPr>
          <p:nvPr>
            <p:ph type="title"/>
          </p:nvPr>
        </p:nvSpPr>
        <p:spPr/>
        <p:txBody>
          <a:bodyPr>
            <a:normAutofit/>
          </a:bodyPr>
          <a:lstStyle/>
          <a:p>
            <a:pPr algn="ctr"/>
            <a:r>
              <a:rPr lang="en-US" b="1" dirty="0">
                <a:hlinkClick r:id="rId2"/>
              </a:rPr>
              <a:t>215NOGRR</a:t>
            </a:r>
            <a:br>
              <a:rPr lang="en-US" b="1" dirty="0">
                <a:hlinkClick r:id="rId2"/>
              </a:rPr>
            </a:br>
            <a:r>
              <a:rPr lang="en-US" b="1" dirty="0">
                <a:hlinkClick r:id="rId2"/>
              </a:rPr>
              <a:t>Limit Use of Remedial Action Schemes</a:t>
            </a:r>
            <a:endParaRPr lang="en-US" dirty="0"/>
          </a:p>
        </p:txBody>
      </p:sp>
      <p:sp>
        <p:nvSpPr>
          <p:cNvPr id="3" name="Content Placeholder 2">
            <a:extLst>
              <a:ext uri="{FF2B5EF4-FFF2-40B4-BE49-F238E27FC236}">
                <a16:creationId xmlns:a16="http://schemas.microsoft.com/office/drawing/2014/main" id="{A451D82D-9F63-C34A-94E5-869B0204743F}"/>
              </a:ext>
            </a:extLst>
          </p:cNvPr>
          <p:cNvSpPr>
            <a:spLocks noGrp="1"/>
          </p:cNvSpPr>
          <p:nvPr>
            <p:ph idx="1"/>
          </p:nvPr>
        </p:nvSpPr>
        <p:spPr/>
        <p:txBody>
          <a:bodyPr>
            <a:normAutofit lnSpcReduction="10000"/>
          </a:bodyPr>
          <a:lstStyle/>
          <a:p>
            <a:r>
              <a:rPr lang="en-US" dirty="0"/>
              <a:t>ERCOT has noted an increase in the number of RASs that are being proposed for new Generation Resources that are being planned in areas where the Resources would need to be curtailed on a near constant basis to maintain the reliability of the transmission grid in the immediate area.  </a:t>
            </a:r>
            <a:r>
              <a:rPr lang="en-US" dirty="0">
                <a:highlight>
                  <a:srgbClr val="FFFF00"/>
                </a:highlight>
              </a:rPr>
              <a:t>It is expected that the number of such RAS proposals will continue to significantly increase, based on the locations and unit sizes being considered in the interconnection process.  </a:t>
            </a:r>
          </a:p>
          <a:p>
            <a:r>
              <a:rPr lang="en-US" dirty="0"/>
              <a:t>ERCOT is concerned that such a large increase in the number of RASs could significantly and </a:t>
            </a:r>
            <a:r>
              <a:rPr lang="en-US" dirty="0">
                <a:highlight>
                  <a:srgbClr val="FFFF00"/>
                </a:highlight>
              </a:rPr>
              <a:t>negatively impact the reliability </a:t>
            </a:r>
            <a:r>
              <a:rPr lang="en-US" dirty="0"/>
              <a:t>of the ERCOT System.  </a:t>
            </a:r>
          </a:p>
          <a:p>
            <a:endParaRPr lang="en-US" dirty="0"/>
          </a:p>
        </p:txBody>
      </p:sp>
      <p:sp>
        <p:nvSpPr>
          <p:cNvPr id="4" name="Slide Number Placeholder 3">
            <a:extLst>
              <a:ext uri="{FF2B5EF4-FFF2-40B4-BE49-F238E27FC236}">
                <a16:creationId xmlns:a16="http://schemas.microsoft.com/office/drawing/2014/main" id="{E0DEF7D5-AAB7-6942-BD6A-A53F4E02C835}"/>
              </a:ext>
            </a:extLst>
          </p:cNvPr>
          <p:cNvSpPr>
            <a:spLocks noGrp="1"/>
          </p:cNvSpPr>
          <p:nvPr>
            <p:ph type="sldNum" sz="quarter" idx="12"/>
          </p:nvPr>
        </p:nvSpPr>
        <p:spPr/>
        <p:txBody>
          <a:bodyPr/>
          <a:lstStyle/>
          <a:p>
            <a:fld id="{E20CFF00-3CBC-0849-8EFA-642F03048712}" type="slidenum">
              <a:rPr lang="en-US" smtClean="0"/>
              <a:t>2</a:t>
            </a:fld>
            <a:endParaRPr lang="en-US"/>
          </a:p>
        </p:txBody>
      </p:sp>
    </p:spTree>
    <p:extLst>
      <p:ext uri="{BB962C8B-B14F-4D97-AF65-F5344CB8AC3E}">
        <p14:creationId xmlns:p14="http://schemas.microsoft.com/office/powerpoint/2010/main" val="868005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43682"/>
            <a:ext cx="8458200" cy="594518"/>
          </a:xfrm>
        </p:spPr>
        <p:txBody>
          <a:bodyPr>
            <a:normAutofit fontScale="90000"/>
          </a:bodyPr>
          <a:lstStyle/>
          <a:p>
            <a:r>
              <a:rPr lang="en-US" dirty="0"/>
              <a:t>Challenges Associated with Increasing Number of GTCs</a:t>
            </a:r>
          </a:p>
        </p:txBody>
      </p:sp>
      <p:sp>
        <p:nvSpPr>
          <p:cNvPr id="3" name="Content Placeholder 2"/>
          <p:cNvSpPr>
            <a:spLocks noGrp="1"/>
          </p:cNvSpPr>
          <p:nvPr>
            <p:ph idx="1"/>
          </p:nvPr>
        </p:nvSpPr>
        <p:spPr>
          <a:xfrm>
            <a:off x="1828800" y="1066801"/>
            <a:ext cx="8534400" cy="5397061"/>
          </a:xfrm>
        </p:spPr>
        <p:txBody>
          <a:bodyPr>
            <a:normAutofit fontScale="92500" lnSpcReduction="10000"/>
          </a:bodyPr>
          <a:lstStyle/>
          <a:p>
            <a:r>
              <a:rPr lang="en-US" dirty="0"/>
              <a:t>Each additional GTC:</a:t>
            </a:r>
          </a:p>
          <a:p>
            <a:pPr lvl="1"/>
            <a:r>
              <a:rPr lang="en-US" dirty="0"/>
              <a:t>Takes space on the wallboard and SCED/TCM displays</a:t>
            </a:r>
          </a:p>
          <a:p>
            <a:pPr lvl="1"/>
            <a:r>
              <a:rPr lang="en-US" dirty="0"/>
              <a:t>Has to have GTL calculated daily, two days in advance, for consideration in the MMS applications</a:t>
            </a:r>
          </a:p>
          <a:p>
            <a:pPr lvl="1"/>
            <a:r>
              <a:rPr lang="en-US" dirty="0">
                <a:highlight>
                  <a:srgbClr val="FFFF00"/>
                </a:highlight>
              </a:rPr>
              <a:t>Needs to be manually maintained in situational awareness tools</a:t>
            </a:r>
          </a:p>
          <a:p>
            <a:pPr lvl="1"/>
            <a:r>
              <a:rPr lang="en-US" dirty="0"/>
              <a:t>Requires maintenance of real-time applications (e.g. VSAT cases) and static limit tables</a:t>
            </a:r>
          </a:p>
          <a:p>
            <a:pPr lvl="1"/>
            <a:r>
              <a:rPr lang="en-US" dirty="0">
                <a:highlight>
                  <a:srgbClr val="FFFF00"/>
                </a:highlight>
              </a:rPr>
              <a:t>Needs study/posting updates as the topology changes</a:t>
            </a:r>
          </a:p>
          <a:p>
            <a:pPr lvl="1"/>
            <a:r>
              <a:rPr lang="en-US" dirty="0"/>
              <a:t>Requires operator training for any changes</a:t>
            </a:r>
          </a:p>
          <a:p>
            <a:r>
              <a:rPr lang="en-US" dirty="0"/>
              <a:t>Must balance guiding principles against these practical challenges</a:t>
            </a:r>
          </a:p>
          <a:p>
            <a:pPr lvl="1"/>
            <a:r>
              <a:rPr lang="en-US" dirty="0">
                <a:highlight>
                  <a:srgbClr val="FFFF00"/>
                </a:highlight>
              </a:rPr>
              <a:t>May result in less-efficient solutions</a:t>
            </a:r>
          </a:p>
          <a:p>
            <a:r>
              <a:rPr lang="en-US" sz="2400" dirty="0">
                <a:solidFill>
                  <a:schemeClr val="tx2"/>
                </a:solidFill>
              </a:rPr>
              <a:t>Chad Thompson</a:t>
            </a:r>
          </a:p>
          <a:p>
            <a:r>
              <a:rPr lang="en-US" sz="2400" dirty="0">
                <a:solidFill>
                  <a:schemeClr val="tx2"/>
                </a:solidFill>
              </a:rPr>
              <a:t>February 24, 2020</a:t>
            </a:r>
          </a:p>
          <a:p>
            <a:r>
              <a:rPr lang="en-US" sz="2400" dirty="0">
                <a:solidFill>
                  <a:schemeClr val="tx2"/>
                </a:solidFill>
              </a:rPr>
              <a:t>ERCOT GTC Workshop</a:t>
            </a:r>
          </a:p>
          <a:p>
            <a:pPr lvl="1"/>
            <a:endParaRPr lang="en-US" dirty="0"/>
          </a:p>
          <a:p>
            <a:pPr lvl="1"/>
            <a:endParaRPr lang="en-US" dirty="0"/>
          </a:p>
        </p:txBody>
      </p:sp>
      <p:sp>
        <p:nvSpPr>
          <p:cNvPr id="4" name="Slide Number Placeholder 3"/>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3138545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D02FF3-6410-AC43-81E4-49D2E481D6C3}"/>
              </a:ext>
            </a:extLst>
          </p:cNvPr>
          <p:cNvSpPr>
            <a:spLocks noGrp="1"/>
          </p:cNvSpPr>
          <p:nvPr>
            <p:ph type="title"/>
          </p:nvPr>
        </p:nvSpPr>
        <p:spPr>
          <a:xfrm>
            <a:off x="838200" y="91856"/>
            <a:ext cx="10515600" cy="675399"/>
          </a:xfrm>
        </p:spPr>
        <p:txBody>
          <a:bodyPr>
            <a:normAutofit/>
          </a:bodyPr>
          <a:lstStyle/>
          <a:p>
            <a:pPr algn="ctr"/>
            <a:r>
              <a:rPr lang="en-US" sz="3600" dirty="0"/>
              <a:t>TSP interconnect Practices Unnecessarily Restrictive</a:t>
            </a:r>
          </a:p>
        </p:txBody>
      </p:sp>
      <p:sp>
        <p:nvSpPr>
          <p:cNvPr id="3" name="Content Placeholder 2">
            <a:extLst>
              <a:ext uri="{FF2B5EF4-FFF2-40B4-BE49-F238E27FC236}">
                <a16:creationId xmlns:a16="http://schemas.microsoft.com/office/drawing/2014/main" id="{0FDC6B42-2111-3145-9ACE-3F1C81BAF7F9}"/>
              </a:ext>
            </a:extLst>
          </p:cNvPr>
          <p:cNvSpPr>
            <a:spLocks noGrp="1"/>
          </p:cNvSpPr>
          <p:nvPr>
            <p:ph idx="1"/>
          </p:nvPr>
        </p:nvSpPr>
        <p:spPr>
          <a:xfrm>
            <a:off x="838200" y="767255"/>
            <a:ext cx="10515600" cy="5696607"/>
          </a:xfrm>
        </p:spPr>
        <p:txBody>
          <a:bodyPr>
            <a:normAutofit lnSpcReduction="10000"/>
          </a:bodyPr>
          <a:lstStyle/>
          <a:p>
            <a:r>
              <a:rPr lang="en-US" dirty="0"/>
              <a:t>Before 2010 TSPs addressed interconnect transmission issues</a:t>
            </a:r>
          </a:p>
          <a:p>
            <a:r>
              <a:rPr lang="en-US" dirty="0"/>
              <a:t>Since 2010 TSPs have only provide the interconnecting substation </a:t>
            </a:r>
          </a:p>
          <a:p>
            <a:r>
              <a:rPr lang="en-US" dirty="0"/>
              <a:t>No changes in PUCT interconnect rules for decades</a:t>
            </a:r>
          </a:p>
          <a:p>
            <a:r>
              <a:rPr lang="en-US" dirty="0"/>
              <a:t>ERCOT market participants, ERCOT, and TSPs changed procedures and Protocols resulting in minimalist interconnect processes for new generation</a:t>
            </a:r>
          </a:p>
          <a:p>
            <a:r>
              <a:rPr lang="en-US" dirty="0"/>
              <a:t>Questionable adherence to “Good Utility Practices”</a:t>
            </a:r>
          </a:p>
          <a:p>
            <a:r>
              <a:rPr lang="en-US" dirty="0"/>
              <a:t>Questionable provision of equal access</a:t>
            </a:r>
          </a:p>
          <a:p>
            <a:r>
              <a:rPr lang="en-US" dirty="0"/>
              <a:t>Protocols still allow for TSPs to consider solving interconnect transmission issues</a:t>
            </a:r>
          </a:p>
          <a:p>
            <a:pPr lvl="1"/>
            <a:r>
              <a:rPr lang="en-US" sz="2200" dirty="0"/>
              <a:t>ERCOT shall perform an independent economic analysis of the transmission projects that are identified through this process that are expected to cost more than $25,000,000.  This economic analysis is performed only for informational purposes; as such, no ERCOT endorsement will be provided.  The results of the economic analysis shall be included in the interconnection study posting.</a:t>
            </a:r>
          </a:p>
          <a:p>
            <a:endParaRPr lang="en-US" dirty="0"/>
          </a:p>
        </p:txBody>
      </p:sp>
      <p:sp>
        <p:nvSpPr>
          <p:cNvPr id="4" name="Slide Number Placeholder 3">
            <a:extLst>
              <a:ext uri="{FF2B5EF4-FFF2-40B4-BE49-F238E27FC236}">
                <a16:creationId xmlns:a16="http://schemas.microsoft.com/office/drawing/2014/main" id="{54564184-1DF3-524E-948C-1EB6ECE5E2AD}"/>
              </a:ext>
            </a:extLst>
          </p:cNvPr>
          <p:cNvSpPr>
            <a:spLocks noGrp="1"/>
          </p:cNvSpPr>
          <p:nvPr>
            <p:ph type="sldNum" sz="quarter" idx="12"/>
          </p:nvPr>
        </p:nvSpPr>
        <p:spPr/>
        <p:txBody>
          <a:bodyPr/>
          <a:lstStyle/>
          <a:p>
            <a:fld id="{E20CFF00-3CBC-0849-8EFA-642F03048712}" type="slidenum">
              <a:rPr lang="en-US" smtClean="0"/>
              <a:t>4</a:t>
            </a:fld>
            <a:endParaRPr lang="en-US"/>
          </a:p>
        </p:txBody>
      </p:sp>
    </p:spTree>
    <p:extLst>
      <p:ext uri="{BB962C8B-B14F-4D97-AF65-F5344CB8AC3E}">
        <p14:creationId xmlns:p14="http://schemas.microsoft.com/office/powerpoint/2010/main" val="1609078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27750-BE23-6647-84D2-39CACEA80BCF}"/>
              </a:ext>
            </a:extLst>
          </p:cNvPr>
          <p:cNvSpPr>
            <a:spLocks noGrp="1"/>
          </p:cNvSpPr>
          <p:nvPr>
            <p:ph type="title"/>
          </p:nvPr>
        </p:nvSpPr>
        <p:spPr/>
        <p:txBody>
          <a:bodyPr>
            <a:normAutofit/>
          </a:bodyPr>
          <a:lstStyle/>
          <a:p>
            <a:r>
              <a:rPr lang="en-US" sz="4000" dirty="0"/>
              <a:t>GTCs Send Major Negative Signal to Developers</a:t>
            </a:r>
          </a:p>
        </p:txBody>
      </p:sp>
      <p:sp>
        <p:nvSpPr>
          <p:cNvPr id="3" name="Content Placeholder 2">
            <a:extLst>
              <a:ext uri="{FF2B5EF4-FFF2-40B4-BE49-F238E27FC236}">
                <a16:creationId xmlns:a16="http://schemas.microsoft.com/office/drawing/2014/main" id="{8603F627-159E-194A-9675-4B8EB3F7AFBC}"/>
              </a:ext>
            </a:extLst>
          </p:cNvPr>
          <p:cNvSpPr>
            <a:spLocks noGrp="1"/>
          </p:cNvSpPr>
          <p:nvPr>
            <p:ph idx="1"/>
          </p:nvPr>
        </p:nvSpPr>
        <p:spPr/>
        <p:txBody>
          <a:bodyPr/>
          <a:lstStyle/>
          <a:p>
            <a:r>
              <a:rPr lang="en-US" dirty="0"/>
              <a:t>No way for developers to anticipate creation of new GTCs</a:t>
            </a:r>
          </a:p>
          <a:p>
            <a:r>
              <a:rPr lang="en-US" dirty="0"/>
              <a:t>The QSA comes late in the resource development process – cancelling the project is not practical</a:t>
            </a:r>
          </a:p>
          <a:p>
            <a:r>
              <a:rPr lang="en-US" dirty="0"/>
              <a:t>Exit strategy required but no requirement to actually exit</a:t>
            </a:r>
          </a:p>
          <a:p>
            <a:r>
              <a:rPr lang="en-US" dirty="0"/>
              <a:t>The number of GTCs is high and increasing</a:t>
            </a:r>
          </a:p>
          <a:p>
            <a:r>
              <a:rPr lang="en-US" dirty="0"/>
              <a:t>GTCs require ERCOT operator interaction to initiate and terminate GTLs</a:t>
            </a:r>
          </a:p>
          <a:p>
            <a:r>
              <a:rPr lang="en-US" dirty="0"/>
              <a:t>GTLs are determined offline for “assumed” system conditions</a:t>
            </a:r>
          </a:p>
          <a:p>
            <a:endParaRPr lang="en-US" dirty="0"/>
          </a:p>
          <a:p>
            <a:endParaRPr lang="en-US" dirty="0"/>
          </a:p>
        </p:txBody>
      </p:sp>
      <p:sp>
        <p:nvSpPr>
          <p:cNvPr id="4" name="Slide Number Placeholder 3">
            <a:extLst>
              <a:ext uri="{FF2B5EF4-FFF2-40B4-BE49-F238E27FC236}">
                <a16:creationId xmlns:a16="http://schemas.microsoft.com/office/drawing/2014/main" id="{79A727A2-CD67-7D49-BC93-F85275104BAD}"/>
              </a:ext>
            </a:extLst>
          </p:cNvPr>
          <p:cNvSpPr>
            <a:spLocks noGrp="1"/>
          </p:cNvSpPr>
          <p:nvPr>
            <p:ph type="sldNum" sz="quarter" idx="12"/>
          </p:nvPr>
        </p:nvSpPr>
        <p:spPr/>
        <p:txBody>
          <a:bodyPr/>
          <a:lstStyle/>
          <a:p>
            <a:fld id="{E20CFF00-3CBC-0849-8EFA-642F03048712}" type="slidenum">
              <a:rPr lang="en-US" smtClean="0"/>
              <a:t>5</a:t>
            </a:fld>
            <a:endParaRPr lang="en-US"/>
          </a:p>
        </p:txBody>
      </p:sp>
    </p:spTree>
    <p:extLst>
      <p:ext uri="{BB962C8B-B14F-4D97-AF65-F5344CB8AC3E}">
        <p14:creationId xmlns:p14="http://schemas.microsoft.com/office/powerpoint/2010/main" val="1706235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C7011-7F00-A449-A15E-7CA612DE980D}"/>
              </a:ext>
            </a:extLst>
          </p:cNvPr>
          <p:cNvSpPr>
            <a:spLocks noGrp="1"/>
          </p:cNvSpPr>
          <p:nvPr>
            <p:ph type="title"/>
          </p:nvPr>
        </p:nvSpPr>
        <p:spPr>
          <a:xfrm>
            <a:off x="838200" y="0"/>
            <a:ext cx="10515600" cy="1019504"/>
          </a:xfrm>
        </p:spPr>
        <p:txBody>
          <a:bodyPr>
            <a:normAutofit fontScale="90000"/>
          </a:bodyPr>
          <a:lstStyle/>
          <a:p>
            <a:pPr algn="ctr"/>
            <a:br>
              <a:rPr lang="en-US" sz="3600" dirty="0"/>
            </a:br>
            <a:r>
              <a:rPr lang="en-US" sz="3600" dirty="0"/>
              <a:t>Limited or no effective way for TSPs or ERCOT to resolve extensive congestion issues</a:t>
            </a:r>
            <a:br>
              <a:rPr lang="en-US" dirty="0"/>
            </a:br>
            <a:endParaRPr lang="en-US" dirty="0"/>
          </a:p>
        </p:txBody>
      </p:sp>
      <p:sp>
        <p:nvSpPr>
          <p:cNvPr id="3" name="Content Placeholder 2">
            <a:extLst>
              <a:ext uri="{FF2B5EF4-FFF2-40B4-BE49-F238E27FC236}">
                <a16:creationId xmlns:a16="http://schemas.microsoft.com/office/drawing/2014/main" id="{BB4993D6-3AE0-F14F-A15E-A0485E5FCE23}"/>
              </a:ext>
            </a:extLst>
          </p:cNvPr>
          <p:cNvSpPr>
            <a:spLocks noGrp="1"/>
          </p:cNvSpPr>
          <p:nvPr>
            <p:ph idx="1"/>
          </p:nvPr>
        </p:nvSpPr>
        <p:spPr>
          <a:xfrm>
            <a:off x="838200" y="1324302"/>
            <a:ext cx="10515600" cy="5023945"/>
          </a:xfrm>
        </p:spPr>
        <p:txBody>
          <a:bodyPr>
            <a:normAutofit/>
          </a:bodyPr>
          <a:lstStyle/>
          <a:p>
            <a:r>
              <a:rPr lang="en-US" dirty="0"/>
              <a:t>Current C/B procedures consider only energy curtailment costs and some line maintenance costs</a:t>
            </a:r>
          </a:p>
          <a:p>
            <a:pPr lvl="1"/>
            <a:r>
              <a:rPr lang="en-US" b="1" dirty="0"/>
              <a:t>“The commission concludes that indirect benefits and costs can also be considered in the cost-benefit study”</a:t>
            </a:r>
          </a:p>
          <a:p>
            <a:pPr lvl="1"/>
            <a:r>
              <a:rPr lang="en-US" b="1" dirty="0">
                <a:hlinkClick r:id="rId2"/>
              </a:rPr>
              <a:t>Brattle ERCOT-Staff LTS Report</a:t>
            </a:r>
            <a:r>
              <a:rPr lang="en-US" dirty="0"/>
              <a:t> </a:t>
            </a:r>
          </a:p>
          <a:p>
            <a:pPr marL="457200" lvl="1" indent="0">
              <a:buNone/>
            </a:pPr>
            <a:endParaRPr lang="en-US" dirty="0"/>
          </a:p>
          <a:p>
            <a:r>
              <a:rPr lang="en-US" dirty="0"/>
              <a:t>TSPs don’t feel empowered to solve transmission issues associated with interconnection – they need better authority:</a:t>
            </a:r>
          </a:p>
          <a:p>
            <a:pPr lvl="1"/>
            <a:r>
              <a:rPr lang="en-US" sz="2000" dirty="0"/>
              <a:t>Facilities needed to connect a new Generation Resource to a substation on the existing ERCOT Transmission Grid and any projects needed to ensure that all Generation Resources at that substation can reliably and simultaneously generate at capacity under P0, P1, and P7 conditions of the NERC Reliability Standard addressing Transmission System Planning Performance Requirements assuming Generation Resources at other substations can be </a:t>
            </a:r>
            <a:r>
              <a:rPr lang="en-US" sz="2000" dirty="0" err="1"/>
              <a:t>redispatched</a:t>
            </a:r>
            <a:endParaRPr lang="en-US" sz="2000" dirty="0"/>
          </a:p>
          <a:p>
            <a:pPr marL="0" indent="0">
              <a:buNone/>
            </a:pPr>
            <a:endParaRPr lang="en-US" dirty="0"/>
          </a:p>
        </p:txBody>
      </p:sp>
      <p:sp>
        <p:nvSpPr>
          <p:cNvPr id="4" name="Slide Number Placeholder 3">
            <a:extLst>
              <a:ext uri="{FF2B5EF4-FFF2-40B4-BE49-F238E27FC236}">
                <a16:creationId xmlns:a16="http://schemas.microsoft.com/office/drawing/2014/main" id="{150FB5CF-698C-4743-AC43-201D17FB3A2B}"/>
              </a:ext>
            </a:extLst>
          </p:cNvPr>
          <p:cNvSpPr>
            <a:spLocks noGrp="1"/>
          </p:cNvSpPr>
          <p:nvPr>
            <p:ph type="sldNum" sz="quarter" idx="12"/>
          </p:nvPr>
        </p:nvSpPr>
        <p:spPr/>
        <p:txBody>
          <a:bodyPr/>
          <a:lstStyle/>
          <a:p>
            <a:fld id="{E20CFF00-3CBC-0849-8EFA-642F03048712}" type="slidenum">
              <a:rPr lang="en-US" smtClean="0"/>
              <a:t>6</a:t>
            </a:fld>
            <a:endParaRPr lang="en-US"/>
          </a:p>
        </p:txBody>
      </p:sp>
    </p:spTree>
    <p:extLst>
      <p:ext uri="{BB962C8B-B14F-4D97-AF65-F5344CB8AC3E}">
        <p14:creationId xmlns:p14="http://schemas.microsoft.com/office/powerpoint/2010/main" val="306845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24885-4FE5-9644-A4FD-2D943449BCAC}"/>
              </a:ext>
            </a:extLst>
          </p:cNvPr>
          <p:cNvSpPr>
            <a:spLocks noGrp="1"/>
          </p:cNvSpPr>
          <p:nvPr>
            <p:ph type="title"/>
          </p:nvPr>
        </p:nvSpPr>
        <p:spPr>
          <a:xfrm>
            <a:off x="838200" y="241739"/>
            <a:ext cx="10515600" cy="1429406"/>
          </a:xfrm>
        </p:spPr>
        <p:txBody>
          <a:bodyPr>
            <a:normAutofit fontScale="90000"/>
          </a:bodyPr>
          <a:lstStyle/>
          <a:p>
            <a:pPr algn="ctr"/>
            <a:br>
              <a:rPr lang="en-US" sz="4000" dirty="0"/>
            </a:br>
            <a:r>
              <a:rPr lang="en-US" sz="4000" dirty="0"/>
              <a:t>Generation Curtailments Dramatically Impact </a:t>
            </a:r>
            <a:br>
              <a:rPr lang="en-US" sz="4000" dirty="0"/>
            </a:br>
            <a:r>
              <a:rPr lang="en-US" sz="4000" dirty="0"/>
              <a:t>Generation Revenues</a:t>
            </a:r>
            <a:br>
              <a:rPr lang="en-US" dirty="0"/>
            </a:br>
            <a:endParaRPr lang="en-US" dirty="0"/>
          </a:p>
        </p:txBody>
      </p:sp>
      <p:sp>
        <p:nvSpPr>
          <p:cNvPr id="3" name="Content Placeholder 2">
            <a:extLst>
              <a:ext uri="{FF2B5EF4-FFF2-40B4-BE49-F238E27FC236}">
                <a16:creationId xmlns:a16="http://schemas.microsoft.com/office/drawing/2014/main" id="{CFEE26BA-0302-164D-AC53-4CA1157D6F3D}"/>
              </a:ext>
            </a:extLst>
          </p:cNvPr>
          <p:cNvSpPr>
            <a:spLocks noGrp="1"/>
          </p:cNvSpPr>
          <p:nvPr>
            <p:ph idx="1"/>
          </p:nvPr>
        </p:nvSpPr>
        <p:spPr/>
        <p:txBody>
          <a:bodyPr/>
          <a:lstStyle/>
          <a:p>
            <a:r>
              <a:rPr lang="en-US" dirty="0"/>
              <a:t>When generators are curtailed there is some loss of energy production and associated revenues</a:t>
            </a:r>
          </a:p>
          <a:p>
            <a:r>
              <a:rPr lang="en-US" dirty="0"/>
              <a:t>The large impact is that the generator’s offer price becomes the settlement price thus eliminating all profit from the energy that is produced</a:t>
            </a:r>
          </a:p>
          <a:p>
            <a:r>
              <a:rPr lang="en-US" dirty="0"/>
              <a:t>Curtailments occur when the resource is producing the most, thus profits from the best producing hours is lost</a:t>
            </a:r>
          </a:p>
          <a:p>
            <a:r>
              <a:rPr lang="en-US" dirty="0"/>
              <a:t>For generators in GTCs, if any one generator is curtailed, all generators in the GTC lose revenue from their production even if not curtailed</a:t>
            </a:r>
          </a:p>
        </p:txBody>
      </p:sp>
      <p:sp>
        <p:nvSpPr>
          <p:cNvPr id="4" name="Slide Number Placeholder 3">
            <a:extLst>
              <a:ext uri="{FF2B5EF4-FFF2-40B4-BE49-F238E27FC236}">
                <a16:creationId xmlns:a16="http://schemas.microsoft.com/office/drawing/2014/main" id="{D76BE24D-4C7D-DD49-B051-CEB9F08D4E18}"/>
              </a:ext>
            </a:extLst>
          </p:cNvPr>
          <p:cNvSpPr>
            <a:spLocks noGrp="1"/>
          </p:cNvSpPr>
          <p:nvPr>
            <p:ph type="sldNum" sz="quarter" idx="12"/>
          </p:nvPr>
        </p:nvSpPr>
        <p:spPr/>
        <p:txBody>
          <a:bodyPr/>
          <a:lstStyle/>
          <a:p>
            <a:fld id="{E20CFF00-3CBC-0849-8EFA-642F03048712}" type="slidenum">
              <a:rPr lang="en-US" smtClean="0"/>
              <a:t>7</a:t>
            </a:fld>
            <a:endParaRPr lang="en-US"/>
          </a:p>
        </p:txBody>
      </p:sp>
    </p:spTree>
    <p:extLst>
      <p:ext uri="{BB962C8B-B14F-4D97-AF65-F5344CB8AC3E}">
        <p14:creationId xmlns:p14="http://schemas.microsoft.com/office/powerpoint/2010/main" val="293885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BA183-51A0-D14A-86DD-895B0C2ADFCF}"/>
              </a:ext>
            </a:extLst>
          </p:cNvPr>
          <p:cNvSpPr>
            <a:spLocks noGrp="1"/>
          </p:cNvSpPr>
          <p:nvPr>
            <p:ph type="title"/>
          </p:nvPr>
        </p:nvSpPr>
        <p:spPr/>
        <p:txBody>
          <a:bodyPr/>
          <a:lstStyle/>
          <a:p>
            <a:pPr algn="ctr"/>
            <a:r>
              <a:rPr lang="en-US" dirty="0"/>
              <a:t>Possible Solutions</a:t>
            </a:r>
          </a:p>
        </p:txBody>
      </p:sp>
      <p:sp>
        <p:nvSpPr>
          <p:cNvPr id="3" name="Content Placeholder 2">
            <a:extLst>
              <a:ext uri="{FF2B5EF4-FFF2-40B4-BE49-F238E27FC236}">
                <a16:creationId xmlns:a16="http://schemas.microsoft.com/office/drawing/2014/main" id="{C27320A7-0608-DB4F-92D8-629585636F06}"/>
              </a:ext>
            </a:extLst>
          </p:cNvPr>
          <p:cNvSpPr>
            <a:spLocks noGrp="1"/>
          </p:cNvSpPr>
          <p:nvPr>
            <p:ph idx="1"/>
          </p:nvPr>
        </p:nvSpPr>
        <p:spPr/>
        <p:txBody>
          <a:bodyPr/>
          <a:lstStyle/>
          <a:p>
            <a:r>
              <a:rPr lang="en-US" dirty="0"/>
              <a:t>Require TSPs to identify congestion for typical production expectations and then propose solutions </a:t>
            </a:r>
          </a:p>
          <a:p>
            <a:r>
              <a:rPr lang="en-US" dirty="0"/>
              <a:t>Reconsider Brattle C/B evaluation options</a:t>
            </a:r>
          </a:p>
          <a:p>
            <a:r>
              <a:rPr lang="en-US" dirty="0"/>
              <a:t>Consider basing benefit on the total output of the new generator, not just the curtailed energy</a:t>
            </a:r>
          </a:p>
          <a:p>
            <a:r>
              <a:rPr lang="en-US" dirty="0"/>
              <a:t>For GTCs add a reliability benefit credit</a:t>
            </a:r>
          </a:p>
          <a:p>
            <a:r>
              <a:rPr lang="en-US" dirty="0"/>
              <a:t>Allow for partial funding of transmission by market participants</a:t>
            </a:r>
          </a:p>
          <a:p>
            <a:r>
              <a:rPr lang="en-US" dirty="0"/>
              <a:t>Provide CRRs to participants that fund transmission</a:t>
            </a:r>
          </a:p>
          <a:p>
            <a:r>
              <a:rPr lang="en-US" dirty="0"/>
              <a:t>Consider at least n-1-1 in C/B to allow for maintenance effects</a:t>
            </a:r>
          </a:p>
        </p:txBody>
      </p:sp>
      <p:sp>
        <p:nvSpPr>
          <p:cNvPr id="4" name="Slide Number Placeholder 3">
            <a:extLst>
              <a:ext uri="{FF2B5EF4-FFF2-40B4-BE49-F238E27FC236}">
                <a16:creationId xmlns:a16="http://schemas.microsoft.com/office/drawing/2014/main" id="{02919A99-F730-DC41-869D-2C5D97A92B80}"/>
              </a:ext>
            </a:extLst>
          </p:cNvPr>
          <p:cNvSpPr>
            <a:spLocks noGrp="1"/>
          </p:cNvSpPr>
          <p:nvPr>
            <p:ph type="sldNum" sz="quarter" idx="12"/>
          </p:nvPr>
        </p:nvSpPr>
        <p:spPr/>
        <p:txBody>
          <a:bodyPr/>
          <a:lstStyle/>
          <a:p>
            <a:fld id="{E20CFF00-3CBC-0849-8EFA-642F03048712}" type="slidenum">
              <a:rPr lang="en-US" smtClean="0"/>
              <a:t>8</a:t>
            </a:fld>
            <a:endParaRPr lang="en-US"/>
          </a:p>
        </p:txBody>
      </p:sp>
    </p:spTree>
    <p:extLst>
      <p:ext uri="{BB962C8B-B14F-4D97-AF65-F5344CB8AC3E}">
        <p14:creationId xmlns:p14="http://schemas.microsoft.com/office/powerpoint/2010/main" val="2845391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E4567-87F5-1242-A91F-2507EBF9E145}"/>
              </a:ext>
            </a:extLst>
          </p:cNvPr>
          <p:cNvSpPr>
            <a:spLocks noGrp="1"/>
          </p:cNvSpPr>
          <p:nvPr>
            <p:ph type="title"/>
          </p:nvPr>
        </p:nvSpPr>
        <p:spPr/>
        <p:txBody>
          <a:bodyPr/>
          <a:lstStyle/>
          <a:p>
            <a:pPr algn="ctr"/>
            <a:r>
              <a:rPr lang="en-US" b="1" dirty="0"/>
              <a:t>CHANGE 994 CLARIFICATION</a:t>
            </a:r>
          </a:p>
        </p:txBody>
      </p:sp>
      <p:sp>
        <p:nvSpPr>
          <p:cNvPr id="4" name="Rectangle 3">
            <a:extLst>
              <a:ext uri="{FF2B5EF4-FFF2-40B4-BE49-F238E27FC236}">
                <a16:creationId xmlns:a16="http://schemas.microsoft.com/office/drawing/2014/main" id="{35FD230C-4BC7-6E43-AB3B-16522BA4A0CB}"/>
              </a:ext>
            </a:extLst>
          </p:cNvPr>
          <p:cNvSpPr/>
          <p:nvPr/>
        </p:nvSpPr>
        <p:spPr>
          <a:xfrm>
            <a:off x="914401" y="2136338"/>
            <a:ext cx="9785130" cy="3816429"/>
          </a:xfrm>
          <a:prstGeom prst="rect">
            <a:avLst/>
          </a:prstGeom>
        </p:spPr>
        <p:txBody>
          <a:bodyPr wrap="square">
            <a:spAutoFit/>
          </a:bodyPr>
          <a:lstStyle/>
          <a:p>
            <a:r>
              <a:rPr lang="en-US" sz="2800" dirty="0">
                <a:latin typeface="Times New Roman" panose="02020603050405020304" pitchFamily="18" charset="0"/>
                <a:ea typeface="Times New Roman" panose="02020603050405020304" pitchFamily="18" charset="0"/>
              </a:rPr>
              <a:t>Facilities needed to connect a new Generation Resource to a substation on the existing ERCOT Transmission Grid and any projects needed to ensure that all Generation Resources at that substation can reliably and simultaneously generate at capacity under P0, P1, and P7 conditions of the NERC Reliability Standard addressing Transmission System Planning Performance Requirements assuming Generation Resources at other substations can be </a:t>
            </a:r>
            <a:r>
              <a:rPr lang="en-US" sz="2800" dirty="0" err="1">
                <a:latin typeface="Times New Roman" panose="02020603050405020304" pitchFamily="18" charset="0"/>
                <a:ea typeface="Times New Roman" panose="02020603050405020304" pitchFamily="18" charset="0"/>
              </a:rPr>
              <a:t>redispatched</a:t>
            </a:r>
            <a:endParaRPr lang="en-US" sz="2800" dirty="0">
              <a:latin typeface="Times New Roman" panose="02020603050405020304" pitchFamily="18" charset="0"/>
              <a:ea typeface="Times New Roman" panose="02020603050405020304" pitchFamily="18" charset="0"/>
            </a:endParaRPr>
          </a:p>
          <a:p>
            <a:r>
              <a:rPr lang="en-US" dirty="0">
                <a:latin typeface="Times New Roman" panose="02020603050405020304" pitchFamily="18" charset="0"/>
                <a:ea typeface="Times New Roman" panose="02020603050405020304" pitchFamily="18" charset="0"/>
              </a:rPr>
              <a:t> </a:t>
            </a:r>
          </a:p>
        </p:txBody>
      </p:sp>
      <p:sp>
        <p:nvSpPr>
          <p:cNvPr id="3" name="Slide Number Placeholder 2">
            <a:extLst>
              <a:ext uri="{FF2B5EF4-FFF2-40B4-BE49-F238E27FC236}">
                <a16:creationId xmlns:a16="http://schemas.microsoft.com/office/drawing/2014/main" id="{D8DA3830-29F1-EE48-91F3-C5D0779260F8}"/>
              </a:ext>
            </a:extLst>
          </p:cNvPr>
          <p:cNvSpPr>
            <a:spLocks noGrp="1"/>
          </p:cNvSpPr>
          <p:nvPr>
            <p:ph type="sldNum" sz="quarter" idx="12"/>
          </p:nvPr>
        </p:nvSpPr>
        <p:spPr/>
        <p:txBody>
          <a:bodyPr/>
          <a:lstStyle/>
          <a:p>
            <a:fld id="{E20CFF00-3CBC-0849-8EFA-642F03048712}" type="slidenum">
              <a:rPr lang="en-US" smtClean="0"/>
              <a:t>9</a:t>
            </a:fld>
            <a:endParaRPr lang="en-US"/>
          </a:p>
        </p:txBody>
      </p:sp>
    </p:spTree>
    <p:extLst>
      <p:ext uri="{BB962C8B-B14F-4D97-AF65-F5344CB8AC3E}">
        <p14:creationId xmlns:p14="http://schemas.microsoft.com/office/powerpoint/2010/main" val="38904820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207</TotalTime>
  <Words>868</Words>
  <Application>Microsoft Macintosh PowerPoint</Application>
  <PresentationFormat>Widescreen</PresentationFormat>
  <Paragraphs>72</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NPRR 994 Will Discourage Investment</vt:lpstr>
      <vt:lpstr>215NOGRR Limit Use of Remedial Action Schemes</vt:lpstr>
      <vt:lpstr>Challenges Associated with Increasing Number of GTCs</vt:lpstr>
      <vt:lpstr>TSP interconnect Practices Unnecessarily Restrictive</vt:lpstr>
      <vt:lpstr>GTCs Send Major Negative Signal to Developers</vt:lpstr>
      <vt:lpstr> Limited or no effective way for TSPs or ERCOT to resolve extensive congestion issues </vt:lpstr>
      <vt:lpstr> Generation Curtailments Dramatically Impact  Generation Revenues </vt:lpstr>
      <vt:lpstr>Possible Solutions</vt:lpstr>
      <vt:lpstr>CHANGE 994 CLARIFICATION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Generation Curtailments in ERCOT Discourage Investment</dc:title>
  <dc:creator>Advanced Power Alliance</dc:creator>
  <cp:lastModifiedBy>Advanced Power Alliance</cp:lastModifiedBy>
  <cp:revision>16</cp:revision>
  <dcterms:created xsi:type="dcterms:W3CDTF">2020-06-15T14:52:06Z</dcterms:created>
  <dcterms:modified xsi:type="dcterms:W3CDTF">2020-06-30T21:09:43Z</dcterms:modified>
</cp:coreProperties>
</file>