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BD77-65ED-472F-B470-D705BFFC918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29A2-0A7C-4278-B6AA-EAB90E90E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86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BD77-65ED-472F-B470-D705BFFC918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29A2-0A7C-4278-B6AA-EAB90E90E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3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BD77-65ED-472F-B470-D705BFFC918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29A2-0A7C-4278-B6AA-EAB90E90E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9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BD77-65ED-472F-B470-D705BFFC918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29A2-0A7C-4278-B6AA-EAB90E90E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4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BD77-65ED-472F-B470-D705BFFC918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29A2-0A7C-4278-B6AA-EAB90E90E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6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BD77-65ED-472F-B470-D705BFFC918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29A2-0A7C-4278-B6AA-EAB90E90E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6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BD77-65ED-472F-B470-D705BFFC918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29A2-0A7C-4278-B6AA-EAB90E90E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8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BD77-65ED-472F-B470-D705BFFC918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29A2-0A7C-4278-B6AA-EAB90E90E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BD77-65ED-472F-B470-D705BFFC918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29A2-0A7C-4278-B6AA-EAB90E90E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5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BD77-65ED-472F-B470-D705BFFC918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29A2-0A7C-4278-B6AA-EAB90E90E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4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BD77-65ED-472F-B470-D705BFFC918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29A2-0A7C-4278-B6AA-EAB90E90E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4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9BD77-65ED-472F-B470-D705BFFC918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429A2-0A7C-4278-B6AA-EAB90E90E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3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Simple “Dec. Game</a:t>
            </a:r>
            <a:r>
              <a:rPr lang="en-US" smtClean="0"/>
              <a:t>” Example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32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72000"/>
          </a:xfrm>
        </p:spPr>
        <p:txBody>
          <a:bodyPr>
            <a:noAutofit/>
          </a:bodyPr>
          <a:lstStyle/>
          <a:p>
            <a:r>
              <a:rPr lang="en-US" sz="1400" dirty="0"/>
              <a:t>We have a 195MW solar resource at node A serving a load center at B through a 200MW line.</a:t>
            </a:r>
          </a:p>
          <a:p>
            <a:r>
              <a:rPr lang="en-US" sz="1400" dirty="0"/>
              <a:t>A 9.9999MW unaffiliated battery locates at node A.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r>
              <a:rPr lang="en-US" sz="1400" dirty="0"/>
              <a:t>The solar resource has sold an “as available/at the </a:t>
            </a:r>
            <a:r>
              <a:rPr lang="en-US" sz="1400" dirty="0" err="1"/>
              <a:t>busbar</a:t>
            </a:r>
            <a:r>
              <a:rPr lang="en-US" sz="1400" dirty="0"/>
              <a:t>” product to a large corporation that doesn’t follow icky power markets, they just like solar!</a:t>
            </a:r>
          </a:p>
          <a:p>
            <a:r>
              <a:rPr lang="en-US" sz="1400" dirty="0"/>
              <a:t>This leaves the solar facility completely hedged without buying CRRs.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r>
              <a:rPr lang="en-US" sz="1400" dirty="0"/>
              <a:t>The battery owner has 2 ways to make revenue.  They can participate in the A/S market or they can arbitrage energy prices.</a:t>
            </a:r>
          </a:p>
          <a:p>
            <a:r>
              <a:rPr lang="en-US" sz="1400" dirty="0"/>
              <a:t>Since the line from A to B has never congested in the past, the battery owner is able to pick up all 180MWs of the peak weekday and weekend CRRs available from A to B for the minimum 1 cent </a:t>
            </a:r>
            <a:r>
              <a:rPr lang="en-US" sz="1400" dirty="0" smtClean="0"/>
              <a:t>price.</a:t>
            </a:r>
          </a:p>
          <a:p>
            <a:endParaRPr lang="en-US" sz="1400" dirty="0"/>
          </a:p>
          <a:p>
            <a:r>
              <a:rPr lang="en-US" sz="1400" dirty="0"/>
              <a:t>Once the month begins, the battery operator runs at 5MWs constraining the line dropping the price to $0 with the price at B continuing at an average price of $20/MWh.  The battery operator is able to do this for two hours then has to spend the third recharging at the unconstrained $20 price.  For simplicity, let’s assume the battery operator bought </a:t>
            </a:r>
            <a:r>
              <a:rPr lang="en-US" sz="1400" dirty="0" err="1"/>
              <a:t>pricetaking</a:t>
            </a:r>
            <a:r>
              <a:rPr lang="en-US" sz="1400" dirty="0"/>
              <a:t> PTPs to move the CRR position into real time.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endParaRPr lang="en-US" sz="1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667000" y="160020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958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 smtClean="0"/>
              <a:t>From a settlement standpoint for every hours, the battery operator:</a:t>
            </a:r>
          </a:p>
          <a:p>
            <a:pPr marL="0" indent="0">
              <a:buNone/>
            </a:pPr>
            <a:endParaRPr lang="en-US" sz="3800" dirty="0" smtClean="0"/>
          </a:p>
          <a:p>
            <a:r>
              <a:rPr lang="en-US" dirty="0" smtClean="0"/>
              <a:t>Is charged for the energy withdrawn from the system –    -9.9999MWhs/3 * $20/MWh =    -$66.67</a:t>
            </a:r>
          </a:p>
          <a:p>
            <a:r>
              <a:rPr lang="en-US" dirty="0" smtClean="0"/>
              <a:t>Is charged for the 5MWs of congestion flow -                      -5MWs * $20/MWh =                  -$100.00</a:t>
            </a:r>
          </a:p>
          <a:p>
            <a:r>
              <a:rPr lang="en-US" dirty="0" smtClean="0"/>
              <a:t>Is charged for the CRR position -                   </a:t>
            </a:r>
            <a:r>
              <a:rPr lang="en-US" dirty="0"/>
              <a:t> </a:t>
            </a:r>
            <a:r>
              <a:rPr lang="en-US" dirty="0" smtClean="0"/>
              <a:t>                          -180MWs * $0.01/MWh =              -$1.80</a:t>
            </a:r>
          </a:p>
          <a:p>
            <a:r>
              <a:rPr lang="en-US" dirty="0" smtClean="0"/>
              <a:t>Is paid for the 180MW PTP position held                                180MWs * $20/MWh =           </a:t>
            </a:r>
            <a:r>
              <a:rPr lang="en-US" u="sng" dirty="0" smtClean="0"/>
              <a:t>$3,600.00</a:t>
            </a:r>
            <a:endParaRPr lang="en-US" dirty="0" smtClean="0"/>
          </a:p>
          <a:p>
            <a:r>
              <a:rPr lang="en-US" dirty="0" smtClean="0"/>
              <a:t>Total settlement per hour                                                                                                                                                      $</a:t>
            </a:r>
            <a:r>
              <a:rPr lang="en-US" b="1" dirty="0" smtClean="0"/>
              <a:t>3,431.53</a:t>
            </a:r>
          </a:p>
          <a:p>
            <a:pPr marL="0" indent="0"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Total settlement for the month                                               * 12 * 30                                $</a:t>
            </a:r>
            <a:r>
              <a:rPr lang="en-US" b="1" dirty="0" smtClean="0"/>
              <a:t>1,235,351.00</a:t>
            </a:r>
          </a:p>
          <a:p>
            <a:pPr marL="0" indent="0"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Note that in the other 12 hours the battery is also gaining revenue by providing A/S.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 the next month, the Battery Owner continues to bid low for the CRRs</a:t>
            </a:r>
          </a:p>
          <a:p>
            <a:pPr lvl="1"/>
            <a:r>
              <a:rPr lang="en-US" dirty="0" smtClean="0"/>
              <a:t>If the CRRs come up in price the Battery Owner doesn’t clear and provides A/S</a:t>
            </a:r>
          </a:p>
          <a:p>
            <a:pPr lvl="1"/>
            <a:r>
              <a:rPr lang="en-US" dirty="0" smtClean="0"/>
              <a:t>If the CRRs clear, we are back to arbitrage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599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60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Simple “Dec. Game” Example</vt:lpstr>
      <vt:lpstr>Example</vt:lpstr>
      <vt:lpstr>Settlement</vt:lpstr>
    </vt:vector>
  </TitlesOfParts>
  <Company>Morgan Stanley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Greer, Clayton (COMMOD)</dc:creator>
  <cp:lastModifiedBy>Greer, Clayton (COMMOD)</cp:lastModifiedBy>
  <cp:revision>2</cp:revision>
  <dcterms:created xsi:type="dcterms:W3CDTF">2020-06-29T22:20:08Z</dcterms:created>
  <dcterms:modified xsi:type="dcterms:W3CDTF">2020-06-29T22:38:14Z</dcterms:modified>
</cp:coreProperties>
</file>