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2"/>
  </p:notesMasterIdLst>
  <p:handoutMasterIdLst>
    <p:handoutMasterId r:id="rId23"/>
  </p:handoutMasterIdLst>
  <p:sldIdLst>
    <p:sldId id="260" r:id="rId7"/>
    <p:sldId id="301" r:id="rId8"/>
    <p:sldId id="328" r:id="rId9"/>
    <p:sldId id="329" r:id="rId10"/>
    <p:sldId id="324" r:id="rId11"/>
    <p:sldId id="312" r:id="rId12"/>
    <p:sldId id="315" r:id="rId13"/>
    <p:sldId id="313" r:id="rId14"/>
    <p:sldId id="323" r:id="rId15"/>
    <p:sldId id="330" r:id="rId16"/>
    <p:sldId id="331" r:id="rId17"/>
    <p:sldId id="332" r:id="rId18"/>
    <p:sldId id="333" r:id="rId19"/>
    <p:sldId id="334" r:id="rId20"/>
    <p:sldId id="295"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varScale="1">
        <p:scale>
          <a:sx n="70" d="100"/>
          <a:sy n="70" d="100"/>
        </p:scale>
        <p:origin x="1386" y="72"/>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www.ercot.com/content/wcm/key_documents_lists/191159/1013NPRR-01_RTC_-_NP_1__2__16__and_25_ERCOT062220.docx" TargetMode="External"/><Relationship Id="rId3" Type="http://schemas.openxmlformats.org/officeDocument/2006/relationships/hyperlink" Target="http://www.ercot.com/content/wcm/key_documents_lists/191159/1008NPRR-01_RTC_-_NP_4_-_Day-Ahead_Operations_ERCOT062220.docx" TargetMode="External"/><Relationship Id="rId7" Type="http://schemas.openxmlformats.org/officeDocument/2006/relationships/hyperlink" Target="http://www.ercot.com/content/wcm/key_documents_lists/203846/1012NPRR-04_PRS_Report_061120.docx" TargetMode="External"/><Relationship Id="rId2" Type="http://schemas.openxmlformats.org/officeDocument/2006/relationships/hyperlink" Target="http://www.ercot.com/content/wcm/key_documents_lists/191159/1007NPRR-01_RTC_-_NP_3_-_Management_Activities_for_the_ERCOT_System_ERCOT062620.docx" TargetMode="External"/><Relationship Id="rId1" Type="http://schemas.openxmlformats.org/officeDocument/2006/relationships/slideLayout" Target="../slideLayouts/slideLayout6.xml"/><Relationship Id="rId6" Type="http://schemas.openxmlformats.org/officeDocument/2006/relationships/hyperlink" Target="http://www.ercot.com/content/wcm/key_documents_lists/191159/1011NPRR-01_RTC_-_NP_8_-_Performance_Monitoring_ERCOT062520.docx" TargetMode="External"/><Relationship Id="rId5" Type="http://schemas.openxmlformats.org/officeDocument/2006/relationships/hyperlink" Target="http://www.ercot.com/content/wcm/key_documents_lists/191159/1010NPRR-04_NP_6_PRS_Report_061120_Combined062720.docx" TargetMode="External"/><Relationship Id="rId4" Type="http://schemas.openxmlformats.org/officeDocument/2006/relationships/hyperlink" Target="http://www.ercot.com/content/wcm/key_documents_lists/191159/1009NPRR-01_RTC_-_NP_5_-_Transmission_Security_Analysis_and_Reliability_Unit_Commitment_ERCOT062620.docx" TargetMode="External"/><Relationship Id="rId9" Type="http://schemas.openxmlformats.org/officeDocument/2006/relationships/hyperlink" Target="http://www.ercot.com/content/wcm/key_documents_lists/191159/211NOGRR-01_RTC_-_NOG_2_and_9_-_System_Operations_and_Control_Requirements_and_Monitoring_Programs_ERCOT062520.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General Update</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a:t>
            </a:r>
          </a:p>
          <a:p>
            <a:r>
              <a:rPr lang="en-US" dirty="0" smtClean="0">
                <a:solidFill>
                  <a:schemeClr val="tx2"/>
                </a:solidFill>
              </a:rPr>
              <a:t>June 29,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81003"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758976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TAC Direction on RR changes different from Key Principles </a:t>
            </a:r>
            <a:br>
              <a:rPr lang="en-US" sz="2000" dirty="0" smtClean="0"/>
            </a:br>
            <a:r>
              <a:rPr lang="en-US" sz="2000" dirty="0" smtClean="0"/>
              <a:t>(TAC </a:t>
            </a:r>
            <a:r>
              <a:rPr lang="en-US" sz="2000" dirty="0"/>
              <a:t>Discussion May </a:t>
            </a:r>
            <a:r>
              <a:rPr lang="en-US" sz="2000" dirty="0" smtClean="0"/>
              <a:t>27, 2020)</a:t>
            </a:r>
            <a:endParaRPr lang="en-US" sz="2000" dirty="0"/>
          </a:p>
        </p:txBody>
      </p:sp>
      <p:sp>
        <p:nvSpPr>
          <p:cNvPr id="3" name="Content Placeholder 2"/>
          <p:cNvSpPr>
            <a:spLocks noGrp="1"/>
          </p:cNvSpPr>
          <p:nvPr>
            <p:ph idx="1"/>
          </p:nvPr>
        </p:nvSpPr>
        <p:spPr>
          <a:xfrm>
            <a:off x="304800" y="990600"/>
            <a:ext cx="8686800" cy="5181600"/>
          </a:xfrm>
        </p:spPr>
        <p:txBody>
          <a:bodyPr/>
          <a:lstStyle/>
          <a:p>
            <a:endParaRPr lang="en-US" sz="1800" dirty="0" smtClean="0">
              <a:solidFill>
                <a:schemeClr val="accent2"/>
              </a:solidFill>
            </a:endParaRPr>
          </a:p>
          <a:p>
            <a:r>
              <a:rPr lang="en-US" sz="1800" dirty="0" smtClean="0">
                <a:solidFill>
                  <a:schemeClr val="accent2"/>
                </a:solidFill>
              </a:rPr>
              <a:t>Below are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145982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88987"/>
          </a:xfrm>
        </p:spPr>
        <p:txBody>
          <a:bodyPr/>
          <a:lstStyle/>
          <a:p>
            <a:r>
              <a:rPr lang="en-US" sz="2000" dirty="0"/>
              <a:t>TAC Direction on RR changes different from Key Principles</a:t>
            </a:r>
            <a:br>
              <a:rPr lang="en-US" sz="2000" dirty="0"/>
            </a:br>
            <a:r>
              <a:rPr lang="en-US" sz="2000" dirty="0"/>
              <a:t>(TAC Discussion May 27, 2020</a:t>
            </a:r>
            <a:r>
              <a:rPr lang="en-US" sz="2000" dirty="0" smtClean="0"/>
              <a:t>)</a:t>
            </a:r>
            <a:endParaRPr lang="en-US" sz="2000" dirty="0"/>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64616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659201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1894604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General Update </a:t>
            </a:r>
            <a:endParaRPr lang="en-US" sz="2400" dirty="0"/>
          </a:p>
        </p:txBody>
      </p:sp>
      <p:sp>
        <p:nvSpPr>
          <p:cNvPr id="3" name="Content Placeholder 2"/>
          <p:cNvSpPr>
            <a:spLocks noGrp="1"/>
          </p:cNvSpPr>
          <p:nvPr>
            <p:ph idx="1"/>
          </p:nvPr>
        </p:nvSpPr>
        <p:spPr>
          <a:xfrm>
            <a:off x="397747" y="990600"/>
            <a:ext cx="8534400" cy="5486400"/>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r>
              <a:rPr lang="en-US" sz="2000" dirty="0"/>
              <a:t>Review </a:t>
            </a:r>
            <a:r>
              <a:rPr lang="en-US" sz="2000" dirty="0" smtClean="0"/>
              <a:t>Schedule and Progress</a:t>
            </a:r>
          </a:p>
          <a:p>
            <a:pPr>
              <a:spcBef>
                <a:spcPts val="1000"/>
              </a:spcBef>
              <a:spcAft>
                <a:spcPts val="1000"/>
              </a:spcAft>
            </a:pPr>
            <a:r>
              <a:rPr lang="en-US" sz="2000" dirty="0" smtClean="0"/>
              <a:t>Today’s Discussion</a:t>
            </a:r>
          </a:p>
          <a:p>
            <a:pPr>
              <a:spcBef>
                <a:spcPts val="1000"/>
              </a:spcBef>
              <a:spcAft>
                <a:spcPts val="1000"/>
              </a:spcAft>
            </a:pPr>
            <a:r>
              <a:rPr lang="en-US" sz="2000" dirty="0" smtClean="0"/>
              <a:t>Next Steps</a:t>
            </a:r>
          </a:p>
          <a:p>
            <a:pPr>
              <a:spcBef>
                <a:spcPts val="1000"/>
              </a:spcBef>
            </a:pPr>
            <a:r>
              <a:rPr lang="en-US" sz="2000" dirty="0" smtClean="0"/>
              <a:t>Appendix</a:t>
            </a:r>
          </a:p>
          <a:p>
            <a:pPr lvl="1">
              <a:spcBef>
                <a:spcPts val="1000"/>
              </a:spcBef>
            </a:pPr>
            <a:r>
              <a:rPr lang="en-US" sz="1800" dirty="0"/>
              <a:t>RTCRR Summary </a:t>
            </a:r>
          </a:p>
          <a:p>
            <a:pPr lvl="1">
              <a:spcBef>
                <a:spcPts val="1000"/>
              </a:spcBef>
            </a:pPr>
            <a:r>
              <a:rPr lang="en-US" sz="1800" dirty="0"/>
              <a:t>Updates to Telemetry From/To QSE in RTC</a:t>
            </a:r>
          </a:p>
          <a:p>
            <a:pPr lvl="1">
              <a:spcBef>
                <a:spcPts val="1000"/>
              </a:spcBef>
            </a:pPr>
            <a:r>
              <a:rPr lang="en-US" sz="1800" dirty="0"/>
              <a:t>RTCRR Review Process </a:t>
            </a:r>
            <a:endParaRPr lang="en-US" sz="1800" dirty="0" smtClean="0"/>
          </a:p>
          <a:p>
            <a:pPr lvl="1">
              <a:spcBef>
                <a:spcPts val="1000"/>
              </a:spcBef>
            </a:pPr>
            <a:r>
              <a:rPr lang="en-US" sz="1800" dirty="0"/>
              <a:t>TAC Direction on RR changes different from Key Principles </a:t>
            </a:r>
          </a:p>
          <a:p>
            <a:pPr lvl="1">
              <a:spcBef>
                <a:spcPts val="1000"/>
              </a:spcBef>
            </a:pPr>
            <a:r>
              <a:rPr lang="en-US" sz="1800" dirty="0" smtClean="0"/>
              <a:t>Overall </a:t>
            </a:r>
            <a:r>
              <a:rPr lang="en-US" sz="1800" dirty="0"/>
              <a:t>RTC Delivery Schedule</a:t>
            </a:r>
          </a:p>
          <a:p>
            <a:pPr lvl="1">
              <a:spcBef>
                <a:spcPts val="1000"/>
              </a:spcBef>
            </a:pPr>
            <a:r>
              <a:rPr lang="en-US" sz="1800" dirty="0"/>
              <a:t>Harmonizing RTC and Battery Energy </a:t>
            </a:r>
            <a:r>
              <a:rPr lang="en-US" sz="1800" dirty="0" smtClean="0"/>
              <a:t>Storage</a:t>
            </a:r>
            <a:endParaRPr lang="en-US" sz="1800" dirty="0"/>
          </a:p>
          <a:p>
            <a:pPr lvl="1">
              <a:spcBef>
                <a:spcPts val="1000"/>
              </a:spcBef>
            </a:pPr>
            <a:endParaRPr lang="en-US" sz="800" dirty="0" smtClean="0"/>
          </a:p>
          <a:p>
            <a:pPr marL="0" indent="0">
              <a:buNone/>
            </a:pPr>
            <a:r>
              <a:rPr lang="en-US" sz="1600" i="1" dirty="0" smtClean="0"/>
              <a:t>Note- If </a:t>
            </a:r>
            <a:r>
              <a:rPr lang="en-US" sz="1600" i="1" dirty="0"/>
              <a:t>having </a:t>
            </a:r>
            <a:r>
              <a:rPr lang="en-US" sz="1600" i="1" dirty="0" smtClean="0"/>
              <a:t>communication difficulties </a:t>
            </a:r>
            <a:r>
              <a:rPr lang="en-US" sz="1600" i="1" dirty="0"/>
              <a:t>at any time, </a:t>
            </a:r>
            <a:r>
              <a:rPr lang="en-US" sz="1600" i="1" dirty="0" smtClean="0"/>
              <a:t>you are welcome to text </a:t>
            </a:r>
            <a:r>
              <a:rPr lang="en-US" sz="1600" i="1" dirty="0"/>
              <a:t>Chair or </a:t>
            </a:r>
            <a:r>
              <a:rPr lang="en-US" sz="1600" i="1" dirty="0" smtClean="0"/>
              <a:t>Vice-Chair (</a:t>
            </a:r>
            <a:r>
              <a:rPr lang="en-US" sz="1400" i="1" dirty="0" smtClean="0"/>
              <a:t>Matt </a:t>
            </a:r>
            <a:r>
              <a:rPr lang="en-US" sz="1400" i="1" dirty="0" err="1" smtClean="0"/>
              <a:t>Mereness</a:t>
            </a:r>
            <a:r>
              <a:rPr lang="en-US" sz="1400" i="1" dirty="0" smtClean="0"/>
              <a:t>- 512.565.8939 or Bryan </a:t>
            </a:r>
            <a:r>
              <a:rPr lang="en-US" sz="1400" i="1" dirty="0" err="1" smtClean="0"/>
              <a:t>Sams</a:t>
            </a:r>
            <a:r>
              <a:rPr lang="en-US" sz="1400" i="1" dirty="0" smtClean="0"/>
              <a:t>- 512.632.4870)</a:t>
            </a:r>
            <a:endParaRPr lang="en-US" sz="1400" i="1" dirty="0"/>
          </a:p>
          <a:p>
            <a:pPr>
              <a:spcBef>
                <a:spcPts val="1000"/>
              </a:spcBef>
            </a:pPr>
            <a:endParaRPr lang="en-US" sz="2000" dirty="0" smtClean="0"/>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835761"/>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accent3">
                    <a:lumMod val="60000"/>
                    <a:lumOff val="40000"/>
                  </a:schemeClr>
                </a:solidFill>
              </a:rPr>
              <a:t>Mar. 11 – RTCTF (Plan and logistics for RR review)  </a:t>
            </a:r>
          </a:p>
          <a:p>
            <a:pPr marL="682625">
              <a:buFont typeface="Courier New" panose="02070309020205020404" pitchFamily="49" charset="0"/>
              <a:buChar char="o"/>
            </a:pPr>
            <a:r>
              <a:rPr lang="en-US" sz="1400" dirty="0">
                <a:solidFill>
                  <a:schemeClr val="accent3">
                    <a:lumMod val="60000"/>
                    <a:lumOff val="40000"/>
                  </a:schemeClr>
                </a:solidFill>
              </a:rPr>
              <a:t>Apr</a:t>
            </a:r>
            <a:r>
              <a:rPr lang="en-US" sz="1400" dirty="0" smtClean="0">
                <a:solidFill>
                  <a:schemeClr val="accent3">
                    <a:lumMod val="60000"/>
                    <a:lumOff val="40000"/>
                  </a:schemeClr>
                </a:solidFill>
              </a:rPr>
              <a:t>.   </a:t>
            </a:r>
            <a:r>
              <a:rPr lang="en-US" sz="1400" dirty="0">
                <a:solidFill>
                  <a:schemeClr val="accent3">
                    <a:lumMod val="60000"/>
                    <a:lumOff val="40000"/>
                  </a:schemeClr>
                </a:solidFill>
              </a:rPr>
              <a:t>8 – RTCTF (Review detailed plan, and begin review </a:t>
            </a:r>
            <a:r>
              <a:rPr lang="en-US" sz="1400" dirty="0" smtClean="0">
                <a:solidFill>
                  <a:schemeClr val="accent3">
                    <a:lumMod val="60000"/>
                    <a:lumOff val="40000"/>
                  </a:schemeClr>
                </a:solidFill>
              </a:rPr>
              <a:t>process)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Apr. 30 – RTCTF </a:t>
            </a:r>
          </a:p>
          <a:p>
            <a:pPr marL="682625">
              <a:buFont typeface="Courier New" panose="02070309020205020404" pitchFamily="49" charset="0"/>
              <a:buChar char="o"/>
            </a:pPr>
            <a:r>
              <a:rPr lang="en-US" sz="1400" i="1" dirty="0">
                <a:solidFill>
                  <a:schemeClr val="accent3">
                    <a:lumMod val="60000"/>
                    <a:lumOff val="40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accent3">
                    <a:lumMod val="60000"/>
                    <a:lumOff val="40000"/>
                  </a:schemeClr>
                </a:solidFill>
              </a:rPr>
              <a:t>May 20 – RTCTF </a:t>
            </a:r>
          </a:p>
          <a:p>
            <a:pPr marL="682625">
              <a:buFont typeface="Courier New" panose="02070309020205020404" pitchFamily="49" charset="0"/>
              <a:buChar char="o"/>
            </a:pPr>
            <a:r>
              <a:rPr lang="en-US" sz="1400" dirty="0">
                <a:solidFill>
                  <a:schemeClr val="accent3">
                    <a:lumMod val="60000"/>
                    <a:lumOff val="40000"/>
                  </a:schemeClr>
                </a:solidFill>
              </a:rPr>
              <a:t>Jun. 10 – RTCTF </a:t>
            </a:r>
          </a:p>
          <a:p>
            <a:pPr marL="682625">
              <a:buFont typeface="Courier New" panose="02070309020205020404" pitchFamily="49" charset="0"/>
              <a:buChar char="o"/>
            </a:pPr>
            <a:r>
              <a:rPr lang="en-US" sz="1400" i="1" dirty="0">
                <a:solidFill>
                  <a:schemeClr val="accent3">
                    <a:lumMod val="60000"/>
                    <a:lumOff val="40000"/>
                  </a:schemeClr>
                </a:solidFill>
              </a:rPr>
              <a:t>Jun. 22 – Special RTCTF for Ancillary Service Deployments</a:t>
            </a:r>
          </a:p>
          <a:p>
            <a:pPr marL="682625">
              <a:buFont typeface="Courier New" panose="02070309020205020404" pitchFamily="49" charset="0"/>
              <a:buChar char="o"/>
            </a:pPr>
            <a:r>
              <a:rPr lang="en-US" sz="1400" dirty="0">
                <a:solidFill>
                  <a:schemeClr val="accent3">
                    <a:lumMod val="60000"/>
                    <a:lumOff val="40000"/>
                  </a:schemeClr>
                </a:solidFill>
              </a:rPr>
              <a:t>Jun. 29 – RTCTF </a:t>
            </a:r>
          </a:p>
          <a:p>
            <a:pPr marL="682625">
              <a:buFont typeface="Courier New" panose="02070309020205020404" pitchFamily="49" charset="0"/>
              <a:buChar char="o"/>
            </a:pPr>
            <a:r>
              <a:rPr lang="en-US" sz="1400" dirty="0"/>
              <a:t>Jul. </a:t>
            </a:r>
            <a:r>
              <a:rPr lang="en-US" sz="1400" dirty="0" smtClean="0"/>
              <a:t>22  </a:t>
            </a:r>
            <a:r>
              <a:rPr lang="en-US" sz="1400" dirty="0"/>
              <a:t>–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a:t>
            </a: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985064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4"/>
            <a:ext cx="8534400" cy="1933475"/>
          </a:xfrm>
        </p:spPr>
        <p:txBody>
          <a:bodyPr/>
          <a:lstStyle/>
          <a:p>
            <a:r>
              <a:rPr lang="en-US" sz="1800" dirty="0" smtClean="0"/>
              <a:t>Detailed </a:t>
            </a:r>
            <a:r>
              <a:rPr lang="en-US" sz="1800" dirty="0"/>
              <a:t>schedule for reviewing the RTCRR language with RTCTF (posted on the </a:t>
            </a:r>
            <a:r>
              <a:rPr lang="en-US" sz="1800" dirty="0">
                <a:hlinkClick r:id="rId2"/>
              </a:rPr>
              <a:t>RTCTF</a:t>
            </a:r>
            <a:r>
              <a:rPr lang="en-US" sz="1800" dirty="0"/>
              <a:t> </a:t>
            </a:r>
            <a:r>
              <a:rPr lang="en-US" sz="1800" dirty="0" smtClean="0"/>
              <a:t>page, and excerpt below).</a:t>
            </a:r>
          </a:p>
          <a:p>
            <a:endParaRPr lang="en-US" sz="1800" dirty="0"/>
          </a:p>
          <a:p>
            <a:r>
              <a:rPr lang="en-US" sz="1800" dirty="0" smtClean="0"/>
              <a:t>Prior to today, the status for </a:t>
            </a:r>
            <a:r>
              <a:rPr lang="en-US" sz="1800" dirty="0" smtClean="0">
                <a:solidFill>
                  <a:srgbClr val="FF0000"/>
                </a:solidFill>
              </a:rPr>
              <a:t>187 total binding </a:t>
            </a:r>
            <a:r>
              <a:rPr lang="en-US" sz="1800" dirty="0">
                <a:solidFill>
                  <a:srgbClr val="FF0000"/>
                </a:solidFill>
              </a:rPr>
              <a:t>document sections</a:t>
            </a:r>
            <a:r>
              <a:rPr lang="en-US" sz="1800" dirty="0"/>
              <a:t> under </a:t>
            </a:r>
            <a:r>
              <a:rPr lang="en-US" sz="1800" dirty="0" smtClean="0"/>
              <a:t>review:</a:t>
            </a:r>
          </a:p>
          <a:p>
            <a:pPr lvl="1"/>
            <a:r>
              <a:rPr lang="en-US" sz="1600" dirty="0" smtClean="0"/>
              <a:t>RTCTF has been in the process of </a:t>
            </a:r>
            <a:r>
              <a:rPr lang="en-US" sz="1600" dirty="0" smtClean="0">
                <a:solidFill>
                  <a:srgbClr val="FF0000"/>
                </a:solidFill>
              </a:rPr>
              <a:t>reviewing 90 </a:t>
            </a:r>
            <a:r>
              <a:rPr lang="en-US" sz="1600" dirty="0">
                <a:solidFill>
                  <a:srgbClr val="FF0000"/>
                </a:solidFill>
              </a:rPr>
              <a:t>sections </a:t>
            </a:r>
            <a:r>
              <a:rPr lang="en-US" sz="1600" dirty="0" smtClean="0">
                <a:solidFill>
                  <a:srgbClr val="FF0000"/>
                </a:solidFill>
              </a:rPr>
              <a:t>to date.</a:t>
            </a:r>
          </a:p>
          <a:p>
            <a:pPr lvl="1"/>
            <a:r>
              <a:rPr lang="en-US" sz="1600" dirty="0" smtClean="0"/>
              <a:t>RTCTF has reached </a:t>
            </a:r>
            <a:r>
              <a:rPr lang="en-US" sz="1600" dirty="0">
                <a:solidFill>
                  <a:srgbClr val="FF0000"/>
                </a:solidFill>
              </a:rPr>
              <a:t>consensus on </a:t>
            </a:r>
            <a:r>
              <a:rPr lang="en-US" sz="1600" dirty="0" smtClean="0">
                <a:solidFill>
                  <a:srgbClr val="FF0000"/>
                </a:solidFill>
              </a:rPr>
              <a:t>64 sections to date.</a:t>
            </a:r>
            <a:endParaRPr lang="en-US" sz="1600" dirty="0">
              <a:solidFill>
                <a:srgbClr val="FF0000"/>
              </a:solidFill>
            </a:endParaRPr>
          </a:p>
          <a:p>
            <a:pPr algn="just"/>
            <a:endParaRPr lang="en-US" sz="20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8" name="Picture 7"/>
          <p:cNvPicPr>
            <a:picLocks noChangeAspect="1"/>
          </p:cNvPicPr>
          <p:nvPr/>
        </p:nvPicPr>
        <p:blipFill>
          <a:blip r:embed="rId3"/>
          <a:stretch>
            <a:fillRect/>
          </a:stretch>
        </p:blipFill>
        <p:spPr>
          <a:xfrm>
            <a:off x="347311" y="3136546"/>
            <a:ext cx="8525577" cy="2883254"/>
          </a:xfrm>
          <a:prstGeom prst="rect">
            <a:avLst/>
          </a:prstGeom>
        </p:spPr>
      </p:pic>
    </p:spTree>
    <p:extLst>
      <p:ext uri="{BB962C8B-B14F-4D97-AF65-F5344CB8AC3E}">
        <p14:creationId xmlns:p14="http://schemas.microsoft.com/office/powerpoint/2010/main" val="2704678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800" b="1" dirty="0" smtClean="0"/>
              <a:t>Key Documents for today (cumulative language):</a:t>
            </a:r>
          </a:p>
          <a:p>
            <a:pPr marL="0" marR="0" indent="0">
              <a:spcBef>
                <a:spcPts val="0"/>
              </a:spcBef>
              <a:spcAft>
                <a:spcPts val="0"/>
              </a:spcAft>
              <a:buNone/>
            </a:pPr>
            <a:endParaRPr lang="en-US" sz="1800" b="1" dirty="0" smtClean="0"/>
          </a:p>
          <a:p>
            <a:pPr>
              <a:spcBef>
                <a:spcPts val="0"/>
              </a:spcBef>
              <a:spcAft>
                <a:spcPts val="600"/>
              </a:spcAft>
            </a:pPr>
            <a:r>
              <a:rPr lang="en-US" b="1" dirty="0" smtClean="0">
                <a:hlinkClick r:id="rId2"/>
              </a:rPr>
              <a:t>NPRR1007 ERCOT062620</a:t>
            </a:r>
            <a:endParaRPr lang="en-US" b="1" dirty="0" smtClean="0"/>
          </a:p>
          <a:p>
            <a:pPr>
              <a:spcBef>
                <a:spcPts val="0"/>
              </a:spcBef>
              <a:spcAft>
                <a:spcPts val="600"/>
              </a:spcAft>
            </a:pPr>
            <a:r>
              <a:rPr lang="en-US" sz="1800" b="1" dirty="0" smtClean="0">
                <a:hlinkClick r:id="rId3"/>
              </a:rPr>
              <a:t>NPRR1008 ERCOT062220</a:t>
            </a:r>
            <a:endParaRPr lang="en-US" sz="1800" b="1" dirty="0" smtClean="0"/>
          </a:p>
          <a:p>
            <a:pPr>
              <a:spcBef>
                <a:spcPts val="0"/>
              </a:spcBef>
              <a:spcAft>
                <a:spcPts val="600"/>
              </a:spcAft>
            </a:pPr>
            <a:r>
              <a:rPr lang="en-US" b="1" dirty="0" smtClean="0">
                <a:hlinkClick r:id="rId4"/>
              </a:rPr>
              <a:t>NPRR1009 ERCOT062620</a:t>
            </a:r>
            <a:endParaRPr lang="en-US" b="1" dirty="0" smtClean="0"/>
          </a:p>
          <a:p>
            <a:pPr>
              <a:spcBef>
                <a:spcPts val="0"/>
              </a:spcBef>
              <a:spcAft>
                <a:spcPts val="600"/>
              </a:spcAft>
            </a:pPr>
            <a:r>
              <a:rPr lang="en-US" sz="1800" b="1" dirty="0" smtClean="0">
                <a:hlinkClick r:id="rId5"/>
              </a:rPr>
              <a:t>NPRR1010 Combined0672720</a:t>
            </a:r>
            <a:endParaRPr lang="en-US" sz="1800" b="1" dirty="0" smtClean="0"/>
          </a:p>
          <a:p>
            <a:pPr>
              <a:spcBef>
                <a:spcPts val="0"/>
              </a:spcBef>
              <a:spcAft>
                <a:spcPts val="600"/>
              </a:spcAft>
            </a:pPr>
            <a:r>
              <a:rPr lang="en-US" b="1" dirty="0" smtClean="0">
                <a:hlinkClick r:id="rId6"/>
              </a:rPr>
              <a:t>NPRR1011 ERCOT062520</a:t>
            </a:r>
            <a:endParaRPr lang="en-US" b="1" dirty="0" smtClean="0"/>
          </a:p>
          <a:p>
            <a:pPr>
              <a:spcBef>
                <a:spcPts val="0"/>
              </a:spcBef>
              <a:spcAft>
                <a:spcPts val="600"/>
              </a:spcAft>
            </a:pPr>
            <a:r>
              <a:rPr lang="en-US" sz="1800" b="1" dirty="0" smtClean="0">
                <a:hlinkClick r:id="rId7"/>
              </a:rPr>
              <a:t>NPRR1012</a:t>
            </a:r>
            <a:endParaRPr lang="en-US" sz="1800" b="1" dirty="0" smtClean="0"/>
          </a:p>
          <a:p>
            <a:pPr>
              <a:spcBef>
                <a:spcPts val="0"/>
              </a:spcBef>
              <a:spcAft>
                <a:spcPts val="600"/>
              </a:spcAft>
            </a:pPr>
            <a:r>
              <a:rPr lang="en-US" b="1" dirty="0" smtClean="0">
                <a:hlinkClick r:id="rId8"/>
              </a:rPr>
              <a:t>NPRR1013 ERCOT062220</a:t>
            </a:r>
            <a:endParaRPr lang="en-US" b="1" dirty="0" smtClean="0"/>
          </a:p>
          <a:p>
            <a:pPr>
              <a:spcBef>
                <a:spcPts val="0"/>
              </a:spcBef>
              <a:spcAft>
                <a:spcPts val="600"/>
              </a:spcAft>
            </a:pPr>
            <a:r>
              <a:rPr lang="en-US" sz="1800" b="1" dirty="0" smtClean="0">
                <a:hlinkClick r:id="rId9"/>
              </a:rPr>
              <a:t>NOGRR211 ERCOT062520</a:t>
            </a:r>
            <a:endParaRPr lang="en-US" sz="1800" b="1" dirty="0" smtClean="0"/>
          </a:p>
          <a:p>
            <a:pPr>
              <a:spcBef>
                <a:spcPts val="0"/>
              </a:spcBef>
            </a:pPr>
            <a:endParaRPr lang="en-US" sz="16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40713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2000" dirty="0" smtClean="0"/>
              <a:t>Ready to proceed with review today</a:t>
            </a:r>
            <a:endParaRPr lang="en-US" sz="1800" dirty="0" smtClean="0"/>
          </a:p>
          <a:p>
            <a:endParaRPr lang="en-US" sz="2000" dirty="0" smtClean="0"/>
          </a:p>
          <a:p>
            <a:r>
              <a:rPr lang="en-US" sz="2000" dirty="0" smtClean="0"/>
              <a:t>At the conclusion of the meeting:</a:t>
            </a:r>
          </a:p>
          <a:p>
            <a:pPr lvl="1"/>
            <a:r>
              <a:rPr lang="en-US" sz="1800" dirty="0" smtClean="0"/>
              <a:t>MPs encouraged to send 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next meeting.  </a:t>
            </a:r>
          </a:p>
          <a:p>
            <a:pPr lvl="1"/>
            <a:r>
              <a:rPr lang="en-US" sz="1800" dirty="0" smtClean="0"/>
              <a:t>You can also submit formal comments through the standard Market Rules </a:t>
            </a:r>
            <a:r>
              <a:rPr lang="en-US" sz="1800" dirty="0" err="1" smtClean="0"/>
              <a:t>RevisionRequest</a:t>
            </a:r>
            <a:r>
              <a:rPr lang="en-US" sz="1800" dirty="0" smtClean="0"/>
              <a:t> process.</a:t>
            </a:r>
          </a:p>
          <a:p>
            <a:endParaRPr lang="en-US" sz="1600" dirty="0" smtClean="0"/>
          </a:p>
          <a:p>
            <a:r>
              <a:rPr lang="en-US" sz="2000" dirty="0" smtClean="0"/>
              <a:t>Next RTCTF is Monday July 22</a:t>
            </a:r>
            <a:r>
              <a:rPr lang="en-US" sz="2000" baseline="30000" dirty="0" smtClean="0"/>
              <a:t>nd</a:t>
            </a:r>
            <a:endParaRPr lang="en-US" sz="2000" dirty="0" smtClean="0"/>
          </a:p>
          <a:p>
            <a:endParaRPr lang="en-US" sz="1100" dirty="0" smtClean="0"/>
          </a:p>
          <a:p>
            <a:r>
              <a:rPr lang="en-US" sz="2000" dirty="0" smtClean="0"/>
              <a:t>Any 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439003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spcBef>
                <a:spcPts val="1000"/>
              </a:spcBef>
            </a:pPr>
            <a:r>
              <a:rPr lang="en-US" sz="2000" dirty="0" smtClean="0"/>
              <a:t>RTCRR </a:t>
            </a:r>
            <a:r>
              <a:rPr lang="en-US" sz="2000" dirty="0"/>
              <a:t>Summary </a:t>
            </a:r>
          </a:p>
          <a:p>
            <a:pPr>
              <a:spcBef>
                <a:spcPts val="1000"/>
              </a:spcBef>
            </a:pPr>
            <a:r>
              <a:rPr lang="en-US" sz="2000" dirty="0"/>
              <a:t>Updates to Telemetry From/To QSE in RTC</a:t>
            </a:r>
          </a:p>
          <a:p>
            <a:pPr>
              <a:spcBef>
                <a:spcPts val="1000"/>
              </a:spcBef>
            </a:pPr>
            <a:r>
              <a:rPr lang="en-US" sz="2000" dirty="0"/>
              <a:t>RTCRR Review </a:t>
            </a:r>
            <a:r>
              <a:rPr lang="en-US" sz="2000" dirty="0" smtClean="0"/>
              <a:t>Process </a:t>
            </a:r>
          </a:p>
          <a:p>
            <a:pPr>
              <a:spcBef>
                <a:spcPts val="1000"/>
              </a:spcBef>
            </a:pPr>
            <a:r>
              <a:rPr lang="en-US" sz="2000" dirty="0"/>
              <a:t>TAC Direction on RR changes different from Key Principles </a:t>
            </a:r>
            <a:endParaRPr lang="en-US" sz="2000" dirty="0" smtClean="0"/>
          </a:p>
          <a:p>
            <a:pPr>
              <a:spcBef>
                <a:spcPts val="1000"/>
              </a:spcBef>
            </a:pPr>
            <a:r>
              <a:rPr lang="en-US" sz="2000" dirty="0" smtClean="0"/>
              <a:t>Overall </a:t>
            </a:r>
            <a:r>
              <a:rPr lang="en-US" sz="2000" dirty="0"/>
              <a:t>RTC Delivery Schedule</a:t>
            </a:r>
          </a:p>
          <a:p>
            <a:pPr>
              <a:spcBef>
                <a:spcPts val="1000"/>
              </a:spcBef>
            </a:pPr>
            <a:r>
              <a:rPr lang="en-US" sz="2000" dirty="0"/>
              <a:t>Harmonizing RTC and Battery Energy </a:t>
            </a:r>
            <a:r>
              <a:rPr lang="en-US" sz="2000" dirty="0" smtClean="0"/>
              <a:t>Storage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621284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 Summary</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9</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c34af464-7aa1-4edd-9be4-83dffc1cb926"/>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5408</TotalTime>
  <Words>1717</Words>
  <Application>Microsoft Office PowerPoint</Application>
  <PresentationFormat>On-screen Show (4:3)</PresentationFormat>
  <Paragraphs>286</Paragraphs>
  <Slides>15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Courier New</vt:lpstr>
      <vt:lpstr>Wingdings</vt:lpstr>
      <vt:lpstr>1_Custom Design</vt:lpstr>
      <vt:lpstr>Office Theme</vt:lpstr>
      <vt:lpstr>1_Office Theme</vt:lpstr>
      <vt:lpstr>PowerPoint Presentation</vt:lpstr>
      <vt:lpstr>Outline of RTCTF General Update </vt:lpstr>
      <vt:lpstr>RTCRR Review Schedule &amp; Progress to Date</vt:lpstr>
      <vt:lpstr>RTCRR Review Schedule &amp; Progress to Date</vt:lpstr>
      <vt:lpstr>Today’s Plan </vt:lpstr>
      <vt:lpstr>Next Steps</vt:lpstr>
      <vt:lpstr>Appendix</vt:lpstr>
      <vt:lpstr>RTC Revision Requests (RTCRRs) Summary</vt:lpstr>
      <vt:lpstr>Updates to Telemetry From/To QSE in RTC  (Updated 5/7/2020)</vt:lpstr>
      <vt:lpstr>RTCRR Review  Schedule and Process</vt:lpstr>
      <vt:lpstr>TAC Direction on RR changes different from Key Principles  (TAC Discussion May 27, 2020)</vt:lpstr>
      <vt:lpstr>TAC Direction on RR changes different from Key Principles (TAC Discussion May 27, 2020)</vt:lpstr>
      <vt:lpstr>Harmonizing RTC &amp; Battery Energy Storage</vt:lpstr>
      <vt:lpstr>Harmonizing RTC &amp; Battery Energy Storage (BES)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06XX20</cp:lastModifiedBy>
  <cp:revision>333</cp:revision>
  <cp:lastPrinted>2016-01-21T20:53:15Z</cp:lastPrinted>
  <dcterms:created xsi:type="dcterms:W3CDTF">2016-01-21T15:20:31Z</dcterms:created>
  <dcterms:modified xsi:type="dcterms:W3CDTF">2020-06-29T13:38:21Z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