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9"/>
  </p:notesMasterIdLst>
  <p:handoutMasterIdLst>
    <p:handoutMasterId r:id="rId20"/>
  </p:handoutMasterIdLst>
  <p:sldIdLst>
    <p:sldId id="445" r:id="rId7"/>
    <p:sldId id="463" r:id="rId8"/>
    <p:sldId id="464" r:id="rId9"/>
    <p:sldId id="465" r:id="rId10"/>
    <p:sldId id="466" r:id="rId11"/>
    <p:sldId id="467" r:id="rId12"/>
    <p:sldId id="468" r:id="rId13"/>
    <p:sldId id="469" r:id="rId14"/>
    <p:sldId id="470" r:id="rId15"/>
    <p:sldId id="471" r:id="rId16"/>
    <p:sldId id="472" r:id="rId17"/>
    <p:sldId id="473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0485" autoAdjust="0"/>
  </p:normalViewPr>
  <p:slideViewPr>
    <p:cSldViewPr showGuides="1">
      <p:cViewPr varScale="1">
        <p:scale>
          <a:sx n="87" d="100"/>
          <a:sy n="87" d="100"/>
        </p:scale>
        <p:origin x="108" y="3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DGR Workshop </a:t>
            </a:r>
          </a:p>
          <a:p>
            <a:r>
              <a:rPr lang="en-US" b="1" dirty="0" smtClean="0"/>
              <a:t>PGRR IA discussion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 smtClean="0"/>
              <a:t>Bill Blevins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June 26,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TSP and DSP attachments-example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8194" name="Picture 17" descr="image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986881"/>
            <a:ext cx="11277600" cy="5689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883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Needs to be tracked using different logic than large gen process.</a:t>
            </a:r>
          </a:p>
          <a:p>
            <a:r>
              <a:rPr lang="en-US" dirty="0" smtClean="0"/>
              <a:t>Timelines need to be shorter for Small Gen projects</a:t>
            </a:r>
          </a:p>
          <a:p>
            <a:r>
              <a:rPr lang="en-US" dirty="0" smtClean="0"/>
              <a:t>Some key info will be different for DGR/DESR vs SODG</a:t>
            </a:r>
          </a:p>
          <a:p>
            <a:r>
              <a:rPr lang="en-US" dirty="0" smtClean="0"/>
              <a:t>Fee for DGR/DESR will be different than for SODG.</a:t>
            </a:r>
          </a:p>
          <a:p>
            <a:r>
              <a:rPr lang="en-US" dirty="0" smtClean="0"/>
              <a:t>Notifications need to be triggered on different items. </a:t>
            </a:r>
          </a:p>
          <a:p>
            <a:pPr lvl="1"/>
            <a:r>
              <a:rPr lang="en-US" dirty="0" smtClean="0"/>
              <a:t>Example 6 conditions for DGR vs Planning Guide 6.9 for large gen </a:t>
            </a:r>
          </a:p>
          <a:p>
            <a:r>
              <a:rPr lang="en-US" dirty="0" smtClean="0"/>
              <a:t>Will want to add in reporting for Small Gen INRs for GIS reports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245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scope says 18-24 months</a:t>
            </a:r>
          </a:p>
          <a:p>
            <a:r>
              <a:rPr lang="en-US" dirty="0" smtClean="0"/>
              <a:t>Looking at this schedule and all RIOO-deliveries.</a:t>
            </a:r>
          </a:p>
          <a:p>
            <a:r>
              <a:rPr lang="en-US" dirty="0" smtClean="0"/>
              <a:t>Would like to try and have RIOO-updates for small Gen end of 2021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Depends on when PGRR would </a:t>
            </a:r>
            <a:r>
              <a:rPr lang="en-US" smtClean="0"/>
              <a:t>be approved.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423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Analysis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RIOO-Integration Services			66%</a:t>
            </a:r>
          </a:p>
          <a:p>
            <a:pPr marL="0" indent="0">
              <a:buNone/>
            </a:pPr>
            <a:r>
              <a:rPr lang="en-US" sz="2800" dirty="0" smtClean="0"/>
              <a:t>RIOO-Resource Services			26%</a:t>
            </a:r>
          </a:p>
          <a:p>
            <a:pPr marL="0" indent="0">
              <a:buNone/>
            </a:pPr>
            <a:r>
              <a:rPr lang="en-US" sz="2800" dirty="0" smtClean="0"/>
              <a:t>Network Model Management System	4%</a:t>
            </a:r>
          </a:p>
          <a:p>
            <a:pPr marL="0" indent="0">
              <a:buNone/>
            </a:pPr>
            <a:r>
              <a:rPr lang="en-US" sz="2800" dirty="0" smtClean="0"/>
              <a:t>Data Services					4%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2.9 FTEs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*</a:t>
            </a:r>
            <a:r>
              <a:rPr lang="en-US" sz="1200" dirty="0" smtClean="0"/>
              <a:t>Assume 100 projects per year in Small Gen aspects of RIOO includes SOG and DGR/DESR at 50/50 mix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6400" y="1142661"/>
            <a:ext cx="11379200" cy="470126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10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IE dashboard to include both Large and Small INRs-example </a:t>
            </a:r>
            <a:r>
              <a:rPr lang="en-US" dirty="0"/>
              <a:t>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052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71600"/>
            <a:ext cx="8954294" cy="501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411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 Input data for Small Gen</a:t>
            </a:r>
            <a:r>
              <a:rPr lang="en-US" dirty="0"/>
              <a:t>-example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3076" name="Picture 5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715508"/>
            <a:ext cx="8198101" cy="459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 descr="image00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28208"/>
            <a:ext cx="490257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7" descr="image00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3247759"/>
            <a:ext cx="6324600" cy="353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9" descr="image00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713" y="3610693"/>
            <a:ext cx="5255475" cy="3137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921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096" y="311049"/>
            <a:ext cx="11277600" cy="570951"/>
          </a:xfrm>
        </p:spPr>
        <p:txBody>
          <a:bodyPr/>
          <a:lstStyle/>
          <a:p>
            <a:r>
              <a:rPr lang="en-US" dirty="0" smtClean="0"/>
              <a:t>Project Info-example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4098" name="Picture 11" descr="image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295400"/>
            <a:ext cx="7346392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2" descr="image00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9110" y="1276350"/>
            <a:ext cx="5416490" cy="508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6164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Gen Fee changes-example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122" name="Picture 14" descr="image0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36746"/>
            <a:ext cx="7843937" cy="529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5694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for IEs of their projects-example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146" name="Picture 15" descr="image0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967289"/>
            <a:ext cx="8610600" cy="5819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085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TDSP and TSPs-dashboard-example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170" name="Picture 16" descr="image0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51" y="1293896"/>
            <a:ext cx="10375849" cy="523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658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63D459-1C05-483F-85D1-C9E478EC32CC}">
  <ds:schemaRefs>
    <ds:schemaRef ds:uri="http://purl.org/dc/dcmitype/"/>
    <ds:schemaRef ds:uri="c34af464-7aa1-4edd-9be4-83dffc1cb926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52071</TotalTime>
  <Words>185</Words>
  <Application>Microsoft Office PowerPoint</Application>
  <PresentationFormat>Widescreen</PresentationFormat>
  <Paragraphs>53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1_Custom Design</vt:lpstr>
      <vt:lpstr>Inside pages</vt:lpstr>
      <vt:lpstr>2_Custom Design</vt:lpstr>
      <vt:lpstr>PowerPoint Presentation</vt:lpstr>
      <vt:lpstr>Impact Analysis </vt:lpstr>
      <vt:lpstr>Breakout</vt:lpstr>
      <vt:lpstr>Input IE dashboard to include both Large and Small INRs-example only</vt:lpstr>
      <vt:lpstr>Modify Input data for Small Gen-example only</vt:lpstr>
      <vt:lpstr>Project Info-example only</vt:lpstr>
      <vt:lpstr>Small Gen Fee changes-example only</vt:lpstr>
      <vt:lpstr>Tracking for IEs of their projects-example only</vt:lpstr>
      <vt:lpstr>TDSP and TSPs-dashboard-example only</vt:lpstr>
      <vt:lpstr>TSP and DSP attachments-example only</vt:lpstr>
      <vt:lpstr>Additional items</vt:lpstr>
      <vt:lpstr>Timeline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ERCOT</cp:lastModifiedBy>
  <cp:revision>550</cp:revision>
  <cp:lastPrinted>2018-07-25T14:31:19Z</cp:lastPrinted>
  <dcterms:created xsi:type="dcterms:W3CDTF">2016-01-21T15:20:31Z</dcterms:created>
  <dcterms:modified xsi:type="dcterms:W3CDTF">2020-06-25T21:49:43Z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