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4">
  <p:sldMasterIdLst>
    <p:sldMasterId id="2147483653" r:id="rId4"/>
    <p:sldMasterId id="2147483648" r:id="rId5"/>
    <p:sldMasterId id="2147483662" r:id="rId6"/>
  </p:sldMasterIdLst>
  <p:notesMasterIdLst>
    <p:notesMasterId r:id="rId17"/>
  </p:notesMasterIdLst>
  <p:handoutMasterIdLst>
    <p:handoutMasterId r:id="rId18"/>
  </p:handoutMasterIdLst>
  <p:sldIdLst>
    <p:sldId id="260" r:id="rId7"/>
    <p:sldId id="357" r:id="rId8"/>
    <p:sldId id="360" r:id="rId9"/>
    <p:sldId id="361" r:id="rId10"/>
    <p:sldId id="362" r:id="rId11"/>
    <p:sldId id="363" r:id="rId12"/>
    <p:sldId id="331" r:id="rId13"/>
    <p:sldId id="358" r:id="rId14"/>
    <p:sldId id="359" r:id="rId15"/>
    <p:sldId id="364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arma, Sandip" initials="SS" lastIdx="3" clrIdx="0">
    <p:extLst>
      <p:ext uri="{19B8F6BF-5375-455C-9EA6-DF929625EA0E}">
        <p15:presenceInfo xmlns:p15="http://schemas.microsoft.com/office/powerpoint/2012/main" userId="S-1-5-21-639947351-343809578-3807592339-4756" providerId="AD"/>
      </p:ext>
    </p:extLst>
  </p:cmAuthor>
  <p:cmAuthor id="2" name="Blevins, Bill" initials="BB" lastIdx="5" clrIdx="1">
    <p:extLst>
      <p:ext uri="{19B8F6BF-5375-455C-9EA6-DF929625EA0E}">
        <p15:presenceInfo xmlns:p15="http://schemas.microsoft.com/office/powerpoint/2012/main" userId="S-1-5-21-639947351-343809578-3807592339-482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06" autoAdjust="0"/>
    <p:restoredTop sz="84327" autoAdjust="0"/>
  </p:normalViewPr>
  <p:slideViewPr>
    <p:cSldViewPr showGuides="1">
      <p:cViewPr varScale="1">
        <p:scale>
          <a:sx n="116" d="100"/>
          <a:sy n="116" d="100"/>
        </p:scale>
        <p:origin x="1230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6/25/2020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6/25/2020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7685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4641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6270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565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4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740171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 anchor="ctr"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200">
                <a:solidFill>
                  <a:schemeClr val="tx1"/>
                </a:solidFill>
              </a:defRPr>
            </a:lvl3pPr>
            <a:lvl4pPr>
              <a:defRPr sz="21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524410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 anchor="ctr"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559522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uple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 anchor="ctr"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49687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tags" Target="../tags/tag1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rgbClr val="5B6770"/>
                </a:solidFill>
              </a:rPr>
              <a:t>PUBLIC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8458200" y="6541658"/>
            <a:ext cx="68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8B6E2CAF-5594-403E-9D60-63FC5D4BBAFC}" type="slidenum">
              <a:rPr lang="en-US" sz="1200" smtClean="0">
                <a:solidFill>
                  <a:srgbClr val="5B6770"/>
                </a:solidFill>
              </a:rPr>
              <a:pPr algn="ctr"/>
              <a:t>‹#›</a:t>
            </a:fld>
            <a:endParaRPr lang="en-US" sz="1200" dirty="0">
              <a:solidFill>
                <a:srgbClr val="5B6770"/>
              </a:solidFill>
            </a:endParaRPr>
          </a:p>
        </p:txBody>
      </p:sp>
    </p:spTree>
    <p:custDataLst>
      <p:tags r:id="rId6"/>
    </p:custDataLst>
    <p:extLst>
      <p:ext uri="{BB962C8B-B14F-4D97-AF65-F5344CB8AC3E}">
        <p14:creationId xmlns:p14="http://schemas.microsoft.com/office/powerpoint/2010/main" val="2126418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Bill.Blevins@ercot.com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0" y="2105561"/>
            <a:ext cx="5105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</a:rPr>
              <a:t>DGR Workshop </a:t>
            </a:r>
            <a:r>
              <a:rPr lang="en-US" sz="2000" b="1" dirty="0" smtClean="0">
                <a:solidFill>
                  <a:schemeClr val="tx2"/>
                </a:solidFill>
              </a:rPr>
              <a:t>VIII: </a:t>
            </a:r>
            <a:r>
              <a:rPr lang="en-US" sz="2000" b="1" dirty="0" smtClean="0">
                <a:solidFill>
                  <a:schemeClr val="tx2"/>
                </a:solidFill>
              </a:rPr>
              <a:t>PGRR </a:t>
            </a:r>
            <a:r>
              <a:rPr lang="en-US" sz="2000" b="1" dirty="0" smtClean="0">
                <a:solidFill>
                  <a:schemeClr val="tx2"/>
                </a:solidFill>
              </a:rPr>
              <a:t>Summary</a:t>
            </a:r>
            <a:endParaRPr lang="en-US" sz="2000" dirty="0">
              <a:solidFill>
                <a:schemeClr val="tx2"/>
              </a:solidFill>
            </a:endParaRPr>
          </a:p>
          <a:p>
            <a:endParaRPr lang="en-US" sz="2000" dirty="0">
              <a:solidFill>
                <a:schemeClr val="tx2"/>
              </a:solidFill>
            </a:endParaRPr>
          </a:p>
          <a:p>
            <a:r>
              <a:rPr lang="en-US" sz="2000" dirty="0" smtClean="0">
                <a:solidFill>
                  <a:schemeClr val="tx2"/>
                </a:solidFill>
              </a:rPr>
              <a:t>June 26, </a:t>
            </a:r>
            <a:r>
              <a:rPr lang="en-US" sz="2000" dirty="0" smtClean="0">
                <a:solidFill>
                  <a:schemeClr val="tx2"/>
                </a:solidFill>
              </a:rPr>
              <a:t>2020</a:t>
            </a:r>
            <a:endParaRPr 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Bill </a:t>
            </a:r>
            <a:r>
              <a:rPr lang="en-US" sz="2800" dirty="0"/>
              <a:t>Blevins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>
                <a:hlinkClick r:id="rId2"/>
              </a:rPr>
              <a:t>Bill.Blevins@ercot.com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	(512)-248-6691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133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PGRR 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" y="967579"/>
            <a:ext cx="8534400" cy="5052221"/>
          </a:xfrm>
        </p:spPr>
        <p:txBody>
          <a:bodyPr/>
          <a:lstStyle/>
          <a:p>
            <a:r>
              <a:rPr lang="en-US" sz="2200" dirty="0" smtClean="0"/>
              <a:t>Create the concept of large and small generators</a:t>
            </a:r>
          </a:p>
          <a:p>
            <a:pPr lvl="1"/>
            <a:r>
              <a:rPr lang="en-US" sz="2000" dirty="0" smtClean="0"/>
              <a:t>Large generators are 10 MW or greater</a:t>
            </a:r>
          </a:p>
          <a:p>
            <a:pPr lvl="1"/>
            <a:r>
              <a:rPr lang="en-US" sz="2000" dirty="0" smtClean="0"/>
              <a:t>Small generators are </a:t>
            </a:r>
            <a:r>
              <a:rPr lang="en-US" sz="2000" dirty="0" smtClean="0"/>
              <a:t>1 MW or greater, </a:t>
            </a:r>
            <a:r>
              <a:rPr lang="en-US" sz="2000" dirty="0" smtClean="0"/>
              <a:t>but less than 10 MW</a:t>
            </a:r>
          </a:p>
          <a:p>
            <a:pPr lvl="1">
              <a:spcAft>
                <a:spcPts val="600"/>
              </a:spcAft>
            </a:pPr>
            <a:r>
              <a:rPr lang="en-US" sz="2000" dirty="0" smtClean="0"/>
              <a:t>Interconnection location is not considered in the </a:t>
            </a:r>
            <a:r>
              <a:rPr lang="en-US" sz="2000" dirty="0" smtClean="0"/>
              <a:t>definition</a:t>
            </a:r>
            <a:endParaRPr lang="en-US" dirty="0" smtClean="0"/>
          </a:p>
          <a:p>
            <a:pPr>
              <a:spcAft>
                <a:spcPts val="600"/>
              </a:spcAft>
            </a:pPr>
            <a:r>
              <a:rPr lang="en-US" sz="2200" dirty="0"/>
              <a:t>Maintain the existing interconnection process for </a:t>
            </a:r>
            <a:r>
              <a:rPr lang="en-US" sz="2200" dirty="0" smtClean="0"/>
              <a:t>large </a:t>
            </a:r>
            <a:r>
              <a:rPr lang="en-US" sz="2200" dirty="0" smtClean="0"/>
              <a:t>generators</a:t>
            </a:r>
            <a:endParaRPr lang="en-US" sz="2200" dirty="0" smtClean="0"/>
          </a:p>
          <a:p>
            <a:pPr>
              <a:spcAft>
                <a:spcPts val="600"/>
              </a:spcAft>
            </a:pPr>
            <a:r>
              <a:rPr lang="en-US" sz="2200" dirty="0" smtClean="0"/>
              <a:t>Create a tracking process for small generators, regardless of interconnection location</a:t>
            </a:r>
          </a:p>
          <a:p>
            <a:pPr>
              <a:spcAft>
                <a:spcPts val="600"/>
              </a:spcAft>
            </a:pPr>
            <a:r>
              <a:rPr lang="en-US" sz="2200" dirty="0" smtClean="0"/>
              <a:t>Create language specific to large generators on the distribution system</a:t>
            </a:r>
            <a:endParaRPr lang="en-US" sz="2200" dirty="0" smtClean="0"/>
          </a:p>
          <a:p>
            <a:pPr>
              <a:spcAft>
                <a:spcPts val="600"/>
              </a:spcAft>
            </a:pPr>
            <a:r>
              <a:rPr lang="en-US" sz="2200" dirty="0" smtClean="0"/>
              <a:t>Streamline and reorganize the existing PG Section 5 language in order to better incorporate new </a:t>
            </a:r>
            <a:r>
              <a:rPr lang="en-US" sz="2200" dirty="0" smtClean="0"/>
              <a:t>language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70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21022"/>
          </a:xfrm>
        </p:spPr>
        <p:txBody>
          <a:bodyPr/>
          <a:lstStyle/>
          <a:p>
            <a:r>
              <a:rPr lang="en-US" dirty="0" smtClean="0"/>
              <a:t>Proposed Additions to the PG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938" y="788454"/>
            <a:ext cx="8502162" cy="5612345"/>
          </a:xfrm>
        </p:spPr>
        <p:txBody>
          <a:bodyPr>
            <a:noAutofit/>
          </a:bodyPr>
          <a:lstStyle/>
          <a:p>
            <a:pPr lvl="0">
              <a:spcBef>
                <a:spcPts val="600"/>
              </a:spcBef>
            </a:pPr>
            <a:r>
              <a:rPr lang="en-US" sz="2400" dirty="0" smtClean="0"/>
              <a:t>A new sub-section was added to create a tracking process for small generators</a:t>
            </a:r>
          </a:p>
          <a:p>
            <a:pPr lvl="1">
              <a:spcBef>
                <a:spcPts val="600"/>
              </a:spcBef>
            </a:pPr>
            <a:r>
              <a:rPr lang="en-US" sz="2000" dirty="0" smtClean="0"/>
              <a:t>Interconnection Procedures for Small Generators</a:t>
            </a:r>
          </a:p>
          <a:p>
            <a:pPr marL="914400" lvl="2" indent="0">
              <a:spcBef>
                <a:spcPts val="600"/>
              </a:spcBef>
              <a:buNone/>
            </a:pPr>
            <a:endParaRPr lang="en-US" sz="16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</a:pPr>
            <a:r>
              <a:rPr lang="en-US" sz="2400" dirty="0" smtClean="0"/>
              <a:t>Several existing sub-sections were modified to include small </a:t>
            </a:r>
            <a:r>
              <a:rPr lang="en-US" sz="2400" dirty="0" smtClean="0"/>
              <a:t>generators and large, distribution-connected generators </a:t>
            </a:r>
            <a:r>
              <a:rPr lang="en-US" sz="2400" dirty="0" smtClean="0"/>
              <a:t>in Section 5 and 6.9(1)</a:t>
            </a:r>
          </a:p>
          <a:p>
            <a:pPr lvl="1">
              <a:spcBef>
                <a:spcPts val="600"/>
              </a:spcBef>
            </a:pPr>
            <a:r>
              <a:rPr lang="en-US" sz="2200" dirty="0" smtClean="0"/>
              <a:t>Applicability</a:t>
            </a:r>
          </a:p>
          <a:p>
            <a:pPr lvl="1">
              <a:spcBef>
                <a:spcPts val="600"/>
              </a:spcBef>
            </a:pPr>
            <a:r>
              <a:rPr lang="en-US" sz="2200" dirty="0" smtClean="0"/>
              <a:t>Status sub-sections</a:t>
            </a:r>
          </a:p>
          <a:p>
            <a:pPr lvl="1">
              <a:spcBef>
                <a:spcPts val="600"/>
              </a:spcBef>
            </a:pPr>
            <a:r>
              <a:rPr lang="en-US" sz="2200" dirty="0" smtClean="0"/>
              <a:t>Interconnection Agreements</a:t>
            </a:r>
          </a:p>
          <a:p>
            <a:pPr lvl="1">
              <a:spcBef>
                <a:spcPts val="600"/>
              </a:spcBef>
            </a:pPr>
            <a:r>
              <a:rPr lang="en-US" sz="2200" dirty="0" smtClean="0"/>
              <a:t>Security Screening Study</a:t>
            </a:r>
          </a:p>
          <a:p>
            <a:pPr lvl="1">
              <a:spcBef>
                <a:spcPts val="600"/>
              </a:spcBef>
            </a:pPr>
            <a:r>
              <a:rPr lang="en-US" sz="2200" dirty="0" smtClean="0"/>
              <a:t>Additions of Proposed Generation to the Planning Models</a:t>
            </a:r>
            <a:endParaRPr lang="en-US" sz="16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>
              <a:spcBef>
                <a:spcPts val="600"/>
              </a:spcBef>
            </a:pPr>
            <a:endParaRPr lang="en-US" sz="16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457200" lvl="1" indent="0">
              <a:spcBef>
                <a:spcPts val="600"/>
              </a:spcBef>
              <a:buNone/>
            </a:pPr>
            <a:endParaRPr lang="en-US" sz="1600" dirty="0" smtClean="0"/>
          </a:p>
          <a:p>
            <a:pPr lvl="0">
              <a:spcBef>
                <a:spcPts val="600"/>
              </a:spcBef>
            </a:pPr>
            <a:endParaRPr lang="en-US" sz="1800" dirty="0" smtClean="0"/>
          </a:p>
          <a:p>
            <a:pPr lvl="1">
              <a:spcBef>
                <a:spcPts val="600"/>
              </a:spcBef>
            </a:pPr>
            <a:endParaRPr lang="en-US" sz="1600" dirty="0" smtClean="0"/>
          </a:p>
          <a:p>
            <a:pPr>
              <a:spcBef>
                <a:spcPts val="600"/>
              </a:spcBef>
            </a:pPr>
            <a:endParaRPr lang="en-US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2215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</a:t>
            </a:r>
            <a:r>
              <a:rPr lang="en-US" dirty="0"/>
              <a:t>Planning Guide Section 5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879147"/>
            <a:ext cx="5903086" cy="5140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751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Proposed: 5.4 Interconnection Procedures for Small Generators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066800"/>
            <a:ext cx="6810375" cy="5698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4002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Proposed: 5.4 Interconnection Procedures for Small Generators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054810"/>
            <a:ext cx="7391400" cy="5743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2056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21022"/>
          </a:xfrm>
        </p:spPr>
        <p:txBody>
          <a:bodyPr/>
          <a:lstStyle/>
          <a:p>
            <a:r>
              <a:rPr lang="en-US" dirty="0"/>
              <a:t>Proposed Deletions </a:t>
            </a:r>
            <a:r>
              <a:rPr lang="en-US" dirty="0" smtClean="0"/>
              <a:t>to PG Section 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8234659"/>
              </p:ext>
            </p:extLst>
          </p:nvPr>
        </p:nvGraphicFramePr>
        <p:xfrm>
          <a:off x="342900" y="762000"/>
          <a:ext cx="8534400" cy="6060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4900"/>
                <a:gridCol w="5981700"/>
                <a:gridCol w="1447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Existing Sub-section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Existing Sub-section Name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Reason</a:t>
                      </a:r>
                      <a:r>
                        <a:rPr lang="en-US" baseline="0" dirty="0" smtClean="0"/>
                        <a:t> for Deletion</a:t>
                      </a:r>
                      <a:endParaRPr lang="en-US" dirty="0"/>
                    </a:p>
                  </a:txBody>
                  <a:tcPr anchor="ctr"/>
                </a:tc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5.1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>
                        <a:spcBef>
                          <a:spcPts val="600"/>
                        </a:spcBef>
                      </a:pPr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Introduction: Paragraph (2)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unnecessary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5.1.1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>
                        <a:spcBef>
                          <a:spcPts val="600"/>
                        </a:spcBef>
                      </a:pPr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Applicability: Paragraph (2)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unnecessary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5.1.2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Responsibilities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redundant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5.2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Generation Interconnection Process:</a:t>
                      </a:r>
                      <a:r>
                        <a:rPr lang="en-US" sz="1400" kern="1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Paragraph (1)</a:t>
                      </a:r>
                      <a:endParaRPr lang="en-US" sz="1400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unnecessary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5.2.2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Generation Interconnection or Change Request Submission</a:t>
                      </a:r>
                      <a:r>
                        <a:rPr lang="en-US" sz="1400" kern="1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Requirements: Paragraph (1), (3)</a:t>
                      </a:r>
                      <a:endParaRPr lang="en-US" sz="1400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redundant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59080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5.3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Full Interconnection Study Request: Paragraph (2), (3), (4)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unnecessary/redundant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152400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5.4.2.1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Full Interconnection</a:t>
                      </a:r>
                      <a:r>
                        <a:rPr lang="en-US" sz="1400" kern="1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Study Process Overview: Paragraph (6)</a:t>
                      </a:r>
                      <a:endParaRPr lang="en-US" sz="1400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unnecessary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152400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5.4.2.2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Full Interconnection Study Elements:</a:t>
                      </a:r>
                      <a:r>
                        <a:rPr lang="en-US" sz="1400" kern="1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Paragraph (7)</a:t>
                      </a:r>
                      <a:endParaRPr lang="en-US" sz="1400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unnecessary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5.5.2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Other Arrangements</a:t>
                      </a:r>
                      <a:r>
                        <a:rPr lang="en-US" sz="1400" kern="1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for Transmission Service</a:t>
                      </a:r>
                      <a:endParaRPr lang="en-US" sz="1400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unnecessary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5.7.2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Interconnection Study Fees: Paragraph (1)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unnecessary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89560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5.7.3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Generation Interconnection and Full Interconnection Study Application Fees: Paragraph (2)(c)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unnecessary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89560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5.7.5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Interconnection Process</a:t>
                      </a:r>
                      <a:r>
                        <a:rPr lang="en-US" sz="1400" kern="1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Timetables</a:t>
                      </a:r>
                      <a:endParaRPr lang="en-US" sz="1400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belongs</a:t>
                      </a:r>
                      <a:r>
                        <a:rPr lang="en-US" sz="1400" kern="1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in handbook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5.8.1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Other Standards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unnecessary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2307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21022"/>
          </a:xfrm>
        </p:spPr>
        <p:txBody>
          <a:bodyPr/>
          <a:lstStyle/>
          <a:p>
            <a:r>
              <a:rPr lang="en-US" dirty="0"/>
              <a:t>Proposed </a:t>
            </a:r>
            <a:r>
              <a:rPr lang="en-US" dirty="0" smtClean="0"/>
              <a:t>Relocations in PG Section 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3616825"/>
              </p:ext>
            </p:extLst>
          </p:nvPr>
        </p:nvGraphicFramePr>
        <p:xfrm>
          <a:off x="304801" y="777240"/>
          <a:ext cx="8534399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199"/>
                <a:gridCol w="57912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Existing Sub-section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Existing Sub-section Name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New Sub-section</a:t>
                      </a:r>
                      <a:endParaRPr lang="en-US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5.2.1</a:t>
                      </a:r>
                      <a:endParaRPr lang="en-US" sz="12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>
                        <a:spcBef>
                          <a:spcPts val="600"/>
                        </a:spcBef>
                      </a:pPr>
                      <a:r>
                        <a:rPr lang="en-US" sz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Generation Interconnection or Change Request Application: Paragraph (7), (8), (9)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1" algn="ctr" defTabSz="914400" rtl="0" eaLnBrk="1" latinLnBrk="0" hangingPunct="1">
                        <a:spcBef>
                          <a:spcPts val="600"/>
                        </a:spcBef>
                      </a:pPr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5.2.2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5.2.2</a:t>
                      </a:r>
                      <a:endParaRPr lang="en-US" sz="12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Generation Interconnection or Change Request Submission Requirements: Paragraph (2)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5.2.2(4)</a:t>
                      </a:r>
                    </a:p>
                  </a:txBody>
                  <a:tcPr anchor="ctr"/>
                </a:tc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5.3</a:t>
                      </a:r>
                      <a:endParaRPr lang="en-US" sz="12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Full Interconnection Study Request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5.3.2</a:t>
                      </a:r>
                    </a:p>
                  </a:txBody>
                  <a:tcPr anchor="ctr"/>
                </a:tc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5.4.7</a:t>
                      </a:r>
                      <a:endParaRPr lang="en-US" sz="12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Economic Study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5.3.3</a:t>
                      </a:r>
                    </a:p>
                  </a:txBody>
                  <a:tcPr anchor="ctr"/>
                </a:tc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5.4.9</a:t>
                      </a:r>
                      <a:endParaRPr lang="en-US" sz="12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Proof of Site Control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5.3.2.1</a:t>
                      </a:r>
                    </a:p>
                  </a:txBody>
                  <a:tcPr anchor="ctr"/>
                </a:tc>
              </a:tr>
              <a:tr h="167640"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5.4.10</a:t>
                      </a:r>
                      <a:endParaRPr lang="en-US" sz="12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Confidentiality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5.2.3</a:t>
                      </a:r>
                    </a:p>
                  </a:txBody>
                  <a:tcPr anchor="ctr"/>
                </a:tc>
              </a:tr>
              <a:tr h="167640"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5.5</a:t>
                      </a:r>
                      <a:endParaRPr lang="en-US" sz="12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Interconnection Agreement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5.2.8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5.7.2</a:t>
                      </a:r>
                      <a:endParaRPr lang="en-US" sz="12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Interconnection Study Fees: Paragraph (2)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5.2.2</a:t>
                      </a:r>
                    </a:p>
                  </a:txBody>
                  <a:tcPr anchor="ctr"/>
                </a:tc>
              </a:tr>
              <a:tr h="289560"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5.7.3</a:t>
                      </a:r>
                      <a:endParaRPr lang="en-US" sz="12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Generation Interconnection and Full Interconnection Study Application Fees: Paragraph (1)(c)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5.2.2(3)</a:t>
                      </a:r>
                    </a:p>
                  </a:txBody>
                  <a:tcPr anchor="ctr"/>
                </a:tc>
              </a:tr>
              <a:tr h="193040"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5.7.3</a:t>
                      </a:r>
                      <a:endParaRPr lang="en-US" sz="12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Generation Interconnection and Full Interconnection Study Application Fees: Paragraph</a:t>
                      </a:r>
                      <a:r>
                        <a:rPr lang="en-US" sz="1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(2)</a:t>
                      </a:r>
                      <a:endParaRPr lang="en-US" sz="1200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5.3.2(2)(c)</a:t>
                      </a:r>
                    </a:p>
                  </a:txBody>
                  <a:tcPr anchor="ctr"/>
                </a:tc>
              </a:tr>
              <a:tr h="386080"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5.7.6</a:t>
                      </a:r>
                      <a:endParaRPr lang="en-US" sz="12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Inactive Status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5.2.5</a:t>
                      </a:r>
                    </a:p>
                  </a:txBody>
                  <a:tcPr anchor="ctr"/>
                </a:tc>
              </a:tr>
              <a:tr h="259080"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5.7.7</a:t>
                      </a:r>
                      <a:endParaRPr lang="en-US" sz="12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Cancellation of a Project Due to Failure to Comply with Requirements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5.2.6</a:t>
                      </a:r>
                    </a:p>
                  </a:txBody>
                  <a:tcPr anchor="ctr"/>
                </a:tc>
              </a:tr>
              <a:tr h="259080"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5.8.2</a:t>
                      </a:r>
                      <a:endParaRPr lang="en-US" sz="12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Transformer Tap Position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5.2.4(1)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5.9</a:t>
                      </a:r>
                      <a:endParaRPr lang="en-US" sz="12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Quarterly Stability Assessment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5.3.4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4293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21022"/>
          </a:xfrm>
        </p:spPr>
        <p:txBody>
          <a:bodyPr/>
          <a:lstStyle/>
          <a:p>
            <a:r>
              <a:rPr lang="en-US" dirty="0"/>
              <a:t>Proposed </a:t>
            </a:r>
            <a:r>
              <a:rPr lang="en-US" dirty="0" smtClean="0"/>
              <a:t>Renaming in PG Section 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9765067"/>
              </p:ext>
            </p:extLst>
          </p:nvPr>
        </p:nvGraphicFramePr>
        <p:xfrm>
          <a:off x="76199" y="990600"/>
          <a:ext cx="8991601" cy="47939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8969"/>
                <a:gridCol w="3728536"/>
                <a:gridCol w="4084096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Existing Sub-section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Existing Sub-section Name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New Sub-section Name</a:t>
                      </a:r>
                      <a:endParaRPr lang="en-US" sz="1600" dirty="0"/>
                    </a:p>
                  </a:txBody>
                  <a:tcPr anchor="ctr"/>
                </a:tc>
              </a:tr>
              <a:tr h="561023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>
                        <a:spcBef>
                          <a:spcPts val="600"/>
                        </a:spcBef>
                      </a:pPr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Generation Interconnection or Change Request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lvl="1" algn="l" defTabSz="914400" rtl="0" eaLnBrk="1" latinLnBrk="0" hangingPunct="1">
                        <a:spcBef>
                          <a:spcPts val="600"/>
                        </a:spcBef>
                      </a:pPr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Generation Interconnection Process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5.2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Generation Interconnection Process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Initiation of the Generation Interconnection or Change Request Process</a:t>
                      </a:r>
                    </a:p>
                  </a:txBody>
                  <a:tcPr anchor="ctr"/>
                </a:tc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5.3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Full Interconnection Study Request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Full Interconnection Study</a:t>
                      </a:r>
                    </a:p>
                  </a:txBody>
                  <a:tcPr anchor="ctr"/>
                </a:tc>
              </a:tr>
              <a:tr h="797243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5.3.2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Modifications</a:t>
                      </a:r>
                      <a:r>
                        <a:rPr lang="en-US" sz="14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to Request Declarations of Resource Data Accuracy</a:t>
                      </a:r>
                      <a:endParaRPr lang="en-US" sz="1400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Duty to Update Project Information and Respond to ERCOT and TSP Requests</a:t>
                      </a:r>
                    </a:p>
                  </a:txBody>
                  <a:tcPr anchor="ctr"/>
                </a:tc>
              </a:tr>
              <a:tr h="561023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5.4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Study Processes and Procedures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Interconnection Study Procedures for Large Generators</a:t>
                      </a:r>
                    </a:p>
                  </a:txBody>
                  <a:tcPr anchor="ctr"/>
                </a:tc>
              </a:tr>
              <a:tr h="561023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5.4.2.1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>
                        <a:spcBef>
                          <a:spcPts val="600"/>
                        </a:spcBef>
                      </a:pPr>
                      <a:r>
                        <a:rPr lang="en-US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Full Interconnection Study Process Overview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>
                        <a:spcBef>
                          <a:spcPts val="600"/>
                        </a:spcBef>
                      </a:pPr>
                      <a:r>
                        <a:rPr lang="en-US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Full Interconnection Study Scoping Process</a:t>
                      </a:r>
                    </a:p>
                  </a:txBody>
                  <a:tcPr anchor="ctr"/>
                </a:tc>
              </a:tr>
              <a:tr h="561023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5.4.2.2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Full Interconnection Study Elements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Full Interconnection Study Procedure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6192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ERCOT">
      <a:dk1>
        <a:srgbClr val="5B6770"/>
      </a:dk1>
      <a:lt1>
        <a:sysClr val="window" lastClr="FFFFFF"/>
      </a:lt1>
      <a:dk2>
        <a:srgbClr val="003865"/>
      </a:dk2>
      <a:lt2>
        <a:srgbClr val="E7E6E6"/>
      </a:lt2>
      <a:accent1>
        <a:srgbClr val="00AEC7"/>
      </a:accent1>
      <a:accent2>
        <a:srgbClr val="685BC7"/>
      </a:accent2>
      <a:accent3>
        <a:srgbClr val="26D07C"/>
      </a:accent3>
      <a:accent4>
        <a:srgbClr val="FFD100"/>
      </a:accent4>
      <a:accent5>
        <a:srgbClr val="FF8200"/>
      </a:accent5>
      <a:accent6>
        <a:srgbClr val="890C58"/>
      </a:accent6>
      <a:hlink>
        <a:srgbClr val="0563C1"/>
      </a:hlink>
      <a:folHlink>
        <a:srgbClr val="890C5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3A2377AB110F42B7B372FB8EF4570B" ma:contentTypeVersion="0" ma:contentTypeDescription="Create a new document." ma:contentTypeScope="" ma:versionID="673c3b80bdd78f53d029ffa560b18dd8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4AA658A-C103-45C1-832E-B28E7F58B3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10549</TotalTime>
  <Words>575</Words>
  <Application>Microsoft Office PowerPoint</Application>
  <PresentationFormat>On-screen Show (4:3)</PresentationFormat>
  <Paragraphs>159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1_Custom Design</vt:lpstr>
      <vt:lpstr>Office Theme</vt:lpstr>
      <vt:lpstr>1_Office Theme</vt:lpstr>
      <vt:lpstr>PowerPoint Presentation</vt:lpstr>
      <vt:lpstr>PGRR Purpose</vt:lpstr>
      <vt:lpstr>Proposed Additions to the PG</vt:lpstr>
      <vt:lpstr>Proposed Planning Guide Section 5 </vt:lpstr>
      <vt:lpstr>Proposed: 5.4 Interconnection Procedures for Small Generators</vt:lpstr>
      <vt:lpstr>Proposed: 5.4 Interconnection Procedures for Small Generators</vt:lpstr>
      <vt:lpstr>Proposed Deletions to PG Section 5</vt:lpstr>
      <vt:lpstr>Proposed Relocations in PG Section 5</vt:lpstr>
      <vt:lpstr>Proposed Renaming in PG Section 5</vt:lpstr>
      <vt:lpstr>Comments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Miller, Megan</cp:lastModifiedBy>
  <cp:revision>430</cp:revision>
  <cp:lastPrinted>2019-10-14T18:02:24Z</cp:lastPrinted>
  <dcterms:created xsi:type="dcterms:W3CDTF">2016-01-21T15:20:31Z</dcterms:created>
  <dcterms:modified xsi:type="dcterms:W3CDTF">2020-06-26T12:21:43Z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0x010100E63A2377AB110F42B7B372FB8EF4570B</vt:lpwstr>
  </property>
</Properties>
</file>