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6"/>
  </p:notesMasterIdLst>
  <p:handoutMasterIdLst>
    <p:handoutMasterId r:id="rId17"/>
  </p:handoutMasterIdLst>
  <p:sldIdLst>
    <p:sldId id="260" r:id="rId7"/>
    <p:sldId id="357" r:id="rId8"/>
    <p:sldId id="367" r:id="rId9"/>
    <p:sldId id="368" r:id="rId10"/>
    <p:sldId id="369" r:id="rId11"/>
    <p:sldId id="365" r:id="rId12"/>
    <p:sldId id="366" r:id="rId13"/>
    <p:sldId id="360" r:id="rId14"/>
    <p:sldId id="36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6" autoAdjust="0"/>
    <p:restoredTop sz="84327" autoAdjust="0"/>
  </p:normalViewPr>
  <p:slideViewPr>
    <p:cSldViewPr showGuides="1">
      <p:cViewPr varScale="1">
        <p:scale>
          <a:sx n="116" d="100"/>
          <a:sy n="116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8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Workshop VIII: PGRR Applicability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June 26,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10600" cy="518318"/>
          </a:xfrm>
        </p:spPr>
        <p:txBody>
          <a:bodyPr/>
          <a:lstStyle/>
          <a:p>
            <a:r>
              <a:rPr lang="en-US" dirty="0" smtClean="0"/>
              <a:t>Proposed </a:t>
            </a:r>
            <a:r>
              <a:rPr lang="en-US" dirty="0" smtClean="0"/>
              <a:t>concepts for </a:t>
            </a:r>
            <a:r>
              <a:rPr lang="en-US" dirty="0" smtClean="0"/>
              <a:t>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67579"/>
            <a:ext cx="8534400" cy="5052221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Modification of capacity routes</a:t>
            </a:r>
          </a:p>
          <a:p>
            <a:r>
              <a:rPr lang="en-US" sz="2400" dirty="0" smtClean="0"/>
              <a:t>Small Generator Process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Increase any generator’s capacity by 1 MW or greater, but less than 10 MW</a:t>
            </a:r>
          </a:p>
          <a:p>
            <a:r>
              <a:rPr lang="en-US" sz="2400" dirty="0" smtClean="0"/>
              <a:t>Large Generator </a:t>
            </a:r>
            <a:r>
              <a:rPr lang="en-US" sz="2400" dirty="0"/>
              <a:t>Process</a:t>
            </a:r>
          </a:p>
          <a:p>
            <a:pPr lvl="1"/>
            <a:r>
              <a:rPr lang="en-US" sz="2000" dirty="0"/>
              <a:t>Increase any </a:t>
            </a:r>
            <a:r>
              <a:rPr lang="en-US" sz="2000" dirty="0" smtClean="0"/>
              <a:t>generator’s capacity </a:t>
            </a:r>
            <a:r>
              <a:rPr lang="en-US" sz="2000" dirty="0"/>
              <a:t>by </a:t>
            </a:r>
            <a:r>
              <a:rPr lang="en-US" sz="2000" dirty="0" smtClean="0"/>
              <a:t>10 </a:t>
            </a:r>
            <a:r>
              <a:rPr lang="en-US" sz="2000" dirty="0"/>
              <a:t>MW or </a:t>
            </a:r>
            <a:r>
              <a:rPr lang="en-US" sz="2000" dirty="0" smtClean="0"/>
              <a:t>greater</a:t>
            </a:r>
          </a:p>
          <a:p>
            <a:pPr lvl="1"/>
            <a:r>
              <a:rPr lang="en-US" sz="2000" dirty="0" smtClean="0"/>
              <a:t>Increase an existing small generator to now a large generator capacity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 smtClean="0"/>
              <a:t>(Initial Interconnection)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32113"/>
            <a:ext cx="5844475" cy="4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6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 smtClean="0"/>
              <a:t>(Modification </a:t>
            </a:r>
            <a:r>
              <a:rPr lang="en-US" sz="1800" dirty="0" smtClean="0"/>
              <a:t>Interconnection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502" y="838200"/>
            <a:ext cx="6229298" cy="56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5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Applicability </a:t>
            </a:r>
            <a:r>
              <a:rPr lang="en-US" sz="1800" dirty="0"/>
              <a:t>(Modification Interconnection)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35" y="1447800"/>
            <a:ext cx="7691729" cy="446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9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Language: 5.2.1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90600"/>
            <a:ext cx="7381875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07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Language: 5.2.1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67847"/>
            <a:ext cx="7659356" cy="589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5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Existing Language: 5.1.1(1) Applicability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9271" b="27859"/>
          <a:stretch/>
        </p:blipFill>
        <p:spPr>
          <a:xfrm>
            <a:off x="76200" y="1219200"/>
            <a:ext cx="8887981" cy="462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Bill </a:t>
            </a:r>
            <a:r>
              <a:rPr lang="en-US" sz="2800" dirty="0"/>
              <a:t>Blevins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2"/>
              </a:rPr>
              <a:t>Bill.Blevins@ercot.com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(512)-248-6691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33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10468</TotalTime>
  <Words>108</Words>
  <Application>Microsoft Office PowerPoint</Application>
  <PresentationFormat>On-screen Show (4:3)</PresentationFormat>
  <Paragraphs>30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Proposed concepts for Applicability</vt:lpstr>
      <vt:lpstr>Examples for Applicability (Initial Interconnection)</vt:lpstr>
      <vt:lpstr>Examples for Applicability (Modification Interconnection)</vt:lpstr>
      <vt:lpstr>Examples for Applicability (Modification Interconnection)</vt:lpstr>
      <vt:lpstr>Proposed Language: 5.2.1 Applicability</vt:lpstr>
      <vt:lpstr>Proposed Language: 5.2.1 Applicability</vt:lpstr>
      <vt:lpstr>Existing Language: 5.1.1(1) Applicability</vt:lpstr>
      <vt:lpstr>Comments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436</cp:revision>
  <cp:lastPrinted>2019-10-14T18:02:24Z</cp:lastPrinted>
  <dcterms:created xsi:type="dcterms:W3CDTF">2016-01-21T15:20:31Z</dcterms:created>
  <dcterms:modified xsi:type="dcterms:W3CDTF">2020-06-26T12:22:54Z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