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7" r:id="rId6"/>
    <p:sldId id="269" r:id="rId7"/>
    <p:sldId id="268" r:id="rId8"/>
    <p:sldId id="270" r:id="rId9"/>
    <p:sldId id="271" r:id="rId10"/>
    <p:sldId id="27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837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05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8872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03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265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– June 24, 2020 – Consent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914400"/>
            <a:ext cx="11379200" cy="5943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Details of the motions being considered on the Consent Agenda are on the following slides.  Items on the Consent Agenda were recommended for approval by a Subcommittee and were </a:t>
            </a:r>
            <a:r>
              <a:rPr lang="en-US" sz="2400" dirty="0">
                <a:solidFill>
                  <a:schemeClr val="tx1"/>
                </a:solidFill>
              </a:rPr>
              <a:t>unopposed; however any item can be pulled off of the Consent Agenda for separate </a:t>
            </a:r>
            <a:r>
              <a:rPr lang="en-US" sz="2400">
                <a:solidFill>
                  <a:schemeClr val="tx1"/>
                </a:solidFill>
              </a:rPr>
              <a:t>discussion</a:t>
            </a:r>
            <a:r>
              <a:rPr lang="en-US" sz="240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For voting items not listed on the Consent Agenda, the sponsors/presenters will introduce them individually.  </a:t>
            </a:r>
            <a:r>
              <a:rPr lang="en-US" sz="2400" dirty="0">
                <a:solidFill>
                  <a:schemeClr val="tx1"/>
                </a:solidFill>
              </a:rPr>
              <a:t>P</a:t>
            </a:r>
            <a:r>
              <a:rPr lang="en-US" sz="2400" dirty="0" smtClean="0">
                <a:solidFill>
                  <a:schemeClr val="tx1"/>
                </a:solidFill>
              </a:rPr>
              <a:t>articipants can discuss the voting items and provide input on desired motions; and if possible, add them to the Consent 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genda.  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Individual ballots should be expected for any items not on the Consent </a:t>
            </a:r>
            <a:r>
              <a:rPr lang="en-US" sz="2400" dirty="0">
                <a:solidFill>
                  <a:schemeClr val="tx1"/>
                </a:solidFill>
              </a:rPr>
              <a:t>A</a:t>
            </a:r>
            <a:r>
              <a:rPr lang="en-US" sz="2400" dirty="0" smtClean="0">
                <a:solidFill>
                  <a:schemeClr val="tx1"/>
                </a:solidFill>
              </a:rPr>
              <a:t>genda.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– June 24, 2020 – Consent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7000" y="914400"/>
            <a:ext cx="12039600" cy="5410200"/>
          </a:xfrm>
        </p:spPr>
        <p:txBody>
          <a:bodyPr/>
          <a:lstStyle/>
          <a:p>
            <a:r>
              <a:rPr lang="en-US" sz="1800" dirty="0" smtClean="0">
                <a:solidFill>
                  <a:schemeClr val="tx1"/>
                </a:solidFill>
              </a:rPr>
              <a:t>January 29, 2020 TAC Meeting Minutes</a:t>
            </a:r>
          </a:p>
          <a:p>
            <a:pPr lvl="1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approve as submitted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NPRR903, Day-Ahead Market Timing </a:t>
            </a:r>
            <a:r>
              <a:rPr lang="en-US" sz="1800" dirty="0" smtClean="0">
                <a:solidFill>
                  <a:schemeClr val="tx1"/>
                </a:solidFill>
              </a:rPr>
              <a:t>Deviations – 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recommend approval as recommended by PRS in the 2/13/20 PRS Report as amended by the 3/24/20 ERCOT comments</a:t>
            </a:r>
            <a:endParaRPr lang="en-US" sz="1800" b="1" dirty="0">
              <a:solidFill>
                <a:schemeClr val="tx1"/>
              </a:solidFill>
            </a:endParaRP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NPRR973, Add Definitions for Generator Step-Up and Main Power </a:t>
            </a:r>
            <a:r>
              <a:rPr lang="en-US" sz="1800" dirty="0" smtClean="0">
                <a:solidFill>
                  <a:schemeClr val="tx1"/>
                </a:solidFill>
              </a:rPr>
              <a:t>Transformer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2/13/20 PRS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NPRR983, Delete Remaining Grey-Boxed Language Associated with NPRR257, Synchronization with Nodal Operating Guide Section 9, Monitoring Programs and Changes to Posting Requirements of Documents Considered </a:t>
            </a:r>
            <a:r>
              <a:rPr lang="en-US" sz="1800" dirty="0" smtClean="0">
                <a:solidFill>
                  <a:schemeClr val="tx1"/>
                </a:solidFill>
              </a:rPr>
              <a:t>CEII</a:t>
            </a:r>
            <a:endParaRPr lang="en-US" sz="1800" dirty="0">
              <a:solidFill>
                <a:schemeClr val="tx1"/>
              </a:solidFill>
            </a:endParaRP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</a:t>
            </a:r>
            <a:r>
              <a:rPr lang="en-US" sz="1800" b="1" dirty="0" smtClean="0">
                <a:solidFill>
                  <a:schemeClr val="tx1"/>
                </a:solidFill>
              </a:rPr>
              <a:t>6/11/20 PRS </a:t>
            </a:r>
            <a:r>
              <a:rPr lang="en-US" sz="1800" b="1" dirty="0">
                <a:solidFill>
                  <a:schemeClr val="tx1"/>
                </a:solidFill>
              </a:rPr>
              <a:t>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NPRR990, Relocation of Combined Cycle Train to Resource Attribute 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2/13/20 PRS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NPRR992, Updated Day-Ahead Liability for NPRR863, Creation of ERCOT Contingency Reserve Service and Revisions to Responsive </a:t>
            </a:r>
            <a:r>
              <a:rPr lang="en-US" sz="1800" dirty="0" smtClean="0">
                <a:solidFill>
                  <a:schemeClr val="tx1"/>
                </a:solidFill>
              </a:rPr>
              <a:t>Reserve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6/11/20 PRS Report 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72614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8000" y="216387"/>
            <a:ext cx="11277600" cy="518318"/>
          </a:xfrm>
        </p:spPr>
        <p:txBody>
          <a:bodyPr/>
          <a:lstStyle/>
          <a:p>
            <a:r>
              <a:rPr lang="en-US" dirty="0" smtClean="0"/>
              <a:t>TAC – June 24, 2020 – Consent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12039600" cy="5257800"/>
          </a:xfrm>
        </p:spPr>
        <p:txBody>
          <a:bodyPr/>
          <a:lstStyle/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NPRR993</a:t>
            </a:r>
            <a:r>
              <a:rPr lang="en-US" sz="1800" dirty="0">
                <a:solidFill>
                  <a:schemeClr val="tx1"/>
                </a:solidFill>
              </a:rPr>
              <a:t>, Grey Box Resolution re NPRR902 and NPRR928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6/11/20 PRS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NOGRR196, Related to NPRR973, Add Definitions for Generator Step-Up and Main Power Transformer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2/6/20 ROS Report </a:t>
            </a:r>
          </a:p>
          <a:p>
            <a:pPr hangingPunct="0"/>
            <a:r>
              <a:rPr lang="en-US" sz="1700" dirty="0" smtClean="0">
                <a:solidFill>
                  <a:schemeClr val="tx1"/>
                </a:solidFill>
              </a:rPr>
              <a:t>NOGRR200</a:t>
            </a:r>
            <a:r>
              <a:rPr lang="en-US" sz="1700" dirty="0">
                <a:solidFill>
                  <a:schemeClr val="tx1"/>
                </a:solidFill>
              </a:rPr>
              <a:t>,  Delete Remaining Grey-Boxed Language Associated with NOGRR025, Monitoring Programs for QSEs, TSPs, and </a:t>
            </a:r>
            <a:r>
              <a:rPr lang="en-US" sz="1700" dirty="0" smtClean="0">
                <a:solidFill>
                  <a:schemeClr val="tx1"/>
                </a:solidFill>
              </a:rPr>
              <a:t>ERCOT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</a:t>
            </a:r>
            <a:r>
              <a:rPr lang="en-US" sz="1800" b="1" dirty="0" smtClean="0">
                <a:solidFill>
                  <a:schemeClr val="tx1"/>
                </a:solidFill>
              </a:rPr>
              <a:t>5/11/20 ROS Report </a:t>
            </a:r>
            <a:r>
              <a:rPr lang="en-US" sz="1800" b="1" dirty="0" smtClean="0">
                <a:solidFill>
                  <a:srgbClr val="FF0000"/>
                </a:solidFill>
              </a:rPr>
              <a:t>as amended by </a:t>
            </a:r>
            <a:r>
              <a:rPr lang="en-US" sz="1800" b="1" dirty="0" smtClean="0">
                <a:solidFill>
                  <a:srgbClr val="FF0000"/>
                </a:solidFill>
              </a:rPr>
              <a:t>the 6/22/20 </a:t>
            </a:r>
            <a:r>
              <a:rPr lang="en-US" sz="1800" b="1" dirty="0" smtClean="0">
                <a:solidFill>
                  <a:srgbClr val="FF0000"/>
                </a:solidFill>
              </a:rPr>
              <a:t>ERCOT comments.</a:t>
            </a:r>
            <a:endParaRPr lang="en-US" sz="1800" b="1" dirty="0">
              <a:solidFill>
                <a:srgbClr val="FF0000"/>
              </a:solidFill>
            </a:endParaRPr>
          </a:p>
          <a:p>
            <a:pPr hangingPunct="0"/>
            <a:r>
              <a:rPr lang="en-US" sz="1700" dirty="0">
                <a:solidFill>
                  <a:schemeClr val="tx1"/>
                </a:solidFill>
              </a:rPr>
              <a:t>NOGRR202, Align Nodal Operating Guide with the Posting Timeline in Other Binding Document Procedure for Calculating Responsive Reserve (RRS) Limits for Individual </a:t>
            </a:r>
            <a:r>
              <a:rPr lang="en-US" sz="1700" dirty="0" smtClean="0">
                <a:solidFill>
                  <a:schemeClr val="tx1"/>
                </a:solidFill>
              </a:rPr>
              <a:t>Resources 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</a:t>
            </a:r>
            <a:r>
              <a:rPr lang="en-US" sz="1800" b="1" dirty="0">
                <a:solidFill>
                  <a:schemeClr val="tx1"/>
                </a:solidFill>
              </a:rPr>
              <a:t>approve as recommended </a:t>
            </a:r>
            <a:r>
              <a:rPr lang="en-US" sz="1800" b="1" dirty="0" smtClean="0">
                <a:solidFill>
                  <a:schemeClr val="tx1"/>
                </a:solidFill>
              </a:rPr>
              <a:t>by ROS </a:t>
            </a:r>
            <a:r>
              <a:rPr lang="en-US" sz="1800" b="1" dirty="0">
                <a:solidFill>
                  <a:schemeClr val="tx1"/>
                </a:solidFill>
              </a:rPr>
              <a:t>in the 2/6/20 </a:t>
            </a:r>
            <a:r>
              <a:rPr lang="en-US" sz="1800" b="1" dirty="0" smtClean="0">
                <a:solidFill>
                  <a:schemeClr val="tx1"/>
                </a:solidFill>
              </a:rPr>
              <a:t>ROS </a:t>
            </a:r>
            <a:r>
              <a:rPr lang="en-US" sz="1800" b="1" dirty="0">
                <a:solidFill>
                  <a:schemeClr val="tx1"/>
                </a:solidFill>
              </a:rPr>
              <a:t>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NOGRR205, Clarification to Grey-boxed Language in Section </a:t>
            </a:r>
            <a:r>
              <a:rPr lang="en-US" sz="1800" dirty="0" smtClean="0">
                <a:solidFill>
                  <a:schemeClr val="tx1"/>
                </a:solidFill>
              </a:rPr>
              <a:t>4.8.1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approve as recommended by ROS in the 5/11/20 </a:t>
            </a:r>
            <a:r>
              <a:rPr lang="en-US" sz="1800" b="1" dirty="0" smtClean="0">
                <a:solidFill>
                  <a:schemeClr val="tx1"/>
                </a:solidFill>
              </a:rPr>
              <a:t>ROS </a:t>
            </a:r>
            <a:r>
              <a:rPr lang="en-US" sz="1800" b="1" dirty="0">
                <a:solidFill>
                  <a:schemeClr val="tx1"/>
                </a:solidFill>
              </a:rPr>
              <a:t>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PGRR074, Related to NPRR973, Add Definitions for Generator Step-Up and Main Power </a:t>
            </a:r>
            <a:r>
              <a:rPr lang="en-US" sz="1800" dirty="0" smtClean="0">
                <a:solidFill>
                  <a:schemeClr val="tx1"/>
                </a:solidFill>
              </a:rPr>
              <a:t>Transformer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2/6/20 </a:t>
            </a:r>
            <a:r>
              <a:rPr lang="en-US" sz="1800" b="1" dirty="0" smtClean="0">
                <a:solidFill>
                  <a:schemeClr val="tx1"/>
                </a:solidFill>
              </a:rPr>
              <a:t>ROS </a:t>
            </a:r>
            <a:r>
              <a:rPr lang="en-US" sz="1800" b="1" dirty="0">
                <a:solidFill>
                  <a:schemeClr val="tx1"/>
                </a:solidFill>
              </a:rPr>
              <a:t>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PGRR078, Market Data Transparency Update for Planning </a:t>
            </a:r>
            <a:r>
              <a:rPr lang="en-US" sz="1800" dirty="0" smtClean="0">
                <a:solidFill>
                  <a:schemeClr val="tx1"/>
                </a:solidFill>
              </a:rPr>
              <a:t>Postings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</a:t>
            </a:r>
            <a:r>
              <a:rPr lang="en-US" sz="1800" b="1" dirty="0" smtClean="0">
                <a:solidFill>
                  <a:schemeClr val="tx1"/>
                </a:solidFill>
              </a:rPr>
              <a:t>6/4/20 </a:t>
            </a:r>
            <a:r>
              <a:rPr lang="en-US" sz="1800" b="1" dirty="0">
                <a:solidFill>
                  <a:schemeClr val="tx1"/>
                </a:solidFill>
              </a:rPr>
              <a:t>ROS Report 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21605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– June 24, 2020 – Consent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78558" y="1066800"/>
            <a:ext cx="12039600" cy="4976022"/>
          </a:xfrm>
        </p:spPr>
        <p:txBody>
          <a:bodyPr/>
          <a:lstStyle/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PGRR080</a:t>
            </a:r>
            <a:r>
              <a:rPr lang="en-US" sz="1800" dirty="0">
                <a:solidFill>
                  <a:schemeClr val="tx1"/>
                </a:solidFill>
              </a:rPr>
              <a:t>, Updated Responsibilities for Performing GMD Vulnerability </a:t>
            </a:r>
            <a:r>
              <a:rPr lang="en-US" sz="1800" dirty="0" smtClean="0">
                <a:solidFill>
                  <a:schemeClr val="tx1"/>
                </a:solidFill>
              </a:rPr>
              <a:t>Assessments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6/4/20 ROS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RRGRR022, Related to NPRR973, Add Definitions for Generator Step-Up and Main Power </a:t>
            </a:r>
            <a:r>
              <a:rPr lang="en-US" sz="1800" dirty="0" smtClean="0">
                <a:solidFill>
                  <a:schemeClr val="tx1"/>
                </a:solidFill>
              </a:rPr>
              <a:t>Transformer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ROS in the </a:t>
            </a:r>
            <a:r>
              <a:rPr lang="en-US" sz="1800" b="1" dirty="0" smtClean="0">
                <a:solidFill>
                  <a:schemeClr val="tx1"/>
                </a:solidFill>
              </a:rPr>
              <a:t>2/6/20 </a:t>
            </a:r>
            <a:r>
              <a:rPr lang="en-US" sz="1800" b="1" dirty="0">
                <a:solidFill>
                  <a:schemeClr val="tx1"/>
                </a:solidFill>
              </a:rPr>
              <a:t>ROS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SCR810, EMS System Change to Count DC Ties toward the 2% Constraint Activation </a:t>
            </a:r>
            <a:r>
              <a:rPr lang="en-US" sz="1800" dirty="0" smtClean="0">
                <a:solidFill>
                  <a:schemeClr val="tx1"/>
                </a:solidFill>
              </a:rPr>
              <a:t>Criterion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PRS in the 6/11/20 PRS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VCMRR027, Related to NPRR986, BESTF-2 Energy Storage Resource Energy Offer Curves, Pricing, Dispatch, and </a:t>
            </a:r>
            <a:r>
              <a:rPr lang="en-US" sz="1800" dirty="0" smtClean="0">
                <a:solidFill>
                  <a:schemeClr val="tx1"/>
                </a:solidFill>
              </a:rPr>
              <a:t>Mitigation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</a:t>
            </a:r>
            <a:r>
              <a:rPr lang="en-US" sz="1800" b="1" dirty="0" smtClean="0">
                <a:solidFill>
                  <a:schemeClr val="tx1"/>
                </a:solidFill>
              </a:rPr>
              <a:t>o </a:t>
            </a:r>
            <a:r>
              <a:rPr lang="en-US" sz="1800" b="1" dirty="0">
                <a:solidFill>
                  <a:schemeClr val="tx1"/>
                </a:solidFill>
              </a:rPr>
              <a:t>recommend approval as recommended by </a:t>
            </a:r>
            <a:r>
              <a:rPr lang="en-US" sz="1800" b="1" dirty="0" smtClean="0">
                <a:solidFill>
                  <a:schemeClr val="tx1"/>
                </a:solidFill>
              </a:rPr>
              <a:t>WMS </a:t>
            </a:r>
            <a:r>
              <a:rPr lang="en-US" sz="1800" b="1" dirty="0">
                <a:solidFill>
                  <a:schemeClr val="tx1"/>
                </a:solidFill>
              </a:rPr>
              <a:t>in the </a:t>
            </a:r>
            <a:r>
              <a:rPr lang="en-US" sz="1800" b="1" dirty="0" smtClean="0">
                <a:solidFill>
                  <a:schemeClr val="tx1"/>
                </a:solidFill>
              </a:rPr>
              <a:t>2/5/20 </a:t>
            </a:r>
            <a:r>
              <a:rPr lang="en-US" sz="1800" b="1" dirty="0">
                <a:solidFill>
                  <a:schemeClr val="tx1"/>
                </a:solidFill>
              </a:rPr>
              <a:t>PRS Report 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OBDRR018, Related to NPRR1003, Elimination of References to Resource Asset Registration Form – Procedure for Identifying Resource </a:t>
            </a:r>
            <a:r>
              <a:rPr lang="en-US" sz="1800" dirty="0" smtClean="0">
                <a:solidFill>
                  <a:schemeClr val="tx1"/>
                </a:solidFill>
              </a:rPr>
              <a:t>Nodes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table OBDRR018 (awaiting NPRR1003)</a:t>
            </a:r>
            <a:endParaRPr lang="en-US" sz="1800" b="1" dirty="0">
              <a:solidFill>
                <a:schemeClr val="tx1"/>
              </a:solidFill>
            </a:endParaRP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OBDRR019, Related to NPRR1003, Elimination of References to Resource Asset Registration Form – Requirements for Aggregate Load Resource Participation in the ERCOT </a:t>
            </a:r>
            <a:r>
              <a:rPr lang="en-US" sz="1800" dirty="0" smtClean="0">
                <a:solidFill>
                  <a:schemeClr val="tx1"/>
                </a:solidFill>
              </a:rPr>
              <a:t>Markets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table OBDRR019 (awaiting NPRR1003)</a:t>
            </a:r>
            <a:endParaRPr lang="en-US" sz="1800" b="1" dirty="0">
              <a:solidFill>
                <a:schemeClr val="tx1"/>
              </a:solidFill>
            </a:endParaRPr>
          </a:p>
          <a:p>
            <a:pPr hangingPunct="0"/>
            <a:endParaRPr lang="en-US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0863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– June 24, 2020 – Consent Agenda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12039600" cy="4976022"/>
          </a:xfrm>
        </p:spPr>
        <p:txBody>
          <a:bodyPr/>
          <a:lstStyle/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OBDRR020</a:t>
            </a:r>
            <a:r>
              <a:rPr lang="en-US" sz="1800" dirty="0">
                <a:solidFill>
                  <a:schemeClr val="tx1"/>
                </a:solidFill>
              </a:rPr>
              <a:t>, RTC – Methodology for Setting Maximum Shadow Prices for Network and Power Balance </a:t>
            </a:r>
            <a:r>
              <a:rPr lang="en-US" sz="1800" dirty="0" smtClean="0">
                <a:solidFill>
                  <a:schemeClr val="tx1"/>
                </a:solidFill>
              </a:rPr>
              <a:t>Constraints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table OBDRR020 (awaiting RTC NPRRs)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VCMRR029, Related to NPRR1003, Elimination of References to Resource Asset Registration Form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To table VCMRR029 (awaiting NPRR1003</a:t>
            </a:r>
            <a:r>
              <a:rPr lang="en-US" sz="1800" b="1" dirty="0" smtClean="0">
                <a:solidFill>
                  <a:schemeClr val="tx1"/>
                </a:solidFill>
              </a:rPr>
              <a:t>)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SCR808,  Congestion Revenue Right Time Of Use Transaction Limits in Long-Term Auction Sequence Auctions</a:t>
            </a:r>
          </a:p>
          <a:p>
            <a:pPr lvl="1" hangingPunct="0"/>
            <a:r>
              <a:rPr lang="en-US" sz="1800" b="1" dirty="0">
                <a:solidFill>
                  <a:schemeClr val="tx1"/>
                </a:solidFill>
              </a:rPr>
              <a:t>To approve the 2/21/20 Request for Withdrawal</a:t>
            </a:r>
          </a:p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2020 PRS Goals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approve as submitted</a:t>
            </a:r>
          </a:p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2020 RMS Goals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approve as submitted</a:t>
            </a:r>
          </a:p>
          <a:p>
            <a:pPr marL="0" indent="0" hangingPunct="0">
              <a:buNone/>
            </a:pPr>
            <a:endParaRPr lang="en-US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281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Additional TAC Consent Agenda Items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12039600" cy="4976022"/>
          </a:xfrm>
        </p:spPr>
        <p:txBody>
          <a:bodyPr/>
          <a:lstStyle/>
          <a:p>
            <a:pPr hangingPunct="0"/>
            <a:r>
              <a:rPr lang="en-US" sz="1800" dirty="0" smtClean="0">
                <a:solidFill>
                  <a:schemeClr val="tx1"/>
                </a:solidFill>
              </a:rPr>
              <a:t>2020 </a:t>
            </a:r>
            <a:r>
              <a:rPr lang="en-US" sz="1800" dirty="0">
                <a:solidFill>
                  <a:schemeClr val="tx1"/>
                </a:solidFill>
              </a:rPr>
              <a:t>TAC Goals and Strategic </a:t>
            </a:r>
            <a:r>
              <a:rPr lang="en-US" sz="1800" dirty="0" smtClean="0">
                <a:solidFill>
                  <a:schemeClr val="tx1"/>
                </a:solidFill>
              </a:rPr>
              <a:t>Initiatives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approve as revised by TAC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OBDRR021, Correction to Calculation in Procedure for Calculating Responsive Reserve (RRS) Limits for Individual Resources 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recommend approval as revised by TAC</a:t>
            </a:r>
          </a:p>
          <a:p>
            <a:pPr hangingPunct="0"/>
            <a:r>
              <a:rPr lang="en-US" sz="1800" dirty="0">
                <a:solidFill>
                  <a:schemeClr val="tx1"/>
                </a:solidFill>
              </a:rPr>
              <a:t>Key Topic Concept (KTC) 15-2 Energy Storage Resources Market Suspension and Market Restart Settlement</a:t>
            </a:r>
          </a:p>
          <a:p>
            <a:pPr lvl="1" hangingPunct="0"/>
            <a:r>
              <a:rPr lang="en-US" sz="1800" b="1" dirty="0" smtClean="0">
                <a:solidFill>
                  <a:schemeClr val="tx1"/>
                </a:solidFill>
              </a:rPr>
              <a:t>To endorse as submitted</a:t>
            </a:r>
            <a:endParaRPr lang="en-US" sz="1800" b="1" dirty="0">
              <a:solidFill>
                <a:schemeClr val="tx1"/>
              </a:solidFill>
            </a:endParaRPr>
          </a:p>
          <a:p>
            <a:pPr hangingPunct="0"/>
            <a:endParaRPr lang="en-US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69085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3176</TotalTime>
  <Words>781</Words>
  <Application>Microsoft Office PowerPoint</Application>
  <PresentationFormat>Widescreen</PresentationFormat>
  <Paragraphs>77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TAC – June 24, 2020 – Consent Agenda</vt:lpstr>
      <vt:lpstr>TAC – June 24, 2020 – Consent Agenda</vt:lpstr>
      <vt:lpstr>TAC – June 24, 2020 – Consent Agenda</vt:lpstr>
      <vt:lpstr>TAC – June 24, 2020 – Consent Agenda</vt:lpstr>
      <vt:lpstr>TAC – June 24, 2020 – Consent Agenda</vt:lpstr>
      <vt:lpstr>Additional TAC Consent Agenda Items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A. Boren</cp:lastModifiedBy>
  <cp:revision>83</cp:revision>
  <cp:lastPrinted>2016-01-21T20:53:15Z</cp:lastPrinted>
  <dcterms:created xsi:type="dcterms:W3CDTF">2016-01-21T15:20:31Z</dcterms:created>
  <dcterms:modified xsi:type="dcterms:W3CDTF">2020-06-24T15:04:10Z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