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33"/>
  </p:notesMasterIdLst>
  <p:handoutMasterIdLst>
    <p:handoutMasterId r:id="rId34"/>
  </p:handoutMasterIdLst>
  <p:sldIdLst>
    <p:sldId id="260" r:id="rId6"/>
    <p:sldId id="333" r:id="rId7"/>
    <p:sldId id="321" r:id="rId8"/>
    <p:sldId id="290" r:id="rId9"/>
    <p:sldId id="303" r:id="rId10"/>
    <p:sldId id="293" r:id="rId11"/>
    <p:sldId id="294" r:id="rId12"/>
    <p:sldId id="298" r:id="rId13"/>
    <p:sldId id="296" r:id="rId14"/>
    <p:sldId id="297" r:id="rId15"/>
    <p:sldId id="299" r:id="rId16"/>
    <p:sldId id="313" r:id="rId17"/>
    <p:sldId id="311" r:id="rId18"/>
    <p:sldId id="310" r:id="rId19"/>
    <p:sldId id="314" r:id="rId20"/>
    <p:sldId id="315" r:id="rId21"/>
    <p:sldId id="306" r:id="rId22"/>
    <p:sldId id="308" r:id="rId23"/>
    <p:sldId id="317" r:id="rId24"/>
    <p:sldId id="328" r:id="rId25"/>
    <p:sldId id="330" r:id="rId26"/>
    <p:sldId id="331" r:id="rId27"/>
    <p:sldId id="332" r:id="rId28"/>
    <p:sldId id="300" r:id="rId29"/>
    <p:sldId id="304" r:id="rId30"/>
    <p:sldId id="305" r:id="rId31"/>
    <p:sldId id="327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sel, Austin" initials="RA" lastIdx="3" clrIdx="0">
    <p:extLst>
      <p:ext uri="{19B8F6BF-5375-455C-9EA6-DF929625EA0E}">
        <p15:presenceInfo xmlns:p15="http://schemas.microsoft.com/office/powerpoint/2012/main" userId="S-1-5-21-639947351-343809578-3807592339-27551" providerId="AD"/>
      </p:ext>
    </p:extLst>
  </p:cmAuthor>
  <p:cmAuthor id="2" name="Shanks, Magie" initials="SM" lastIdx="12" clrIdx="1">
    <p:extLst>
      <p:ext uri="{19B8F6BF-5375-455C-9EA6-DF929625EA0E}">
        <p15:presenceInfo xmlns:p15="http://schemas.microsoft.com/office/powerpoint/2012/main" userId="S-1-5-21-639947351-343809578-3807592339-42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487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Emergency Settlement under RTC – Non-SCED Failure Scenarios 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Austin Rosel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29,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</a:t>
            </a:r>
            <a:r>
              <a:rPr lang="en-US" dirty="0" smtClean="0"/>
              <a:t>Price </a:t>
            </a:r>
            <a:r>
              <a:rPr lang="en-US" dirty="0"/>
              <a:t>Correction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Price correction issued </a:t>
            </a:r>
          </a:p>
          <a:p>
            <a:r>
              <a:rPr lang="en-US" dirty="0" smtClean="0"/>
              <a:t>Energy Price corrected from $25 -&gt; $20</a:t>
            </a:r>
          </a:p>
          <a:p>
            <a:pPr lvl="1"/>
            <a:r>
              <a:rPr lang="en-US" dirty="0" smtClean="0"/>
              <a:t>Energy Revenue: $20 * 50 = $1,000</a:t>
            </a:r>
            <a:endParaRPr lang="en-US" dirty="0"/>
          </a:p>
          <a:p>
            <a:r>
              <a:rPr lang="en-US" dirty="0"/>
              <a:t>AS </a:t>
            </a:r>
            <a:r>
              <a:rPr lang="en-US" dirty="0" smtClean="0"/>
              <a:t>Price corrected from $20 -&gt; $30</a:t>
            </a:r>
          </a:p>
          <a:p>
            <a:pPr lvl="1"/>
            <a:r>
              <a:rPr lang="en-US" dirty="0" smtClean="0"/>
              <a:t>AS Revenue: $30 * 40 = $1,200</a:t>
            </a:r>
            <a:endParaRPr lang="en-US" dirty="0"/>
          </a:p>
          <a:p>
            <a:r>
              <a:rPr lang="en-US" dirty="0"/>
              <a:t>Total Revenue = </a:t>
            </a:r>
            <a:r>
              <a:rPr lang="en-US" dirty="0" smtClean="0"/>
              <a:t>$2,200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316" y="3810000"/>
            <a:ext cx="2933037" cy="249197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98103" y="3810000"/>
            <a:ext cx="2945850" cy="250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94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</a:t>
            </a:r>
            <a:r>
              <a:rPr lang="en-US" dirty="0" smtClean="0"/>
              <a:t>Price </a:t>
            </a:r>
            <a:r>
              <a:rPr lang="en-US" dirty="0"/>
              <a:t>Correction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Price correction increased revenue for the Resource, however if the Energy Offer Curve was evaluated separately </a:t>
            </a:r>
            <a:r>
              <a:rPr lang="en-US" dirty="0" smtClean="0"/>
              <a:t>(current protocols) </a:t>
            </a:r>
            <a:r>
              <a:rPr lang="en-US" dirty="0"/>
              <a:t>an emergency make-whole payment would be calculated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984669"/>
              </p:ext>
            </p:extLst>
          </p:nvPr>
        </p:nvGraphicFramePr>
        <p:xfrm>
          <a:off x="1752599" y="2743200"/>
          <a:ext cx="4876801" cy="364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1143000"/>
                <a:gridCol w="1219200"/>
              </a:tblGrid>
              <a:tr h="2986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Before Correction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After Correction</a:t>
                      </a:r>
                      <a:endParaRPr lang="en-US" sz="1400" dirty="0"/>
                    </a:p>
                  </a:txBody>
                  <a:tcPr/>
                </a:tc>
              </a:tr>
              <a:tr h="342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</a:p>
                  </a:txBody>
                  <a:tcPr marL="9525" marR="9525" marT="9525" marB="0" anchor="b"/>
                </a:tc>
              </a:tr>
              <a:tr h="38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(250)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Over (Under)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 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873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Price Correction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was awarded energy and AS “on their curves”. Same as example 1.</a:t>
            </a:r>
          </a:p>
          <a:p>
            <a:endParaRPr lang="en-US" dirty="0" smtClean="0"/>
          </a:p>
          <a:p>
            <a:r>
              <a:rPr lang="en-US" dirty="0" smtClean="0"/>
              <a:t>Energy Revenue = 50 * $25 = $1,250</a:t>
            </a:r>
          </a:p>
          <a:p>
            <a:r>
              <a:rPr lang="en-US" dirty="0" smtClean="0"/>
              <a:t>AS Revenue = 40 * $20 = $800</a:t>
            </a:r>
          </a:p>
          <a:p>
            <a:r>
              <a:rPr lang="en-US" dirty="0" smtClean="0"/>
              <a:t>Total Revenue = $2,050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4078"/>
            <a:ext cx="2971800" cy="25249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403" y="3779442"/>
            <a:ext cx="2969005" cy="25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859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</a:t>
            </a:r>
            <a:r>
              <a:rPr lang="en-US" dirty="0" smtClean="0"/>
              <a:t>Price </a:t>
            </a:r>
            <a:r>
              <a:rPr lang="en-US" dirty="0"/>
              <a:t>Correction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 correction issued </a:t>
            </a:r>
          </a:p>
          <a:p>
            <a:r>
              <a:rPr lang="en-US" dirty="0"/>
              <a:t>Energy Price </a:t>
            </a:r>
            <a:r>
              <a:rPr lang="en-US" dirty="0" smtClean="0"/>
              <a:t>corrected from </a:t>
            </a:r>
            <a:r>
              <a:rPr lang="en-US" dirty="0"/>
              <a:t>$25 -&gt; $20</a:t>
            </a:r>
          </a:p>
          <a:p>
            <a:pPr lvl="1"/>
            <a:r>
              <a:rPr lang="en-US" dirty="0"/>
              <a:t>Energy Revenue: $20 * 50 = $1,000</a:t>
            </a:r>
          </a:p>
          <a:p>
            <a:r>
              <a:rPr lang="en-US" dirty="0"/>
              <a:t>AS Price corrected from $20 -&gt; </a:t>
            </a:r>
            <a:r>
              <a:rPr lang="en-US" dirty="0" smtClean="0"/>
              <a:t>$15</a:t>
            </a:r>
            <a:endParaRPr lang="en-US" dirty="0"/>
          </a:p>
          <a:p>
            <a:pPr lvl="1"/>
            <a:r>
              <a:rPr lang="en-US" dirty="0"/>
              <a:t>AS Revenue: </a:t>
            </a:r>
            <a:r>
              <a:rPr lang="en-US" dirty="0" smtClean="0"/>
              <a:t>$15 </a:t>
            </a:r>
            <a:r>
              <a:rPr lang="en-US" dirty="0"/>
              <a:t>* 40 = </a:t>
            </a:r>
            <a:r>
              <a:rPr lang="en-US" dirty="0" smtClean="0"/>
              <a:t>$600</a:t>
            </a:r>
            <a:endParaRPr lang="en-US" dirty="0"/>
          </a:p>
          <a:p>
            <a:r>
              <a:rPr lang="en-US" dirty="0"/>
              <a:t>Total Revenue = </a:t>
            </a:r>
            <a:r>
              <a:rPr lang="en-US" dirty="0" smtClean="0"/>
              <a:t>$1,600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1" y="3915838"/>
            <a:ext cx="2743200" cy="23306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1114" y="3891889"/>
            <a:ext cx="2993277" cy="254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027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</a:t>
            </a:r>
            <a:r>
              <a:rPr lang="en-US" dirty="0" smtClean="0"/>
              <a:t>Price </a:t>
            </a:r>
            <a:r>
              <a:rPr lang="en-US" dirty="0"/>
              <a:t>Correction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Price correction </a:t>
            </a:r>
            <a:r>
              <a:rPr lang="en-US" dirty="0" smtClean="0"/>
              <a:t>decreased revenue </a:t>
            </a:r>
            <a:r>
              <a:rPr lang="en-US" dirty="0"/>
              <a:t>for the </a:t>
            </a:r>
            <a:r>
              <a:rPr lang="en-US" dirty="0" smtClean="0"/>
              <a:t>Resource to below target revenues based on offers. If </a:t>
            </a:r>
            <a:r>
              <a:rPr lang="en-US" dirty="0"/>
              <a:t>the Energy Offer Curve was evaluated separately </a:t>
            </a:r>
            <a:r>
              <a:rPr lang="en-US" dirty="0" smtClean="0"/>
              <a:t>(current protocols) the make whole payment would not be sufficient.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403613"/>
              </p:ext>
            </p:extLst>
          </p:nvPr>
        </p:nvGraphicFramePr>
        <p:xfrm>
          <a:off x="2667000" y="2743200"/>
          <a:ext cx="4876801" cy="364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1143000"/>
                <a:gridCol w="1219200"/>
              </a:tblGrid>
              <a:tr h="5181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Before Correction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After Correction</a:t>
                      </a:r>
                      <a:endParaRPr lang="en-US" sz="1400" dirty="0"/>
                    </a:p>
                  </a:txBody>
                  <a:tcPr/>
                </a:tc>
              </a:tr>
              <a:tr h="342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8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(250)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(200)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Over (Under)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(450)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42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Price Correction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was awarded energy and AS “on their curves”. Same as examples 1 and 2.</a:t>
            </a:r>
          </a:p>
          <a:p>
            <a:endParaRPr lang="en-US" dirty="0" smtClean="0"/>
          </a:p>
          <a:p>
            <a:r>
              <a:rPr lang="en-US" dirty="0" smtClean="0"/>
              <a:t>Energy Revenue = 50 * $25 = $1,250</a:t>
            </a:r>
          </a:p>
          <a:p>
            <a:r>
              <a:rPr lang="en-US" dirty="0" smtClean="0"/>
              <a:t>AS Revenue = 40 * $20 = $800</a:t>
            </a:r>
          </a:p>
          <a:p>
            <a:r>
              <a:rPr lang="en-US" dirty="0" smtClean="0"/>
              <a:t>Total Revenue = $2,050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4078"/>
            <a:ext cx="2971800" cy="25249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403" y="3779442"/>
            <a:ext cx="2969005" cy="25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49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</a:t>
            </a:r>
            <a:r>
              <a:rPr lang="en-US" dirty="0" smtClean="0"/>
              <a:t>Price </a:t>
            </a:r>
            <a:r>
              <a:rPr lang="en-US" dirty="0"/>
              <a:t>Correction 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Price correction issued </a:t>
            </a:r>
          </a:p>
          <a:p>
            <a:r>
              <a:rPr lang="en-US" dirty="0"/>
              <a:t>Energy Price </a:t>
            </a:r>
            <a:r>
              <a:rPr lang="en-US" dirty="0" smtClean="0"/>
              <a:t>corrected from </a:t>
            </a:r>
            <a:r>
              <a:rPr lang="en-US" dirty="0"/>
              <a:t>$25 -&gt; </a:t>
            </a:r>
            <a:r>
              <a:rPr lang="en-US" dirty="0" smtClean="0"/>
              <a:t>$30</a:t>
            </a:r>
            <a:endParaRPr lang="en-US" dirty="0"/>
          </a:p>
          <a:p>
            <a:pPr lvl="1"/>
            <a:r>
              <a:rPr lang="en-US" dirty="0"/>
              <a:t>Energy Revenue: </a:t>
            </a:r>
            <a:r>
              <a:rPr lang="en-US" dirty="0" smtClean="0"/>
              <a:t>$30 </a:t>
            </a:r>
            <a:r>
              <a:rPr lang="en-US" dirty="0"/>
              <a:t>* 50 = $</a:t>
            </a:r>
            <a:r>
              <a:rPr lang="en-US" dirty="0" smtClean="0"/>
              <a:t>1,500</a:t>
            </a:r>
            <a:endParaRPr lang="en-US" dirty="0"/>
          </a:p>
          <a:p>
            <a:r>
              <a:rPr lang="en-US" dirty="0"/>
              <a:t>AS Price corrected from $20 -&gt; </a:t>
            </a:r>
            <a:r>
              <a:rPr lang="en-US" dirty="0" smtClean="0"/>
              <a:t>$25</a:t>
            </a:r>
            <a:endParaRPr lang="en-US" dirty="0"/>
          </a:p>
          <a:p>
            <a:pPr lvl="1"/>
            <a:r>
              <a:rPr lang="en-US" dirty="0"/>
              <a:t>AS Revenue: </a:t>
            </a:r>
            <a:r>
              <a:rPr lang="en-US" dirty="0" smtClean="0"/>
              <a:t>$25 </a:t>
            </a:r>
            <a:r>
              <a:rPr lang="en-US" dirty="0"/>
              <a:t>* 40 = </a:t>
            </a:r>
            <a:r>
              <a:rPr lang="en-US" dirty="0" smtClean="0"/>
              <a:t>$1,000</a:t>
            </a:r>
            <a:endParaRPr lang="en-US" dirty="0"/>
          </a:p>
          <a:p>
            <a:r>
              <a:rPr lang="en-US" dirty="0"/>
              <a:t>Total Revenue = </a:t>
            </a:r>
            <a:r>
              <a:rPr lang="en-US" dirty="0" smtClean="0"/>
              <a:t>$2,500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" y="3805508"/>
            <a:ext cx="2895600" cy="246017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805508"/>
            <a:ext cx="2895601" cy="2460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401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 Price Correction 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Price correction </a:t>
            </a:r>
            <a:r>
              <a:rPr lang="en-US" dirty="0" smtClean="0"/>
              <a:t>increased revenue </a:t>
            </a:r>
            <a:r>
              <a:rPr lang="en-US" dirty="0"/>
              <a:t>for the Resource </a:t>
            </a:r>
            <a:r>
              <a:rPr lang="en-US" dirty="0" smtClean="0"/>
              <a:t>above target </a:t>
            </a:r>
            <a:r>
              <a:rPr lang="en-US" dirty="0"/>
              <a:t>revenues based on offers. </a:t>
            </a:r>
            <a:r>
              <a:rPr lang="en-US" dirty="0" smtClean="0"/>
              <a:t>No make whole payment is necessary, this would be the case under current protocols and proposed changes for RTC.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44094"/>
              </p:ext>
            </p:extLst>
          </p:nvPr>
        </p:nvGraphicFramePr>
        <p:xfrm>
          <a:off x="2667000" y="2743200"/>
          <a:ext cx="4876801" cy="3645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1143000"/>
                <a:gridCol w="1219200"/>
              </a:tblGrid>
              <a:tr h="5181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Before Correction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After Correction</a:t>
                      </a:r>
                      <a:endParaRPr lang="en-US" sz="1400" dirty="0"/>
                    </a:p>
                  </a:txBody>
                  <a:tcPr/>
                </a:tc>
              </a:tr>
              <a:tr h="342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8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 </a:t>
                      </a: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Over (Under)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122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RTC: </a:t>
            </a:r>
            <a:r>
              <a:rPr lang="en-US" dirty="0" smtClean="0"/>
              <a:t>Manual Override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override</a:t>
            </a:r>
          </a:p>
          <a:p>
            <a:pPr lvl="1"/>
            <a:r>
              <a:rPr lang="en-US" dirty="0" smtClean="0"/>
              <a:t>Handled the same as a price correction under current Protocols.</a:t>
            </a:r>
          </a:p>
          <a:p>
            <a:pPr lvl="1"/>
            <a:r>
              <a:rPr lang="en-US" dirty="0"/>
              <a:t>AS </a:t>
            </a:r>
            <a:r>
              <a:rPr lang="en-US" dirty="0" smtClean="0"/>
              <a:t>awards still </a:t>
            </a:r>
            <a:r>
              <a:rPr lang="en-US" dirty="0"/>
              <a:t>issued and affected by the override.</a:t>
            </a:r>
          </a:p>
          <a:p>
            <a:pPr lvl="1"/>
            <a:r>
              <a:rPr lang="en-US" dirty="0" smtClean="0"/>
              <a:t>Propose to continue to handle the same as a price correction under RTC.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14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RTC: </a:t>
            </a:r>
            <a:r>
              <a:rPr lang="en-US" dirty="0" smtClean="0"/>
              <a:t>QSGRs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QSGRs are eligible for emergency settlement </a:t>
            </a:r>
            <a:r>
              <a:rPr lang="en-US" dirty="0"/>
              <a:t>for the clock hour in which </a:t>
            </a:r>
            <a:r>
              <a:rPr lang="en-US" dirty="0" smtClean="0"/>
              <a:t>they come On-Line as a result of a BP greater than zero and the BP is less than Seasonal minimum sustainable rating.</a:t>
            </a:r>
          </a:p>
          <a:p>
            <a:r>
              <a:rPr lang="en-US" dirty="0" smtClean="0"/>
              <a:t>QSGRs that were instructed to come online are eligible for emergency settlement for the clock hour in which they check for continued commitment by telemetering a zero LSL. NP 3.8.3.1.</a:t>
            </a:r>
          </a:p>
          <a:p>
            <a:r>
              <a:rPr lang="en-US" dirty="0"/>
              <a:t>Propose to handle the same as a price correction under RTC.</a:t>
            </a:r>
          </a:p>
          <a:p>
            <a:pPr lvl="1"/>
            <a:r>
              <a:rPr lang="en-US" dirty="0"/>
              <a:t>Ensure Resource revenues are not less than the combined </a:t>
            </a:r>
            <a:r>
              <a:rPr lang="en-US" dirty="0" smtClean="0"/>
              <a:t>offers, including AS awards and prices.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2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 under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Emergency settlements under non-SCED failure scenarios needs to be reviewed to ensure Resource cost recovery is adequate.</a:t>
            </a:r>
          </a:p>
          <a:p>
            <a:endParaRPr lang="en-US" dirty="0" smtClean="0"/>
          </a:p>
          <a:p>
            <a:r>
              <a:rPr lang="en-US" dirty="0" smtClean="0"/>
              <a:t>Under scenarios when AS awards and/or prices are not changing, the current emergency settlement policy of looking only at EOCs is sufficient.</a:t>
            </a:r>
          </a:p>
          <a:p>
            <a:endParaRPr lang="en-US" dirty="0" smtClean="0"/>
          </a:p>
          <a:p>
            <a:r>
              <a:rPr lang="en-US" dirty="0" smtClean="0"/>
              <a:t>Under scenarios when </a:t>
            </a:r>
            <a:r>
              <a:rPr lang="en-US" dirty="0"/>
              <a:t>AS </a:t>
            </a:r>
            <a:r>
              <a:rPr lang="en-US" dirty="0" smtClean="0"/>
              <a:t>awards </a:t>
            </a:r>
            <a:r>
              <a:rPr lang="en-US" dirty="0"/>
              <a:t>and/or p</a:t>
            </a:r>
            <a:r>
              <a:rPr lang="en-US" dirty="0" smtClean="0"/>
              <a:t>rices </a:t>
            </a:r>
            <a:r>
              <a:rPr lang="en-US" dirty="0"/>
              <a:t>are </a:t>
            </a:r>
            <a:r>
              <a:rPr lang="en-US" dirty="0" smtClean="0"/>
              <a:t>changing, a method that looks at both energy offer curves and AS curves is needed.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949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QSGR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QSGR is at LSL, with RTSPP less than EOC at LSL.</a:t>
            </a:r>
          </a:p>
          <a:p>
            <a:pPr lvl="1"/>
            <a:r>
              <a:rPr lang="en-US" dirty="0" smtClean="0"/>
              <a:t>LSL = 20; HSL = 60</a:t>
            </a:r>
          </a:p>
          <a:p>
            <a:r>
              <a:rPr lang="en-US" dirty="0" smtClean="0"/>
              <a:t>Energy Revenue = 20 * $400 = $8,000</a:t>
            </a:r>
          </a:p>
          <a:p>
            <a:r>
              <a:rPr lang="en-US" dirty="0" smtClean="0"/>
              <a:t>AS Revenue = 40 * $100 = $4,000</a:t>
            </a:r>
          </a:p>
          <a:p>
            <a:r>
              <a:rPr lang="en-US" dirty="0" smtClean="0"/>
              <a:t>Total Revenue = $12,000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886200"/>
            <a:ext cx="2971800" cy="231464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897992"/>
            <a:ext cx="3048000" cy="231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665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QSGR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considering the overall position of the QSGR an emergency make-whole payment is not needed, if the energy portion only was considered, an emergency make-whole payment would be calculated.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826955"/>
              </p:ext>
            </p:extLst>
          </p:nvPr>
        </p:nvGraphicFramePr>
        <p:xfrm>
          <a:off x="2209800" y="2743200"/>
          <a:ext cx="3657601" cy="343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1143000"/>
              </a:tblGrid>
              <a:tr h="2986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Calculation</a:t>
                      </a:r>
                      <a:endParaRPr lang="en-US" sz="1400" dirty="0"/>
                    </a:p>
                  </a:txBody>
                  <a:tcPr/>
                </a:tc>
              </a:tr>
              <a:tr h="342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8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(2,000)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3,800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Over (Under)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8108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QSGR Example </a:t>
            </a:r>
            <a:r>
              <a:rPr lang="en-US" dirty="0"/>
              <a:t>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QSGR is at LSL, with RTSPP less than EOC at LSL.</a:t>
            </a:r>
          </a:p>
          <a:p>
            <a:pPr lvl="1"/>
            <a:r>
              <a:rPr lang="en-US" dirty="0" smtClean="0"/>
              <a:t>LSL = 20; HSL = 60</a:t>
            </a:r>
          </a:p>
          <a:p>
            <a:r>
              <a:rPr lang="en-US" dirty="0" smtClean="0"/>
              <a:t>Energy Revenue = 20 * $100 = $2,000</a:t>
            </a:r>
          </a:p>
          <a:p>
            <a:r>
              <a:rPr lang="en-US" dirty="0" smtClean="0"/>
              <a:t>AS Revenue = 40 * $6 = $240</a:t>
            </a:r>
          </a:p>
          <a:p>
            <a:r>
              <a:rPr lang="en-US" dirty="0" smtClean="0"/>
              <a:t>Total Revenue = $2,240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984641"/>
            <a:ext cx="2980490" cy="226337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3977484"/>
            <a:ext cx="2891883" cy="2293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523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QSGR Example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considering the overall position of the QSGR an emergency make-whole payment is needed.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135315"/>
              </p:ext>
            </p:extLst>
          </p:nvPr>
        </p:nvGraphicFramePr>
        <p:xfrm>
          <a:off x="2209800" y="2362200"/>
          <a:ext cx="3657601" cy="3432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1"/>
                <a:gridCol w="1143000"/>
              </a:tblGrid>
              <a:tr h="29863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Calculation</a:t>
                      </a:r>
                      <a:endParaRPr lang="en-US" sz="1400" dirty="0"/>
                    </a:p>
                  </a:txBody>
                  <a:tcPr/>
                </a:tc>
              </a:tr>
              <a:tr h="34233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Revenue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10,000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886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(8,000)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 Revenue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Difference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endParaRPr lang="en-US" sz="16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4233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 Over (Under) Target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(7,960) 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41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Settlements with no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1"/>
            <a:ext cx="8229600" cy="5333999"/>
          </a:xfrm>
        </p:spPr>
        <p:txBody>
          <a:bodyPr/>
          <a:lstStyle/>
          <a:p>
            <a:r>
              <a:rPr lang="en-US" sz="2000" dirty="0" smtClean="0"/>
              <a:t>SCED Failure with EBP issued:</a:t>
            </a:r>
          </a:p>
          <a:p>
            <a:pPr lvl="1"/>
            <a:r>
              <a:rPr lang="en-US" sz="1800" dirty="0" smtClean="0"/>
              <a:t>KP1.5(14) and KP1.5(15) address AS awards and emergency settlement when Emergency Base Points are issued due to a SCED failure.</a:t>
            </a:r>
          </a:p>
          <a:p>
            <a:pPr lvl="2"/>
            <a:r>
              <a:rPr lang="en-US" sz="1800" dirty="0" smtClean="0"/>
              <a:t>AS awards from the most recent SCED are held. KP1.5(14).</a:t>
            </a:r>
          </a:p>
          <a:p>
            <a:pPr lvl="2"/>
            <a:r>
              <a:rPr lang="en-US" sz="1800" dirty="0" smtClean="0"/>
              <a:t>No new settlement calculations are needed for this situation KP1.5(15).</a:t>
            </a:r>
          </a:p>
          <a:p>
            <a:pPr lvl="1"/>
            <a:r>
              <a:rPr lang="en-US" sz="1800" dirty="0" smtClean="0"/>
              <a:t>The QSE would be settled the same as today (per Emergency Review, example 1). The AS revenues and AS offer curve would not be considered.</a:t>
            </a:r>
          </a:p>
          <a:p>
            <a:pPr lvl="1"/>
            <a:r>
              <a:rPr lang="en-US" sz="1800" dirty="0" smtClean="0"/>
              <a:t>If a price correction were issued with the EBP, the Resource would be Settled with the “net approach” proposed in this presentation.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67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Settlements with no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apacity tests</a:t>
            </a:r>
          </a:p>
          <a:p>
            <a:pPr lvl="1"/>
            <a:r>
              <a:rPr lang="en-US" dirty="0" smtClean="0"/>
              <a:t>Unit will not be awarded AS during a capacity test, the current emergency settlement that looks only at the EOC can still apply. The “net approach” introduced will not be necessary.</a:t>
            </a:r>
          </a:p>
          <a:p>
            <a:pPr lvl="1"/>
            <a:r>
              <a:rPr lang="en-US" dirty="0" smtClean="0"/>
              <a:t>Unit is ONTEST which is not dispatched economically by SCED.  SCED </a:t>
            </a:r>
            <a:r>
              <a:rPr lang="en-US" dirty="0" smtClean="0"/>
              <a:t>will give a </a:t>
            </a:r>
            <a:r>
              <a:rPr lang="en-US" dirty="0" smtClean="0"/>
              <a:t>base point equal to </a:t>
            </a:r>
            <a:r>
              <a:rPr lang="en-US" dirty="0" smtClean="0"/>
              <a:t>the telemetered </a:t>
            </a:r>
            <a:r>
              <a:rPr lang="en-US" dirty="0" smtClean="0"/>
              <a:t>MW and zero AS awards.</a:t>
            </a:r>
          </a:p>
          <a:p>
            <a:pPr lvl="1"/>
            <a:endParaRPr lang="en-US" dirty="0"/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153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Settlements with no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CFC </a:t>
            </a:r>
            <a:r>
              <a:rPr lang="en-US" dirty="0" smtClean="0"/>
              <a:t>mode</a:t>
            </a:r>
            <a:endParaRPr lang="en-US" dirty="0"/>
          </a:p>
          <a:p>
            <a:pPr lvl="1"/>
            <a:r>
              <a:rPr lang="en-US" dirty="0"/>
              <a:t>AS awards are held.</a:t>
            </a:r>
          </a:p>
          <a:p>
            <a:pPr lvl="1"/>
            <a:r>
              <a:rPr lang="en-US" dirty="0"/>
              <a:t>The Resource is settled via emergency for any changes to generation that are not on their curve, per the ATG.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current emergency settlement that looks only at the </a:t>
            </a:r>
            <a:r>
              <a:rPr lang="en-US" dirty="0" smtClean="0"/>
              <a:t>EOC can </a:t>
            </a:r>
            <a:r>
              <a:rPr lang="en-US" dirty="0"/>
              <a:t>still apply. The “net approach” introduced will not be necessary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16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Settlement under RTC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3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Proposed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table and slides propose which emergency settlements would be changed and which would remain to be settled per current Protocol.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18624"/>
              </p:ext>
            </p:extLst>
          </p:nvPr>
        </p:nvGraphicFramePr>
        <p:xfrm>
          <a:off x="1447800" y="2514600"/>
          <a:ext cx="5699760" cy="3607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5515"/>
                <a:gridCol w="1454245"/>
              </a:tblGrid>
              <a:tr h="48832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6.6.9 Settlement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RTC</a:t>
                      </a:r>
                      <a:r>
                        <a:rPr lang="en-US" sz="1400" baseline="0" dirty="0" smtClean="0"/>
                        <a:t> Change?</a:t>
                      </a:r>
                      <a:endParaRPr lang="en-US" sz="1400" dirty="0"/>
                    </a:p>
                  </a:txBody>
                  <a:tcPr/>
                </a:tc>
              </a:tr>
              <a:tr h="340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(1) Emergency Base Points Issued.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KP1.5(15)</a:t>
                      </a:r>
                      <a:endParaRPr lang="en-US" sz="1400" dirty="0"/>
                    </a:p>
                  </a:txBody>
                  <a:tcPr/>
                </a:tc>
              </a:tr>
              <a:tr h="488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(2) VDI to operate for unannounced Generation Resource 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883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(3) QSGR that comes On-Line as a result of a Base Point greater than zero.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6893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(4) QSE receives a Base Point that is inconsistent with RTSPP (price correction). QSE that receives a manual override. (Emergency</a:t>
                      </a:r>
                      <a:r>
                        <a:rPr lang="en-US" sz="1400" baseline="0" dirty="0" smtClean="0"/>
                        <a:t> “hold” approach).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</a:tr>
              <a:tr h="3400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(5) SCED failure.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KP1.5(15)</a:t>
                      </a:r>
                      <a:endParaRPr lang="en-US" sz="1400" dirty="0"/>
                    </a:p>
                  </a:txBody>
                  <a:tcPr/>
                </a:tc>
              </a:tr>
              <a:tr h="6707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(8) CFC test or instructed to operate in CFC mode.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22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Current Emergency Settlement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intersection of the Base Point (BP) on the EOC (capped by the MOC) is compared to the RTSPP.</a:t>
            </a:r>
          </a:p>
          <a:p>
            <a:r>
              <a:rPr lang="en-US" dirty="0" smtClean="0"/>
              <a:t>If the RTSPP is less than the price at the intersection the QSE is made whole for the price difference.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844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Simplifications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Settlements considers the minimum of Real-Time Metered Generation (RTMG) or the BP.</a:t>
            </a:r>
          </a:p>
          <a:p>
            <a:pPr lvl="1"/>
            <a:r>
              <a:rPr lang="en-US" dirty="0" smtClean="0"/>
              <a:t>Assume the BP = RTMG for these examples.</a:t>
            </a:r>
          </a:p>
          <a:p>
            <a:r>
              <a:rPr lang="en-US" dirty="0" smtClean="0"/>
              <a:t>Assume hourly settlements and BPs.</a:t>
            </a:r>
          </a:p>
          <a:p>
            <a:r>
              <a:rPr lang="en-US" dirty="0" smtClean="0"/>
              <a:t>Energy offer curves are capped by the MOC for these settlements.</a:t>
            </a:r>
          </a:p>
          <a:p>
            <a:pPr lvl="1"/>
            <a:r>
              <a:rPr lang="en-US" dirty="0" smtClean="0"/>
              <a:t>Assume the MOC is greater than the EOC for these examples.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0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Review; Example</a:t>
            </a:r>
            <a:endParaRPr lang="en-US" strike="sngStrik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Example: </a:t>
            </a:r>
            <a:r>
              <a:rPr lang="en-US" dirty="0" smtClean="0"/>
              <a:t>Price Correction Issued.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RTSPP </a:t>
            </a:r>
            <a:r>
              <a:rPr lang="en-US" dirty="0"/>
              <a:t>= $</a:t>
            </a:r>
            <a:r>
              <a:rPr lang="en-US" dirty="0" smtClean="0"/>
              <a:t>30</a:t>
            </a:r>
          </a:p>
          <a:p>
            <a:r>
              <a:rPr lang="en-US" dirty="0" smtClean="0"/>
              <a:t>Corrected RTSPP = $20</a:t>
            </a:r>
            <a:endParaRPr lang="en-US" dirty="0"/>
          </a:p>
          <a:p>
            <a:r>
              <a:rPr lang="en-US" dirty="0"/>
              <a:t>BP </a:t>
            </a:r>
            <a:r>
              <a:rPr lang="en-US" dirty="0" smtClean="0"/>
              <a:t>= 12</a:t>
            </a:r>
          </a:p>
          <a:p>
            <a:r>
              <a:rPr lang="en-US" dirty="0" smtClean="0"/>
              <a:t>Price </a:t>
            </a:r>
            <a:r>
              <a:rPr lang="en-US" dirty="0"/>
              <a:t>at BP on EOC = </a:t>
            </a:r>
            <a:r>
              <a:rPr lang="en-US" dirty="0" smtClean="0"/>
              <a:t>$30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Make Whole: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($30 </a:t>
            </a:r>
            <a:r>
              <a:rPr lang="en-US" dirty="0"/>
              <a:t>- </a:t>
            </a:r>
            <a:r>
              <a:rPr lang="en-US" dirty="0" smtClean="0"/>
              <a:t>$20</a:t>
            </a:r>
            <a:r>
              <a:rPr lang="en-US" dirty="0"/>
              <a:t>) * (</a:t>
            </a:r>
            <a:r>
              <a:rPr lang="en-US" dirty="0" smtClean="0"/>
              <a:t>12 </a:t>
            </a:r>
            <a:r>
              <a:rPr lang="en-US" dirty="0"/>
              <a:t>– </a:t>
            </a:r>
            <a:r>
              <a:rPr lang="en-US" dirty="0" smtClean="0"/>
              <a:t>0) = $120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3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Emergency Review</a:t>
            </a:r>
            <a:r>
              <a:rPr lang="en-US"/>
              <a:t>; </a:t>
            </a:r>
            <a:r>
              <a:rPr lang="en-US" smtClean="0"/>
              <a:t>Example</a:t>
            </a:r>
            <a:endParaRPr lang="en-US" strike="sngStrik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947" y="990600"/>
            <a:ext cx="7892105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49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net revenues of AS and Energy combined for the two scenarios, where AS Awards/Prices are affected</a:t>
            </a:r>
          </a:p>
          <a:p>
            <a:r>
              <a:rPr lang="en-US" dirty="0" smtClean="0"/>
              <a:t>If the net revenues of the combination is less than the offers at the awarded amounts, a make whole payment is made.</a:t>
            </a:r>
          </a:p>
          <a:p>
            <a:r>
              <a:rPr lang="en-US" dirty="0" smtClean="0"/>
              <a:t>The following price correction examples illustrate this net revenue method.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06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RTC Price Correction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 was awarded energy and AS “on their curves”.</a:t>
            </a:r>
          </a:p>
          <a:p>
            <a:endParaRPr lang="en-US" dirty="0" smtClean="0"/>
          </a:p>
          <a:p>
            <a:r>
              <a:rPr lang="en-US" dirty="0" smtClean="0"/>
              <a:t>Energy Revenue = 50 * $25 = $1,250</a:t>
            </a:r>
          </a:p>
          <a:p>
            <a:r>
              <a:rPr lang="en-US" dirty="0" smtClean="0"/>
              <a:t>AS Revenue = 40 * $20 = $800</a:t>
            </a:r>
          </a:p>
          <a:p>
            <a:r>
              <a:rPr lang="en-US" dirty="0" smtClean="0"/>
              <a:t>Total Revenue = $2,050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4078"/>
            <a:ext cx="2971800" cy="25249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8403" y="3779442"/>
            <a:ext cx="2969005" cy="252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28697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16290</TotalTime>
  <Words>1560</Words>
  <Application>Microsoft Office PowerPoint</Application>
  <PresentationFormat>On-screen Show (4:3)</PresentationFormat>
  <Paragraphs>265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1_Custom Design</vt:lpstr>
      <vt:lpstr>Office Theme</vt:lpstr>
      <vt:lpstr>PowerPoint Presentation</vt:lpstr>
      <vt:lpstr>Emergency Settlement under RTC</vt:lpstr>
      <vt:lpstr>Summary of Proposed Changes</vt:lpstr>
      <vt:lpstr>Review of Current Emergency Settlement</vt:lpstr>
      <vt:lpstr>Example Simplifications</vt:lpstr>
      <vt:lpstr>Emergency Review; Example</vt:lpstr>
      <vt:lpstr>Emergency Review; Example</vt:lpstr>
      <vt:lpstr>RTC Proposal</vt:lpstr>
      <vt:lpstr>RTC Price Correction Example 1</vt:lpstr>
      <vt:lpstr>RTC Price Correction Example 1</vt:lpstr>
      <vt:lpstr>RTC Price Correction Example 1</vt:lpstr>
      <vt:lpstr>RTC Price Correction Example 2</vt:lpstr>
      <vt:lpstr>RTC Price Correction Example 2</vt:lpstr>
      <vt:lpstr>RTC Price Correction Example 2</vt:lpstr>
      <vt:lpstr>RTC Price Correction Example 3</vt:lpstr>
      <vt:lpstr>RTC Price Correction Example 3</vt:lpstr>
      <vt:lpstr>RTC Price Correction Example 3</vt:lpstr>
      <vt:lpstr>RTC: Manual Override</vt:lpstr>
      <vt:lpstr>RTC: QSGRs</vt:lpstr>
      <vt:lpstr>QSGR Example 1</vt:lpstr>
      <vt:lpstr>QSGR Example 1</vt:lpstr>
      <vt:lpstr>QSGR Example 2</vt:lpstr>
      <vt:lpstr>QSGR Example 2</vt:lpstr>
      <vt:lpstr>Emergency Settlements with no changes</vt:lpstr>
      <vt:lpstr>Emergency Settlements with no changes</vt:lpstr>
      <vt:lpstr>Emergency Settlements with no changes</vt:lpstr>
      <vt:lpstr>Emergency Settlement under RTC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Townsend, Aaron</cp:lastModifiedBy>
  <cp:revision>250</cp:revision>
  <cp:lastPrinted>2016-01-21T20:53:15Z</cp:lastPrinted>
  <dcterms:created xsi:type="dcterms:W3CDTF">2016-01-21T15:20:31Z</dcterms:created>
  <dcterms:modified xsi:type="dcterms:W3CDTF">2020-06-22T22:23:47Z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